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8.jpg" ContentType="image/jpg"/>
  <Override PartName="/ppt/media/image21.jpg" ContentType="image/jpg"/>
  <Override PartName="/ppt/media/image22.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1"/>
  </p:notesMasterIdLst>
  <p:sldIdLst>
    <p:sldId id="256" r:id="rId2"/>
    <p:sldId id="257" r:id="rId3"/>
    <p:sldId id="258" r:id="rId4"/>
    <p:sldId id="259" r:id="rId5"/>
    <p:sldId id="260" r:id="rId6"/>
    <p:sldId id="288" r:id="rId7"/>
    <p:sldId id="283" r:id="rId8"/>
    <p:sldId id="295" r:id="rId9"/>
    <p:sldId id="291" r:id="rId10"/>
    <p:sldId id="290" r:id="rId11"/>
    <p:sldId id="261" r:id="rId12"/>
    <p:sldId id="265" r:id="rId13"/>
    <p:sldId id="285" r:id="rId14"/>
    <p:sldId id="292" r:id="rId15"/>
    <p:sldId id="279" r:id="rId16"/>
    <p:sldId id="280" r:id="rId17"/>
    <p:sldId id="273" r:id="rId18"/>
    <p:sldId id="278" r:id="rId19"/>
    <p:sldId id="270" r:id="rId20"/>
    <p:sldId id="282" r:id="rId21"/>
    <p:sldId id="269" r:id="rId22"/>
    <p:sldId id="281" r:id="rId23"/>
    <p:sldId id="271" r:id="rId24"/>
    <p:sldId id="272" r:id="rId25"/>
    <p:sldId id="274" r:id="rId26"/>
    <p:sldId id="275" r:id="rId27"/>
    <p:sldId id="276" r:id="rId28"/>
    <p:sldId id="287" r:id="rId29"/>
    <p:sldId id="296" r:id="rId30"/>
  </p:sldIdLst>
  <p:sldSz cx="9144000" cy="5143500" type="screen16x9"/>
  <p:notesSz cx="6858000" cy="9144000"/>
  <p:embeddedFontLst>
    <p:embeddedFont>
      <p:font typeface="Barlow" panose="00000500000000000000" pitchFamily="2" charset="0"/>
      <p:regular r:id="rId32"/>
      <p:bold r:id="rId33"/>
      <p:italic r:id="rId34"/>
      <p:boldItalic r:id="rId35"/>
    </p:embeddedFont>
    <p:embeddedFont>
      <p:font typeface="Bebas Neue" panose="020B0606020202050201" pitchFamily="34" charset="0"/>
      <p:regular r:id="rId36"/>
    </p:embeddedFont>
    <p:embeddedFont>
      <p:font typeface="Calibri" panose="020F0502020204030204" pitchFamily="34" charset="0"/>
      <p:regular r:id="rId37"/>
      <p:bold r:id="rId38"/>
      <p:italic r:id="rId39"/>
      <p:boldItalic r:id="rId40"/>
    </p:embeddedFont>
    <p:embeddedFont>
      <p:font typeface="Comfortaa" panose="020B0604020202020204" charset="0"/>
      <p:regular r:id="rId41"/>
      <p:bold r:id="rId42"/>
    </p:embeddedFont>
    <p:embeddedFont>
      <p:font typeface="Montserrat" panose="00000500000000000000" pitchFamily="2" charset="0"/>
      <p:regular r:id="rId43"/>
      <p:bold r:id="rId44"/>
      <p:italic r:id="rId45"/>
      <p:boldItalic r:id="rId46"/>
    </p:embeddedFont>
    <p:embeddedFont>
      <p:font typeface="Oswald" panose="00000500000000000000" pitchFamily="2" charset="0"/>
      <p:regular r:id="rId47"/>
      <p:bold r:id="rId48"/>
    </p:embeddedFont>
    <p:embeddedFont>
      <p:font typeface="Playfair Display" panose="00000500000000000000" pitchFamily="2" charset="0"/>
      <p:regular r:id="rId49"/>
      <p:bold r:id="rId50"/>
      <p:italic r:id="rId51"/>
      <p:boldItalic r:id="rId52"/>
    </p:embeddedFont>
    <p:embeddedFont>
      <p:font typeface="Tahoma" panose="020B0604030504040204" pitchFamily="34" charset="0"/>
      <p:regular r:id="rId53"/>
      <p:bold r:id="rId54"/>
    </p:embeddedFont>
    <p:embeddedFont>
      <p:font typeface="Verdana" panose="020B060403050404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4">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6B6"/>
    <a:srgbClr val="001F5F"/>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4421BC-8C49-42B0-AE96-50E1F97401EB}">
  <a:tblStyle styleId="{2C4421BC-8C49-42B0-AE96-50E1F97401E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853" autoAdjust="0"/>
  </p:normalViewPr>
  <p:slideViewPr>
    <p:cSldViewPr snapToGrid="0">
      <p:cViewPr varScale="1">
        <p:scale>
          <a:sx n="104" d="100"/>
          <a:sy n="104" d="100"/>
        </p:scale>
        <p:origin x="850" y="72"/>
      </p:cViewPr>
      <p:guideLst>
        <p:guide orient="horz" pos="204"/>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9.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3E66A8-D9FE-4832-A4F3-3EBC7D87F753}" type="doc">
      <dgm:prSet loTypeId="urn:microsoft.com/office/officeart/2005/8/layout/hProcess11" loCatId="process" qsTypeId="urn:microsoft.com/office/officeart/2005/8/quickstyle/simple1" qsCatId="simple" csTypeId="urn:microsoft.com/office/officeart/2005/8/colors/accent1_3" csCatId="accent1" phldr="1"/>
      <dgm:spPr/>
      <dgm:t>
        <a:bodyPr/>
        <a:lstStyle/>
        <a:p>
          <a:endParaRPr lang="fr-FR"/>
        </a:p>
      </dgm:t>
    </dgm:pt>
    <dgm:pt modelId="{06EF326F-A653-400B-AF3E-3CC35B7C9C39}">
      <dgm:prSet phldrT="[Texte]" custT="1"/>
      <dgm:spPr/>
      <dgm:t>
        <a:bodyPr/>
        <a:lstStyle/>
        <a:p>
          <a:r>
            <a:rPr lang="fr-FR" sz="1100" b="1" dirty="0">
              <a:solidFill>
                <a:schemeClr val="bg2"/>
              </a:solidFill>
              <a:latin typeface="Barlow" panose="00000500000000000000" pitchFamily="2" charset="0"/>
            </a:rPr>
            <a:t>Cadre et enjeux de la concertation</a:t>
          </a:r>
        </a:p>
        <a:p>
          <a:r>
            <a:rPr lang="fr-FR" sz="400" b="1" dirty="0">
              <a:solidFill>
                <a:schemeClr val="bg1"/>
              </a:solidFill>
              <a:latin typeface="Barlow" panose="00000500000000000000" pitchFamily="2" charset="0"/>
            </a:rPr>
            <a:t>,</a:t>
          </a:r>
          <a:br>
            <a:rPr lang="fr-FR" sz="1100" dirty="0">
              <a:solidFill>
                <a:schemeClr val="bg2"/>
              </a:solidFill>
              <a:latin typeface="Barlow" panose="00000500000000000000" pitchFamily="2" charset="0"/>
            </a:rPr>
          </a:br>
          <a:r>
            <a:rPr lang="fr-FR" sz="1100" dirty="0">
              <a:solidFill>
                <a:schemeClr val="bg2"/>
              </a:solidFill>
              <a:latin typeface="Barlow" panose="00000500000000000000" pitchFamily="2" charset="0"/>
            </a:rPr>
            <a:t>11 octobre 2021</a:t>
          </a:r>
        </a:p>
      </dgm:t>
    </dgm:pt>
    <dgm:pt modelId="{B0C8E7CC-2CD3-43DA-9A7A-C637F507F675}" type="parTrans" cxnId="{3A31F5CA-223E-405B-B53C-46C9D6DE1FFE}">
      <dgm:prSet/>
      <dgm:spPr/>
      <dgm:t>
        <a:bodyPr/>
        <a:lstStyle/>
        <a:p>
          <a:endParaRPr lang="fr-FR" sz="1100">
            <a:latin typeface="Barlow" panose="00000500000000000000" pitchFamily="2" charset="0"/>
          </a:endParaRPr>
        </a:p>
      </dgm:t>
    </dgm:pt>
    <dgm:pt modelId="{DCE97442-C0DE-43CB-9BBE-BE1ED3200D83}" type="sibTrans" cxnId="{3A31F5CA-223E-405B-B53C-46C9D6DE1FFE}">
      <dgm:prSet/>
      <dgm:spPr/>
      <dgm:t>
        <a:bodyPr/>
        <a:lstStyle/>
        <a:p>
          <a:endParaRPr lang="fr-FR" sz="1100">
            <a:latin typeface="Barlow" panose="00000500000000000000" pitchFamily="2" charset="0"/>
          </a:endParaRPr>
        </a:p>
      </dgm:t>
    </dgm:pt>
    <dgm:pt modelId="{98744700-C17C-4698-87ED-D46D6B1222DB}">
      <dgm:prSet phldrT="[Texte]" custT="1"/>
      <dgm:spPr/>
      <dgm:t>
        <a:bodyPr/>
        <a:lstStyle/>
        <a:p>
          <a:pPr>
            <a:lnSpc>
              <a:spcPct val="100000"/>
            </a:lnSpc>
          </a:pPr>
          <a:r>
            <a:rPr lang="fr-FR" sz="1100" b="1" dirty="0">
              <a:solidFill>
                <a:schemeClr val="bg2"/>
              </a:solidFill>
              <a:latin typeface="Barlow" panose="00000500000000000000" pitchFamily="2" charset="0"/>
            </a:rPr>
            <a:t>Réunion intermédiaire – Echanges sur la proposition urbaine</a:t>
          </a:r>
        </a:p>
        <a:p>
          <a:pPr>
            <a:lnSpc>
              <a:spcPct val="100000"/>
            </a:lnSpc>
          </a:pPr>
          <a:r>
            <a:rPr lang="fr-FR" sz="1100" dirty="0">
              <a:solidFill>
                <a:schemeClr val="bg2"/>
              </a:solidFill>
              <a:latin typeface="Barlow" panose="00000500000000000000" pitchFamily="2" charset="0"/>
            </a:rPr>
            <a:t>25 novembre 2021</a:t>
          </a:r>
        </a:p>
      </dgm:t>
    </dgm:pt>
    <dgm:pt modelId="{DA2645A5-3079-43FE-B2F5-42022889D1BE}" type="parTrans" cxnId="{2536678A-1E2A-44BC-916C-DD0A0CA29D76}">
      <dgm:prSet/>
      <dgm:spPr/>
      <dgm:t>
        <a:bodyPr/>
        <a:lstStyle/>
        <a:p>
          <a:endParaRPr lang="fr-FR" sz="1100">
            <a:latin typeface="Barlow" panose="00000500000000000000" pitchFamily="2" charset="0"/>
          </a:endParaRPr>
        </a:p>
      </dgm:t>
    </dgm:pt>
    <dgm:pt modelId="{545AF279-54FC-42AD-86DA-4C482B22AFE7}" type="sibTrans" cxnId="{2536678A-1E2A-44BC-916C-DD0A0CA29D76}">
      <dgm:prSet/>
      <dgm:spPr/>
      <dgm:t>
        <a:bodyPr/>
        <a:lstStyle/>
        <a:p>
          <a:endParaRPr lang="fr-FR" sz="1100">
            <a:latin typeface="Barlow" panose="00000500000000000000" pitchFamily="2" charset="0"/>
          </a:endParaRPr>
        </a:p>
      </dgm:t>
    </dgm:pt>
    <dgm:pt modelId="{7C0F9CA4-DD3A-4732-8F9F-B4723E056103}">
      <dgm:prSet phldrT="[Texte]" custT="1"/>
      <dgm:spPr/>
      <dgm:t>
        <a:bodyPr/>
        <a:lstStyle/>
        <a:p>
          <a:r>
            <a:rPr lang="fr-FR" sz="1100" b="1" dirty="0">
              <a:solidFill>
                <a:schemeClr val="bg2"/>
              </a:solidFill>
              <a:latin typeface="Barlow" panose="00000500000000000000" pitchFamily="2" charset="0"/>
            </a:rPr>
            <a:t>Négociations avec un exploitant d’EHPAD</a:t>
          </a:r>
        </a:p>
        <a:p>
          <a:r>
            <a:rPr lang="fr-FR" sz="1100" b="0" dirty="0">
              <a:solidFill>
                <a:schemeClr val="bg2"/>
              </a:solidFill>
              <a:latin typeface="Barlow" panose="00000500000000000000" pitchFamily="2" charset="0"/>
            </a:rPr>
            <a:t>De décembre 2021 à juillet 2022</a:t>
          </a:r>
        </a:p>
      </dgm:t>
    </dgm:pt>
    <dgm:pt modelId="{A16D8935-5993-40FB-B67B-E09E99A83478}" type="parTrans" cxnId="{A7C381EC-DEC8-443A-9484-9BE32B62628A}">
      <dgm:prSet/>
      <dgm:spPr/>
      <dgm:t>
        <a:bodyPr/>
        <a:lstStyle/>
        <a:p>
          <a:endParaRPr lang="fr-FR" sz="1100">
            <a:latin typeface="Barlow" panose="00000500000000000000" pitchFamily="2" charset="0"/>
          </a:endParaRPr>
        </a:p>
      </dgm:t>
    </dgm:pt>
    <dgm:pt modelId="{DF9E4F2F-3F19-4E4C-AE34-03D50CDFC2B4}" type="sibTrans" cxnId="{A7C381EC-DEC8-443A-9484-9BE32B62628A}">
      <dgm:prSet/>
      <dgm:spPr/>
      <dgm:t>
        <a:bodyPr/>
        <a:lstStyle/>
        <a:p>
          <a:endParaRPr lang="fr-FR" sz="1100">
            <a:latin typeface="Barlow" panose="00000500000000000000" pitchFamily="2" charset="0"/>
          </a:endParaRPr>
        </a:p>
      </dgm:t>
    </dgm:pt>
    <dgm:pt modelId="{1C26E6C4-DE18-42A5-A67F-1E6032A6639E}">
      <dgm:prSet phldrT="[Texte]" custT="1"/>
      <dgm:spPr/>
      <dgm:t>
        <a:bodyPr/>
        <a:lstStyle/>
        <a:p>
          <a:r>
            <a:rPr lang="fr-FR" sz="1100" b="1" dirty="0">
              <a:solidFill>
                <a:schemeClr val="bg2"/>
              </a:solidFill>
              <a:latin typeface="Barlow" panose="00000500000000000000" pitchFamily="2" charset="0"/>
            </a:rPr>
            <a:t>Atelier n°1 en groupe</a:t>
          </a:r>
        </a:p>
        <a:p>
          <a:r>
            <a:rPr lang="fr-FR" sz="1100" b="0" dirty="0">
              <a:solidFill>
                <a:schemeClr val="bg2"/>
              </a:solidFill>
              <a:latin typeface="Barlow" panose="00000500000000000000" pitchFamily="2" charset="0"/>
            </a:rPr>
            <a:t>21 octobre 2021</a:t>
          </a:r>
        </a:p>
        <a:p>
          <a:endParaRPr lang="fr-FR" sz="1100" b="0" dirty="0">
            <a:latin typeface="Barlow" panose="00000500000000000000" pitchFamily="2" charset="0"/>
          </a:endParaRPr>
        </a:p>
      </dgm:t>
    </dgm:pt>
    <dgm:pt modelId="{10D2BC02-713A-4BBA-BC46-B6ADB93B0BAF}" type="parTrans" cxnId="{D4DE0F2D-2B95-4477-847A-A96E3FD382AA}">
      <dgm:prSet/>
      <dgm:spPr/>
      <dgm:t>
        <a:bodyPr/>
        <a:lstStyle/>
        <a:p>
          <a:endParaRPr lang="fr-FR" sz="1100"/>
        </a:p>
      </dgm:t>
    </dgm:pt>
    <dgm:pt modelId="{6AF31ED3-9640-4C53-AC5F-8B8B64DEA1EA}" type="sibTrans" cxnId="{D4DE0F2D-2B95-4477-847A-A96E3FD382AA}">
      <dgm:prSet/>
      <dgm:spPr/>
      <dgm:t>
        <a:bodyPr/>
        <a:lstStyle/>
        <a:p>
          <a:endParaRPr lang="fr-FR" sz="1100"/>
        </a:p>
      </dgm:t>
    </dgm:pt>
    <dgm:pt modelId="{C671B413-2DDB-4FB8-BBC5-1B6A25794278}">
      <dgm:prSet phldrT="[Texte]" custT="1"/>
      <dgm:spPr/>
      <dgm:t>
        <a:bodyPr/>
        <a:lstStyle/>
        <a:p>
          <a:r>
            <a:rPr lang="fr-FR" sz="1100" b="1" dirty="0">
              <a:solidFill>
                <a:schemeClr val="bg2"/>
              </a:solidFill>
              <a:latin typeface="Barlow" panose="00000500000000000000" pitchFamily="2" charset="0"/>
            </a:rPr>
            <a:t>Atelier n°2 en groupe</a:t>
          </a:r>
        </a:p>
        <a:p>
          <a:r>
            <a:rPr lang="fr-FR" sz="1100" b="0" dirty="0">
              <a:solidFill>
                <a:schemeClr val="bg2"/>
              </a:solidFill>
              <a:latin typeface="Barlow" panose="00000500000000000000" pitchFamily="2" charset="0"/>
            </a:rPr>
            <a:t>8 novembre 2021</a:t>
          </a:r>
        </a:p>
      </dgm:t>
    </dgm:pt>
    <dgm:pt modelId="{206C8137-079A-4CFF-B02C-BFCF2AB8D881}" type="parTrans" cxnId="{1D4DCFA9-ACC6-4F30-9CFB-1B1545D7B78B}">
      <dgm:prSet/>
      <dgm:spPr/>
      <dgm:t>
        <a:bodyPr/>
        <a:lstStyle/>
        <a:p>
          <a:endParaRPr lang="fr-FR" sz="1100"/>
        </a:p>
      </dgm:t>
    </dgm:pt>
    <dgm:pt modelId="{BCCAF444-9270-4E73-9177-36FF64966873}" type="sibTrans" cxnId="{1D4DCFA9-ACC6-4F30-9CFB-1B1545D7B78B}">
      <dgm:prSet/>
      <dgm:spPr/>
      <dgm:t>
        <a:bodyPr/>
        <a:lstStyle/>
        <a:p>
          <a:endParaRPr lang="fr-FR" sz="1100"/>
        </a:p>
      </dgm:t>
    </dgm:pt>
    <dgm:pt modelId="{56FE9C1F-4714-47AD-8EAB-1C7EC64AC40A}">
      <dgm:prSet phldrT="[Texte]" custT="1"/>
      <dgm:spPr/>
      <dgm:t>
        <a:bodyPr/>
        <a:lstStyle/>
        <a:p>
          <a:r>
            <a:rPr lang="fr-FR" sz="1100" b="1" dirty="0">
              <a:solidFill>
                <a:schemeClr val="bg2"/>
              </a:solidFill>
              <a:latin typeface="Barlow" panose="00000500000000000000" pitchFamily="2" charset="0"/>
            </a:rPr>
            <a:t>Restitution du projet</a:t>
          </a:r>
        </a:p>
        <a:p>
          <a:r>
            <a:rPr lang="fr-FR" sz="1100" b="0" dirty="0">
              <a:solidFill>
                <a:schemeClr val="bg2"/>
              </a:solidFill>
              <a:latin typeface="Barlow" panose="00000500000000000000" pitchFamily="2" charset="0"/>
            </a:rPr>
            <a:t>16 novembre 2022</a:t>
          </a:r>
          <a:endParaRPr lang="fr-FR" sz="1100" b="0" dirty="0">
            <a:latin typeface="Barlow" panose="00000500000000000000" pitchFamily="2" charset="0"/>
          </a:endParaRPr>
        </a:p>
      </dgm:t>
    </dgm:pt>
    <dgm:pt modelId="{1110A998-83BE-4FED-B7C5-452D4465BA10}" type="sibTrans" cxnId="{522B6D5E-EB1A-429E-A8A8-99721A8CCE37}">
      <dgm:prSet/>
      <dgm:spPr/>
      <dgm:t>
        <a:bodyPr/>
        <a:lstStyle/>
        <a:p>
          <a:endParaRPr lang="fr-FR" sz="1100">
            <a:latin typeface="Barlow" panose="00000500000000000000" pitchFamily="2" charset="0"/>
          </a:endParaRPr>
        </a:p>
      </dgm:t>
    </dgm:pt>
    <dgm:pt modelId="{FB1413F8-6A09-4433-BC4D-65C9B628328E}" type="parTrans" cxnId="{522B6D5E-EB1A-429E-A8A8-99721A8CCE37}">
      <dgm:prSet/>
      <dgm:spPr/>
      <dgm:t>
        <a:bodyPr/>
        <a:lstStyle/>
        <a:p>
          <a:endParaRPr lang="fr-FR" sz="1100">
            <a:latin typeface="Barlow" panose="00000500000000000000" pitchFamily="2" charset="0"/>
          </a:endParaRPr>
        </a:p>
      </dgm:t>
    </dgm:pt>
    <dgm:pt modelId="{A7B85163-666E-450F-A348-1F9CA3EFA970}" type="pres">
      <dgm:prSet presAssocID="{2A3E66A8-D9FE-4832-A4F3-3EBC7D87F753}" presName="Name0" presStyleCnt="0">
        <dgm:presLayoutVars>
          <dgm:dir/>
          <dgm:resizeHandles val="exact"/>
        </dgm:presLayoutVars>
      </dgm:prSet>
      <dgm:spPr/>
    </dgm:pt>
    <dgm:pt modelId="{47A063E5-3FDD-4D75-8AAD-A2F96B6CE0AD}" type="pres">
      <dgm:prSet presAssocID="{2A3E66A8-D9FE-4832-A4F3-3EBC7D87F753}" presName="arrow" presStyleLbl="bgShp" presStyleIdx="0" presStyleCnt="1"/>
      <dgm:spPr>
        <a:solidFill>
          <a:schemeClr val="tx2">
            <a:lumMod val="75000"/>
          </a:schemeClr>
        </a:solidFill>
      </dgm:spPr>
    </dgm:pt>
    <dgm:pt modelId="{A57FC818-F0A0-4A05-AE9C-85CD43177FD0}" type="pres">
      <dgm:prSet presAssocID="{2A3E66A8-D9FE-4832-A4F3-3EBC7D87F753}" presName="points" presStyleCnt="0"/>
      <dgm:spPr/>
    </dgm:pt>
    <dgm:pt modelId="{58E5CB1F-7289-40EC-A340-996483207BFB}" type="pres">
      <dgm:prSet presAssocID="{06EF326F-A653-400B-AF3E-3CC35B7C9C39}" presName="compositeA" presStyleCnt="0"/>
      <dgm:spPr/>
    </dgm:pt>
    <dgm:pt modelId="{EEE0E9F4-33CC-4062-94A8-42F6F7C82977}" type="pres">
      <dgm:prSet presAssocID="{06EF326F-A653-400B-AF3E-3CC35B7C9C39}" presName="textA" presStyleLbl="revTx" presStyleIdx="0" presStyleCnt="6" custScaleX="402716">
        <dgm:presLayoutVars>
          <dgm:bulletEnabled val="1"/>
        </dgm:presLayoutVars>
      </dgm:prSet>
      <dgm:spPr/>
    </dgm:pt>
    <dgm:pt modelId="{4D866FC6-9036-4385-8ECC-FDFC423C36AF}" type="pres">
      <dgm:prSet presAssocID="{06EF326F-A653-400B-AF3E-3CC35B7C9C39}" presName="circleA" presStyleLbl="node1" presStyleIdx="0" presStyleCnt="6"/>
      <dgm:spPr>
        <a:solidFill>
          <a:srgbClr val="FFC000"/>
        </a:solidFill>
        <a:ln>
          <a:solidFill>
            <a:srgbClr val="FFC000"/>
          </a:solidFill>
        </a:ln>
      </dgm:spPr>
    </dgm:pt>
    <dgm:pt modelId="{F9E83E61-2EF6-43B7-83BA-27BB3854D909}" type="pres">
      <dgm:prSet presAssocID="{06EF326F-A653-400B-AF3E-3CC35B7C9C39}" presName="spaceA" presStyleCnt="0"/>
      <dgm:spPr/>
    </dgm:pt>
    <dgm:pt modelId="{D881E990-C8FC-44C6-8F2D-B3D2C7F34D47}" type="pres">
      <dgm:prSet presAssocID="{DCE97442-C0DE-43CB-9BBE-BE1ED3200D83}" presName="space" presStyleCnt="0"/>
      <dgm:spPr/>
    </dgm:pt>
    <dgm:pt modelId="{773CA415-4A70-451C-AD79-286D448EC304}" type="pres">
      <dgm:prSet presAssocID="{1C26E6C4-DE18-42A5-A67F-1E6032A6639E}" presName="compositeB" presStyleCnt="0"/>
      <dgm:spPr/>
    </dgm:pt>
    <dgm:pt modelId="{7CE03B5F-BC2D-4FF3-A219-B29D7E0C6832}" type="pres">
      <dgm:prSet presAssocID="{1C26E6C4-DE18-42A5-A67F-1E6032A6639E}" presName="textB" presStyleLbl="revTx" presStyleIdx="1" presStyleCnt="6" custScaleX="359605">
        <dgm:presLayoutVars>
          <dgm:bulletEnabled val="1"/>
        </dgm:presLayoutVars>
      </dgm:prSet>
      <dgm:spPr/>
    </dgm:pt>
    <dgm:pt modelId="{58CF8844-D92C-49BE-8D20-5578C9E2BCDA}" type="pres">
      <dgm:prSet presAssocID="{1C26E6C4-DE18-42A5-A67F-1E6032A6639E}" presName="circleB" presStyleLbl="node1" presStyleIdx="1" presStyleCnt="6"/>
      <dgm:spPr>
        <a:solidFill>
          <a:srgbClr val="FFC000"/>
        </a:solidFill>
        <a:ln>
          <a:solidFill>
            <a:srgbClr val="FFC000"/>
          </a:solidFill>
        </a:ln>
      </dgm:spPr>
    </dgm:pt>
    <dgm:pt modelId="{F0620472-1EAB-48C1-90E2-E21D6CF48CF9}" type="pres">
      <dgm:prSet presAssocID="{1C26E6C4-DE18-42A5-A67F-1E6032A6639E}" presName="spaceB" presStyleCnt="0"/>
      <dgm:spPr/>
    </dgm:pt>
    <dgm:pt modelId="{B0A3A1DC-93EC-49FA-A6C2-029FFB329CD7}" type="pres">
      <dgm:prSet presAssocID="{6AF31ED3-9640-4C53-AC5F-8B8B64DEA1EA}" presName="space" presStyleCnt="0"/>
      <dgm:spPr/>
    </dgm:pt>
    <dgm:pt modelId="{C3B959B2-A806-49B6-920F-E8D59A4989BB}" type="pres">
      <dgm:prSet presAssocID="{C671B413-2DDB-4FB8-BBC5-1B6A25794278}" presName="compositeA" presStyleCnt="0"/>
      <dgm:spPr/>
    </dgm:pt>
    <dgm:pt modelId="{302BB241-2214-4529-ACB4-17D6580BE606}" type="pres">
      <dgm:prSet presAssocID="{C671B413-2DDB-4FB8-BBC5-1B6A25794278}" presName="textA" presStyleLbl="revTx" presStyleIdx="2" presStyleCnt="6" custScaleX="361831">
        <dgm:presLayoutVars>
          <dgm:bulletEnabled val="1"/>
        </dgm:presLayoutVars>
      </dgm:prSet>
      <dgm:spPr/>
    </dgm:pt>
    <dgm:pt modelId="{8F1EA040-7BB9-42A0-A65D-B856D4C9D8B6}" type="pres">
      <dgm:prSet presAssocID="{C671B413-2DDB-4FB8-BBC5-1B6A25794278}" presName="circleA" presStyleLbl="node1" presStyleIdx="2" presStyleCnt="6" custLinFactNeighborX="10231" custLinFactNeighborY="2558"/>
      <dgm:spPr>
        <a:solidFill>
          <a:srgbClr val="FFC000"/>
        </a:solidFill>
        <a:ln>
          <a:solidFill>
            <a:srgbClr val="FFC000"/>
          </a:solidFill>
        </a:ln>
      </dgm:spPr>
    </dgm:pt>
    <dgm:pt modelId="{2AC76EAD-8369-4EEE-A19D-4026FC929A47}" type="pres">
      <dgm:prSet presAssocID="{C671B413-2DDB-4FB8-BBC5-1B6A25794278}" presName="spaceA" presStyleCnt="0"/>
      <dgm:spPr/>
    </dgm:pt>
    <dgm:pt modelId="{2E939A39-5420-445A-B965-D94FC6BE918B}" type="pres">
      <dgm:prSet presAssocID="{BCCAF444-9270-4E73-9177-36FF64966873}" presName="space" presStyleCnt="0"/>
      <dgm:spPr/>
    </dgm:pt>
    <dgm:pt modelId="{34608F95-03D4-4502-B540-F1C1B89455B7}" type="pres">
      <dgm:prSet presAssocID="{98744700-C17C-4698-87ED-D46D6B1222DB}" presName="compositeB" presStyleCnt="0"/>
      <dgm:spPr/>
    </dgm:pt>
    <dgm:pt modelId="{21AB9A7D-FA25-4820-B30F-443B26D30237}" type="pres">
      <dgm:prSet presAssocID="{98744700-C17C-4698-87ED-D46D6B1222DB}" presName="textB" presStyleLbl="revTx" presStyleIdx="3" presStyleCnt="6" custScaleX="463316">
        <dgm:presLayoutVars>
          <dgm:bulletEnabled val="1"/>
        </dgm:presLayoutVars>
      </dgm:prSet>
      <dgm:spPr/>
    </dgm:pt>
    <dgm:pt modelId="{92480B4B-0311-430C-A254-D26E1350DC74}" type="pres">
      <dgm:prSet presAssocID="{98744700-C17C-4698-87ED-D46D6B1222DB}" presName="circleB" presStyleLbl="node1" presStyleIdx="3" presStyleCnt="6"/>
      <dgm:spPr>
        <a:solidFill>
          <a:srgbClr val="FFC000"/>
        </a:solidFill>
        <a:ln>
          <a:solidFill>
            <a:srgbClr val="FFC000"/>
          </a:solidFill>
        </a:ln>
      </dgm:spPr>
    </dgm:pt>
    <dgm:pt modelId="{99FCDDCA-18B9-4620-87B4-111A56B6D389}" type="pres">
      <dgm:prSet presAssocID="{98744700-C17C-4698-87ED-D46D6B1222DB}" presName="spaceB" presStyleCnt="0"/>
      <dgm:spPr/>
    </dgm:pt>
    <dgm:pt modelId="{20F5E458-0598-4942-B936-2D4BC7422A59}" type="pres">
      <dgm:prSet presAssocID="{545AF279-54FC-42AD-86DA-4C482B22AFE7}" presName="space" presStyleCnt="0"/>
      <dgm:spPr/>
    </dgm:pt>
    <dgm:pt modelId="{A90609A2-1475-47E5-8998-15EC4AC8BC28}" type="pres">
      <dgm:prSet presAssocID="{7C0F9CA4-DD3A-4732-8F9F-B4723E056103}" presName="compositeA" presStyleCnt="0"/>
      <dgm:spPr/>
    </dgm:pt>
    <dgm:pt modelId="{8B41CEB9-9815-4718-8CAC-0F5080AAD774}" type="pres">
      <dgm:prSet presAssocID="{7C0F9CA4-DD3A-4732-8F9F-B4723E056103}" presName="textA" presStyleLbl="revTx" presStyleIdx="4" presStyleCnt="6" custScaleX="523162">
        <dgm:presLayoutVars>
          <dgm:bulletEnabled val="1"/>
        </dgm:presLayoutVars>
      </dgm:prSet>
      <dgm:spPr/>
    </dgm:pt>
    <dgm:pt modelId="{CB57A885-8B45-482E-89B5-0C3F13A0E6E2}" type="pres">
      <dgm:prSet presAssocID="{7C0F9CA4-DD3A-4732-8F9F-B4723E056103}" presName="circleA" presStyleLbl="node1" presStyleIdx="4" presStyleCnt="6"/>
      <dgm:spPr>
        <a:solidFill>
          <a:srgbClr val="FFC000"/>
        </a:solidFill>
        <a:ln>
          <a:solidFill>
            <a:srgbClr val="FFC000"/>
          </a:solidFill>
        </a:ln>
      </dgm:spPr>
    </dgm:pt>
    <dgm:pt modelId="{636100BB-3E0D-4387-9EE6-55FDDC54F52B}" type="pres">
      <dgm:prSet presAssocID="{7C0F9CA4-DD3A-4732-8F9F-B4723E056103}" presName="spaceA" presStyleCnt="0"/>
      <dgm:spPr/>
    </dgm:pt>
    <dgm:pt modelId="{43FE8881-2A11-4A2E-8D33-B72973B2286A}" type="pres">
      <dgm:prSet presAssocID="{DF9E4F2F-3F19-4E4C-AE34-03D50CDFC2B4}" presName="space" presStyleCnt="0"/>
      <dgm:spPr/>
    </dgm:pt>
    <dgm:pt modelId="{239D201F-9C19-4AC2-826E-6330E5411B38}" type="pres">
      <dgm:prSet presAssocID="{56FE9C1F-4714-47AD-8EAB-1C7EC64AC40A}" presName="compositeB" presStyleCnt="0"/>
      <dgm:spPr/>
    </dgm:pt>
    <dgm:pt modelId="{80556ED1-DF6E-4C13-A7D7-9DF308C8D918}" type="pres">
      <dgm:prSet presAssocID="{56FE9C1F-4714-47AD-8EAB-1C7EC64AC40A}" presName="textB" presStyleLbl="revTx" presStyleIdx="5" presStyleCnt="6" custScaleX="483971">
        <dgm:presLayoutVars>
          <dgm:bulletEnabled val="1"/>
        </dgm:presLayoutVars>
      </dgm:prSet>
      <dgm:spPr/>
    </dgm:pt>
    <dgm:pt modelId="{D5EFE220-6BC9-4122-8DDF-16ABC7867C78}" type="pres">
      <dgm:prSet presAssocID="{56FE9C1F-4714-47AD-8EAB-1C7EC64AC40A}" presName="circleB" presStyleLbl="node1" presStyleIdx="5" presStyleCnt="6"/>
      <dgm:spPr>
        <a:solidFill>
          <a:srgbClr val="FFC000"/>
        </a:solidFill>
        <a:ln>
          <a:solidFill>
            <a:srgbClr val="FFC000"/>
          </a:solidFill>
        </a:ln>
      </dgm:spPr>
    </dgm:pt>
    <dgm:pt modelId="{EDFA6B9B-C3C9-4DC0-9177-F667CEA98767}" type="pres">
      <dgm:prSet presAssocID="{56FE9C1F-4714-47AD-8EAB-1C7EC64AC40A}" presName="spaceB" presStyleCnt="0"/>
      <dgm:spPr/>
    </dgm:pt>
  </dgm:ptLst>
  <dgm:cxnLst>
    <dgm:cxn modelId="{C082EA02-AC3A-41DC-872B-0278D26C8C4E}" type="presOf" srcId="{7C0F9CA4-DD3A-4732-8F9F-B4723E056103}" destId="{8B41CEB9-9815-4718-8CAC-0F5080AAD774}" srcOrd="0" destOrd="0" presId="urn:microsoft.com/office/officeart/2005/8/layout/hProcess11"/>
    <dgm:cxn modelId="{76DBA90E-7E81-43BE-822C-4A726A0E576F}" type="presOf" srcId="{06EF326F-A653-400B-AF3E-3CC35B7C9C39}" destId="{EEE0E9F4-33CC-4062-94A8-42F6F7C82977}" srcOrd="0" destOrd="0" presId="urn:microsoft.com/office/officeart/2005/8/layout/hProcess11"/>
    <dgm:cxn modelId="{4864C520-38E9-4DF8-94A1-14BB6BC6BC81}" type="presOf" srcId="{C671B413-2DDB-4FB8-BBC5-1B6A25794278}" destId="{302BB241-2214-4529-ACB4-17D6580BE606}" srcOrd="0" destOrd="0" presId="urn:microsoft.com/office/officeart/2005/8/layout/hProcess11"/>
    <dgm:cxn modelId="{D4DE0F2D-2B95-4477-847A-A96E3FD382AA}" srcId="{2A3E66A8-D9FE-4832-A4F3-3EBC7D87F753}" destId="{1C26E6C4-DE18-42A5-A67F-1E6032A6639E}" srcOrd="1" destOrd="0" parTransId="{10D2BC02-713A-4BBA-BC46-B6ADB93B0BAF}" sibTransId="{6AF31ED3-9640-4C53-AC5F-8B8B64DEA1EA}"/>
    <dgm:cxn modelId="{522B6D5E-EB1A-429E-A8A8-99721A8CCE37}" srcId="{2A3E66A8-D9FE-4832-A4F3-3EBC7D87F753}" destId="{56FE9C1F-4714-47AD-8EAB-1C7EC64AC40A}" srcOrd="5" destOrd="0" parTransId="{FB1413F8-6A09-4433-BC4D-65C9B628328E}" sibTransId="{1110A998-83BE-4FED-B7C5-452D4465BA10}"/>
    <dgm:cxn modelId="{27D7E352-CDD8-431E-BDF3-0C68AAA2B716}" type="presOf" srcId="{56FE9C1F-4714-47AD-8EAB-1C7EC64AC40A}" destId="{80556ED1-DF6E-4C13-A7D7-9DF308C8D918}" srcOrd="0" destOrd="0" presId="urn:microsoft.com/office/officeart/2005/8/layout/hProcess11"/>
    <dgm:cxn modelId="{2536678A-1E2A-44BC-916C-DD0A0CA29D76}" srcId="{2A3E66A8-D9FE-4832-A4F3-3EBC7D87F753}" destId="{98744700-C17C-4698-87ED-D46D6B1222DB}" srcOrd="3" destOrd="0" parTransId="{DA2645A5-3079-43FE-B2F5-42022889D1BE}" sibTransId="{545AF279-54FC-42AD-86DA-4C482B22AFE7}"/>
    <dgm:cxn modelId="{8F565697-9574-41F0-87A5-3C903CEDF231}" type="presOf" srcId="{1C26E6C4-DE18-42A5-A67F-1E6032A6639E}" destId="{7CE03B5F-BC2D-4FF3-A219-B29D7E0C6832}" srcOrd="0" destOrd="0" presId="urn:microsoft.com/office/officeart/2005/8/layout/hProcess11"/>
    <dgm:cxn modelId="{1D4DCFA9-ACC6-4F30-9CFB-1B1545D7B78B}" srcId="{2A3E66A8-D9FE-4832-A4F3-3EBC7D87F753}" destId="{C671B413-2DDB-4FB8-BBC5-1B6A25794278}" srcOrd="2" destOrd="0" parTransId="{206C8137-079A-4CFF-B02C-BFCF2AB8D881}" sibTransId="{BCCAF444-9270-4E73-9177-36FF64966873}"/>
    <dgm:cxn modelId="{3A31F5CA-223E-405B-B53C-46C9D6DE1FFE}" srcId="{2A3E66A8-D9FE-4832-A4F3-3EBC7D87F753}" destId="{06EF326F-A653-400B-AF3E-3CC35B7C9C39}" srcOrd="0" destOrd="0" parTransId="{B0C8E7CC-2CD3-43DA-9A7A-C637F507F675}" sibTransId="{DCE97442-C0DE-43CB-9BBE-BE1ED3200D83}"/>
    <dgm:cxn modelId="{02F717CE-699A-4DD5-B398-595A668D12F3}" type="presOf" srcId="{2A3E66A8-D9FE-4832-A4F3-3EBC7D87F753}" destId="{A7B85163-666E-450F-A348-1F9CA3EFA970}" srcOrd="0" destOrd="0" presId="urn:microsoft.com/office/officeart/2005/8/layout/hProcess11"/>
    <dgm:cxn modelId="{D47484E5-1E50-452E-BCE7-BD3D00B682C9}" type="presOf" srcId="{98744700-C17C-4698-87ED-D46D6B1222DB}" destId="{21AB9A7D-FA25-4820-B30F-443B26D30237}" srcOrd="0" destOrd="0" presId="urn:microsoft.com/office/officeart/2005/8/layout/hProcess11"/>
    <dgm:cxn modelId="{A7C381EC-DEC8-443A-9484-9BE32B62628A}" srcId="{2A3E66A8-D9FE-4832-A4F3-3EBC7D87F753}" destId="{7C0F9CA4-DD3A-4732-8F9F-B4723E056103}" srcOrd="4" destOrd="0" parTransId="{A16D8935-5993-40FB-B67B-E09E99A83478}" sibTransId="{DF9E4F2F-3F19-4E4C-AE34-03D50CDFC2B4}"/>
    <dgm:cxn modelId="{00E2FF44-0C1D-41F6-A6AB-F792CF10DA32}" type="presParOf" srcId="{A7B85163-666E-450F-A348-1F9CA3EFA970}" destId="{47A063E5-3FDD-4D75-8AAD-A2F96B6CE0AD}" srcOrd="0" destOrd="0" presId="urn:microsoft.com/office/officeart/2005/8/layout/hProcess11"/>
    <dgm:cxn modelId="{54460DBB-2165-4AF9-862E-743451A57394}" type="presParOf" srcId="{A7B85163-666E-450F-A348-1F9CA3EFA970}" destId="{A57FC818-F0A0-4A05-AE9C-85CD43177FD0}" srcOrd="1" destOrd="0" presId="urn:microsoft.com/office/officeart/2005/8/layout/hProcess11"/>
    <dgm:cxn modelId="{48D8CC9E-A0E9-41B5-8BC6-093E44FD5D3B}" type="presParOf" srcId="{A57FC818-F0A0-4A05-AE9C-85CD43177FD0}" destId="{58E5CB1F-7289-40EC-A340-996483207BFB}" srcOrd="0" destOrd="0" presId="urn:microsoft.com/office/officeart/2005/8/layout/hProcess11"/>
    <dgm:cxn modelId="{79426368-4DBE-408D-B72F-849DEA832543}" type="presParOf" srcId="{58E5CB1F-7289-40EC-A340-996483207BFB}" destId="{EEE0E9F4-33CC-4062-94A8-42F6F7C82977}" srcOrd="0" destOrd="0" presId="urn:microsoft.com/office/officeart/2005/8/layout/hProcess11"/>
    <dgm:cxn modelId="{6D0AFCCC-AB5A-4B9C-9C39-092BBEE72DF8}" type="presParOf" srcId="{58E5CB1F-7289-40EC-A340-996483207BFB}" destId="{4D866FC6-9036-4385-8ECC-FDFC423C36AF}" srcOrd="1" destOrd="0" presId="urn:microsoft.com/office/officeart/2005/8/layout/hProcess11"/>
    <dgm:cxn modelId="{AFA1BF80-5DD4-410F-8F85-FC1A8F6792AD}" type="presParOf" srcId="{58E5CB1F-7289-40EC-A340-996483207BFB}" destId="{F9E83E61-2EF6-43B7-83BA-27BB3854D909}" srcOrd="2" destOrd="0" presId="urn:microsoft.com/office/officeart/2005/8/layout/hProcess11"/>
    <dgm:cxn modelId="{F78170EB-4424-464C-8379-134AF598B27A}" type="presParOf" srcId="{A57FC818-F0A0-4A05-AE9C-85CD43177FD0}" destId="{D881E990-C8FC-44C6-8F2D-B3D2C7F34D47}" srcOrd="1" destOrd="0" presId="urn:microsoft.com/office/officeart/2005/8/layout/hProcess11"/>
    <dgm:cxn modelId="{CB90CC02-47FF-47ED-B405-BBBC4945180C}" type="presParOf" srcId="{A57FC818-F0A0-4A05-AE9C-85CD43177FD0}" destId="{773CA415-4A70-451C-AD79-286D448EC304}" srcOrd="2" destOrd="0" presId="urn:microsoft.com/office/officeart/2005/8/layout/hProcess11"/>
    <dgm:cxn modelId="{871F6AD7-C9D5-415C-9420-E64EEBB2A4F7}" type="presParOf" srcId="{773CA415-4A70-451C-AD79-286D448EC304}" destId="{7CE03B5F-BC2D-4FF3-A219-B29D7E0C6832}" srcOrd="0" destOrd="0" presId="urn:microsoft.com/office/officeart/2005/8/layout/hProcess11"/>
    <dgm:cxn modelId="{C5930AF7-86C6-407B-8A9E-DFAB453F43B9}" type="presParOf" srcId="{773CA415-4A70-451C-AD79-286D448EC304}" destId="{58CF8844-D92C-49BE-8D20-5578C9E2BCDA}" srcOrd="1" destOrd="0" presId="urn:microsoft.com/office/officeart/2005/8/layout/hProcess11"/>
    <dgm:cxn modelId="{6F83ED8A-1CAE-459A-AABB-A2B40BBAA8BE}" type="presParOf" srcId="{773CA415-4A70-451C-AD79-286D448EC304}" destId="{F0620472-1EAB-48C1-90E2-E21D6CF48CF9}" srcOrd="2" destOrd="0" presId="urn:microsoft.com/office/officeart/2005/8/layout/hProcess11"/>
    <dgm:cxn modelId="{B3C98E2C-BFB4-44B0-B590-BF316BBF53AE}" type="presParOf" srcId="{A57FC818-F0A0-4A05-AE9C-85CD43177FD0}" destId="{B0A3A1DC-93EC-49FA-A6C2-029FFB329CD7}" srcOrd="3" destOrd="0" presId="urn:microsoft.com/office/officeart/2005/8/layout/hProcess11"/>
    <dgm:cxn modelId="{3CDAC653-DC33-493A-A4B7-634271252FA6}" type="presParOf" srcId="{A57FC818-F0A0-4A05-AE9C-85CD43177FD0}" destId="{C3B959B2-A806-49B6-920F-E8D59A4989BB}" srcOrd="4" destOrd="0" presId="urn:microsoft.com/office/officeart/2005/8/layout/hProcess11"/>
    <dgm:cxn modelId="{9F4F0D10-E853-462E-90D9-B332FBD06428}" type="presParOf" srcId="{C3B959B2-A806-49B6-920F-E8D59A4989BB}" destId="{302BB241-2214-4529-ACB4-17D6580BE606}" srcOrd="0" destOrd="0" presId="urn:microsoft.com/office/officeart/2005/8/layout/hProcess11"/>
    <dgm:cxn modelId="{641C5BF3-E4AB-42CE-8695-995A65DD4AE6}" type="presParOf" srcId="{C3B959B2-A806-49B6-920F-E8D59A4989BB}" destId="{8F1EA040-7BB9-42A0-A65D-B856D4C9D8B6}" srcOrd="1" destOrd="0" presId="urn:microsoft.com/office/officeart/2005/8/layout/hProcess11"/>
    <dgm:cxn modelId="{810D6067-C987-48DD-830D-C2658EDE273C}" type="presParOf" srcId="{C3B959B2-A806-49B6-920F-E8D59A4989BB}" destId="{2AC76EAD-8369-4EEE-A19D-4026FC929A47}" srcOrd="2" destOrd="0" presId="urn:microsoft.com/office/officeart/2005/8/layout/hProcess11"/>
    <dgm:cxn modelId="{6D940E0D-43C2-46E8-BDC6-CF0F2BF6371F}" type="presParOf" srcId="{A57FC818-F0A0-4A05-AE9C-85CD43177FD0}" destId="{2E939A39-5420-445A-B965-D94FC6BE918B}" srcOrd="5" destOrd="0" presId="urn:microsoft.com/office/officeart/2005/8/layout/hProcess11"/>
    <dgm:cxn modelId="{B329C70E-B826-45D9-8E1B-CB69F3F7C596}" type="presParOf" srcId="{A57FC818-F0A0-4A05-AE9C-85CD43177FD0}" destId="{34608F95-03D4-4502-B540-F1C1B89455B7}" srcOrd="6" destOrd="0" presId="urn:microsoft.com/office/officeart/2005/8/layout/hProcess11"/>
    <dgm:cxn modelId="{9E8E9909-58C5-4489-B213-7D2B105485A3}" type="presParOf" srcId="{34608F95-03D4-4502-B540-F1C1B89455B7}" destId="{21AB9A7D-FA25-4820-B30F-443B26D30237}" srcOrd="0" destOrd="0" presId="urn:microsoft.com/office/officeart/2005/8/layout/hProcess11"/>
    <dgm:cxn modelId="{B71186D7-72B4-4E52-9278-038DA43E1BBE}" type="presParOf" srcId="{34608F95-03D4-4502-B540-F1C1B89455B7}" destId="{92480B4B-0311-430C-A254-D26E1350DC74}" srcOrd="1" destOrd="0" presId="urn:microsoft.com/office/officeart/2005/8/layout/hProcess11"/>
    <dgm:cxn modelId="{F31BA621-7A73-4EF6-AA08-9868BE0A77D7}" type="presParOf" srcId="{34608F95-03D4-4502-B540-F1C1B89455B7}" destId="{99FCDDCA-18B9-4620-87B4-111A56B6D389}" srcOrd="2" destOrd="0" presId="urn:microsoft.com/office/officeart/2005/8/layout/hProcess11"/>
    <dgm:cxn modelId="{DAE31C11-10FC-4DFC-B3D1-01C50BCA9C8D}" type="presParOf" srcId="{A57FC818-F0A0-4A05-AE9C-85CD43177FD0}" destId="{20F5E458-0598-4942-B936-2D4BC7422A59}" srcOrd="7" destOrd="0" presId="urn:microsoft.com/office/officeart/2005/8/layout/hProcess11"/>
    <dgm:cxn modelId="{5159E9F3-6233-49B9-9376-2E1D26EFA03A}" type="presParOf" srcId="{A57FC818-F0A0-4A05-AE9C-85CD43177FD0}" destId="{A90609A2-1475-47E5-8998-15EC4AC8BC28}" srcOrd="8" destOrd="0" presId="urn:microsoft.com/office/officeart/2005/8/layout/hProcess11"/>
    <dgm:cxn modelId="{C8E5AAB9-5C65-425B-B159-BAC9775E2F25}" type="presParOf" srcId="{A90609A2-1475-47E5-8998-15EC4AC8BC28}" destId="{8B41CEB9-9815-4718-8CAC-0F5080AAD774}" srcOrd="0" destOrd="0" presId="urn:microsoft.com/office/officeart/2005/8/layout/hProcess11"/>
    <dgm:cxn modelId="{D677410A-6051-4333-AB18-ABE152FBA0E9}" type="presParOf" srcId="{A90609A2-1475-47E5-8998-15EC4AC8BC28}" destId="{CB57A885-8B45-482E-89B5-0C3F13A0E6E2}" srcOrd="1" destOrd="0" presId="urn:microsoft.com/office/officeart/2005/8/layout/hProcess11"/>
    <dgm:cxn modelId="{8D8FD470-48EF-4499-9393-CC622B6C2FC0}" type="presParOf" srcId="{A90609A2-1475-47E5-8998-15EC4AC8BC28}" destId="{636100BB-3E0D-4387-9EE6-55FDDC54F52B}" srcOrd="2" destOrd="0" presId="urn:microsoft.com/office/officeart/2005/8/layout/hProcess11"/>
    <dgm:cxn modelId="{CE3C57AB-8EEE-42C1-9F2F-2E185B302F2D}" type="presParOf" srcId="{A57FC818-F0A0-4A05-AE9C-85CD43177FD0}" destId="{43FE8881-2A11-4A2E-8D33-B72973B2286A}" srcOrd="9" destOrd="0" presId="urn:microsoft.com/office/officeart/2005/8/layout/hProcess11"/>
    <dgm:cxn modelId="{78E0EFFD-D33B-445C-B3B2-B058B1D5E7C4}" type="presParOf" srcId="{A57FC818-F0A0-4A05-AE9C-85CD43177FD0}" destId="{239D201F-9C19-4AC2-826E-6330E5411B38}" srcOrd="10" destOrd="0" presId="urn:microsoft.com/office/officeart/2005/8/layout/hProcess11"/>
    <dgm:cxn modelId="{443BD747-9A74-4936-B1BE-F946580137AC}" type="presParOf" srcId="{239D201F-9C19-4AC2-826E-6330E5411B38}" destId="{80556ED1-DF6E-4C13-A7D7-9DF308C8D918}" srcOrd="0" destOrd="0" presId="urn:microsoft.com/office/officeart/2005/8/layout/hProcess11"/>
    <dgm:cxn modelId="{B1CFED97-90EC-4785-B7D7-A1F2DEB92841}" type="presParOf" srcId="{239D201F-9C19-4AC2-826E-6330E5411B38}" destId="{D5EFE220-6BC9-4122-8DDF-16ABC7867C78}" srcOrd="1" destOrd="0" presId="urn:microsoft.com/office/officeart/2005/8/layout/hProcess11"/>
    <dgm:cxn modelId="{7E8ACC2A-BC00-47F8-B3A8-0C408717A92E}" type="presParOf" srcId="{239D201F-9C19-4AC2-826E-6330E5411B38}" destId="{EDFA6B9B-C3C9-4DC0-9177-F667CEA9876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063E5-3FDD-4D75-8AAD-A2F96B6CE0AD}">
      <dsp:nvSpPr>
        <dsp:cNvPr id="0" name=""/>
        <dsp:cNvSpPr/>
      </dsp:nvSpPr>
      <dsp:spPr>
        <a:xfrm>
          <a:off x="0" y="800371"/>
          <a:ext cx="8308381" cy="1067162"/>
        </a:xfrm>
        <a:prstGeom prst="notchedRightArrow">
          <a:avLst/>
        </a:prstGeom>
        <a:solidFill>
          <a:schemeClr val="tx2">
            <a:lumMod val="75000"/>
          </a:schemeClr>
        </a:solidFill>
        <a:ln>
          <a:noFill/>
        </a:ln>
        <a:effectLst/>
      </dsp:spPr>
      <dsp:style>
        <a:lnRef idx="0">
          <a:scrgbClr r="0" g="0" b="0"/>
        </a:lnRef>
        <a:fillRef idx="1">
          <a:scrgbClr r="0" g="0" b="0"/>
        </a:fillRef>
        <a:effectRef idx="0">
          <a:scrgbClr r="0" g="0" b="0"/>
        </a:effectRef>
        <a:fontRef idx="minor"/>
      </dsp:style>
    </dsp:sp>
    <dsp:sp modelId="{EEE0E9F4-33CC-4062-94A8-42F6F7C82977}">
      <dsp:nvSpPr>
        <dsp:cNvPr id="0" name=""/>
        <dsp:cNvSpPr/>
      </dsp:nvSpPr>
      <dsp:spPr>
        <a:xfrm>
          <a:off x="2622" y="0"/>
          <a:ext cx="1148729" cy="1067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fr-FR" sz="1100" b="1" kern="1200" dirty="0">
              <a:solidFill>
                <a:schemeClr val="bg2"/>
              </a:solidFill>
              <a:latin typeface="Barlow" panose="00000500000000000000" pitchFamily="2" charset="0"/>
            </a:rPr>
            <a:t>Cadre et enjeux de la concertation</a:t>
          </a:r>
        </a:p>
        <a:p>
          <a:pPr marL="0" lvl="0" indent="0" algn="ctr" defTabSz="488950">
            <a:lnSpc>
              <a:spcPct val="90000"/>
            </a:lnSpc>
            <a:spcBef>
              <a:spcPct val="0"/>
            </a:spcBef>
            <a:spcAft>
              <a:spcPct val="35000"/>
            </a:spcAft>
            <a:buNone/>
          </a:pPr>
          <a:r>
            <a:rPr lang="fr-FR" sz="400" b="1" kern="1200" dirty="0">
              <a:solidFill>
                <a:schemeClr val="bg1"/>
              </a:solidFill>
              <a:latin typeface="Barlow" panose="00000500000000000000" pitchFamily="2" charset="0"/>
            </a:rPr>
            <a:t>,</a:t>
          </a:r>
          <a:br>
            <a:rPr lang="fr-FR" sz="1100" kern="1200" dirty="0">
              <a:solidFill>
                <a:schemeClr val="bg2"/>
              </a:solidFill>
              <a:latin typeface="Barlow" panose="00000500000000000000" pitchFamily="2" charset="0"/>
            </a:rPr>
          </a:br>
          <a:r>
            <a:rPr lang="fr-FR" sz="1100" kern="1200" dirty="0">
              <a:solidFill>
                <a:schemeClr val="bg2"/>
              </a:solidFill>
              <a:latin typeface="Barlow" panose="00000500000000000000" pitchFamily="2" charset="0"/>
            </a:rPr>
            <a:t>11 octobre 2021</a:t>
          </a:r>
        </a:p>
      </dsp:txBody>
      <dsp:txXfrm>
        <a:off x="2622" y="0"/>
        <a:ext cx="1148729" cy="1067162"/>
      </dsp:txXfrm>
    </dsp:sp>
    <dsp:sp modelId="{4D866FC6-9036-4385-8ECC-FDFC423C36AF}">
      <dsp:nvSpPr>
        <dsp:cNvPr id="0" name=""/>
        <dsp:cNvSpPr/>
      </dsp:nvSpPr>
      <dsp:spPr>
        <a:xfrm>
          <a:off x="443592" y="1200557"/>
          <a:ext cx="266790" cy="266790"/>
        </a:xfrm>
        <a:prstGeom prst="ellipse">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sp>
    <dsp:sp modelId="{7CE03B5F-BC2D-4FF3-A219-B29D7E0C6832}">
      <dsp:nvSpPr>
        <dsp:cNvPr id="0" name=""/>
        <dsp:cNvSpPr/>
      </dsp:nvSpPr>
      <dsp:spPr>
        <a:xfrm>
          <a:off x="1165614" y="1600742"/>
          <a:ext cx="1025757" cy="1067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fr-FR" sz="1100" b="1" kern="1200" dirty="0">
              <a:solidFill>
                <a:schemeClr val="bg2"/>
              </a:solidFill>
              <a:latin typeface="Barlow" panose="00000500000000000000" pitchFamily="2" charset="0"/>
            </a:rPr>
            <a:t>Atelier n°1 en groupe</a:t>
          </a:r>
        </a:p>
        <a:p>
          <a:pPr marL="0" lvl="0" indent="0" algn="ctr" defTabSz="488950">
            <a:lnSpc>
              <a:spcPct val="90000"/>
            </a:lnSpc>
            <a:spcBef>
              <a:spcPct val="0"/>
            </a:spcBef>
            <a:spcAft>
              <a:spcPct val="35000"/>
            </a:spcAft>
            <a:buNone/>
          </a:pPr>
          <a:r>
            <a:rPr lang="fr-FR" sz="1100" b="0" kern="1200" dirty="0">
              <a:solidFill>
                <a:schemeClr val="bg2"/>
              </a:solidFill>
              <a:latin typeface="Barlow" panose="00000500000000000000" pitchFamily="2" charset="0"/>
            </a:rPr>
            <a:t>21 octobre 2021</a:t>
          </a:r>
        </a:p>
        <a:p>
          <a:pPr marL="0" lvl="0" indent="0" algn="ctr" defTabSz="488950">
            <a:lnSpc>
              <a:spcPct val="90000"/>
            </a:lnSpc>
            <a:spcBef>
              <a:spcPct val="0"/>
            </a:spcBef>
            <a:spcAft>
              <a:spcPct val="35000"/>
            </a:spcAft>
            <a:buNone/>
          </a:pPr>
          <a:endParaRPr lang="fr-FR" sz="1100" b="0" kern="1200" dirty="0">
            <a:latin typeface="Barlow" panose="00000500000000000000" pitchFamily="2" charset="0"/>
          </a:endParaRPr>
        </a:p>
      </dsp:txBody>
      <dsp:txXfrm>
        <a:off x="1165614" y="1600742"/>
        <a:ext cx="1025757" cy="1067162"/>
      </dsp:txXfrm>
    </dsp:sp>
    <dsp:sp modelId="{58CF8844-D92C-49BE-8D20-5578C9E2BCDA}">
      <dsp:nvSpPr>
        <dsp:cNvPr id="0" name=""/>
        <dsp:cNvSpPr/>
      </dsp:nvSpPr>
      <dsp:spPr>
        <a:xfrm>
          <a:off x="1545098" y="1200557"/>
          <a:ext cx="266790" cy="266790"/>
        </a:xfrm>
        <a:prstGeom prst="ellipse">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sp>
    <dsp:sp modelId="{302BB241-2214-4529-ACB4-17D6580BE606}">
      <dsp:nvSpPr>
        <dsp:cNvPr id="0" name=""/>
        <dsp:cNvSpPr/>
      </dsp:nvSpPr>
      <dsp:spPr>
        <a:xfrm>
          <a:off x="2205634" y="0"/>
          <a:ext cx="1032107" cy="1067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fr-FR" sz="1100" b="1" kern="1200" dirty="0">
              <a:solidFill>
                <a:schemeClr val="bg2"/>
              </a:solidFill>
              <a:latin typeface="Barlow" panose="00000500000000000000" pitchFamily="2" charset="0"/>
            </a:rPr>
            <a:t>Atelier n°2 en groupe</a:t>
          </a:r>
        </a:p>
        <a:p>
          <a:pPr marL="0" lvl="0" indent="0" algn="ctr" defTabSz="488950">
            <a:lnSpc>
              <a:spcPct val="90000"/>
            </a:lnSpc>
            <a:spcBef>
              <a:spcPct val="0"/>
            </a:spcBef>
            <a:spcAft>
              <a:spcPct val="35000"/>
            </a:spcAft>
            <a:buNone/>
          </a:pPr>
          <a:r>
            <a:rPr lang="fr-FR" sz="1100" b="0" kern="1200" dirty="0">
              <a:solidFill>
                <a:schemeClr val="bg2"/>
              </a:solidFill>
              <a:latin typeface="Barlow" panose="00000500000000000000" pitchFamily="2" charset="0"/>
            </a:rPr>
            <a:t>8 novembre 2021</a:t>
          </a:r>
        </a:p>
      </dsp:txBody>
      <dsp:txXfrm>
        <a:off x="2205634" y="0"/>
        <a:ext cx="1032107" cy="1067162"/>
      </dsp:txXfrm>
    </dsp:sp>
    <dsp:sp modelId="{8F1EA040-7BB9-42A0-A65D-B856D4C9D8B6}">
      <dsp:nvSpPr>
        <dsp:cNvPr id="0" name=""/>
        <dsp:cNvSpPr/>
      </dsp:nvSpPr>
      <dsp:spPr>
        <a:xfrm>
          <a:off x="2615588" y="1207381"/>
          <a:ext cx="266790" cy="266790"/>
        </a:xfrm>
        <a:prstGeom prst="ellipse">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sp>
    <dsp:sp modelId="{21AB9A7D-FA25-4820-B30F-443B26D30237}">
      <dsp:nvSpPr>
        <dsp:cNvPr id="0" name=""/>
        <dsp:cNvSpPr/>
      </dsp:nvSpPr>
      <dsp:spPr>
        <a:xfrm>
          <a:off x="3252004" y="1600742"/>
          <a:ext cx="1321588" cy="1067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100000"/>
            </a:lnSpc>
            <a:spcBef>
              <a:spcPct val="0"/>
            </a:spcBef>
            <a:spcAft>
              <a:spcPct val="35000"/>
            </a:spcAft>
            <a:buNone/>
          </a:pPr>
          <a:r>
            <a:rPr lang="fr-FR" sz="1100" b="1" kern="1200" dirty="0">
              <a:solidFill>
                <a:schemeClr val="bg2"/>
              </a:solidFill>
              <a:latin typeface="Barlow" panose="00000500000000000000" pitchFamily="2" charset="0"/>
            </a:rPr>
            <a:t>Réunion intermédiaire – Echanges sur la proposition urbaine</a:t>
          </a:r>
        </a:p>
        <a:p>
          <a:pPr marL="0" lvl="0" indent="0" algn="ctr" defTabSz="488950">
            <a:lnSpc>
              <a:spcPct val="100000"/>
            </a:lnSpc>
            <a:spcBef>
              <a:spcPct val="0"/>
            </a:spcBef>
            <a:spcAft>
              <a:spcPct val="35000"/>
            </a:spcAft>
            <a:buNone/>
          </a:pPr>
          <a:r>
            <a:rPr lang="fr-FR" sz="1100" kern="1200" dirty="0">
              <a:solidFill>
                <a:schemeClr val="bg2"/>
              </a:solidFill>
              <a:latin typeface="Barlow" panose="00000500000000000000" pitchFamily="2" charset="0"/>
            </a:rPr>
            <a:t>25 novembre 2021</a:t>
          </a:r>
        </a:p>
      </dsp:txBody>
      <dsp:txXfrm>
        <a:off x="3252004" y="1600742"/>
        <a:ext cx="1321588" cy="1067162"/>
      </dsp:txXfrm>
    </dsp:sp>
    <dsp:sp modelId="{92480B4B-0311-430C-A254-D26E1350DC74}">
      <dsp:nvSpPr>
        <dsp:cNvPr id="0" name=""/>
        <dsp:cNvSpPr/>
      </dsp:nvSpPr>
      <dsp:spPr>
        <a:xfrm>
          <a:off x="3779403" y="1200557"/>
          <a:ext cx="266790" cy="266790"/>
        </a:xfrm>
        <a:prstGeom prst="ellipse">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sp>
    <dsp:sp modelId="{8B41CEB9-9815-4718-8CAC-0F5080AAD774}">
      <dsp:nvSpPr>
        <dsp:cNvPr id="0" name=""/>
        <dsp:cNvSpPr/>
      </dsp:nvSpPr>
      <dsp:spPr>
        <a:xfrm>
          <a:off x="4587854" y="0"/>
          <a:ext cx="1492296" cy="1067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fr-FR" sz="1100" b="1" kern="1200" dirty="0">
              <a:solidFill>
                <a:schemeClr val="bg2"/>
              </a:solidFill>
              <a:latin typeface="Barlow" panose="00000500000000000000" pitchFamily="2" charset="0"/>
            </a:rPr>
            <a:t>Négociations avec un exploitant d’EHPAD</a:t>
          </a:r>
        </a:p>
        <a:p>
          <a:pPr marL="0" lvl="0" indent="0" algn="ctr" defTabSz="488950">
            <a:lnSpc>
              <a:spcPct val="90000"/>
            </a:lnSpc>
            <a:spcBef>
              <a:spcPct val="0"/>
            </a:spcBef>
            <a:spcAft>
              <a:spcPct val="35000"/>
            </a:spcAft>
            <a:buNone/>
          </a:pPr>
          <a:r>
            <a:rPr lang="fr-FR" sz="1100" b="0" kern="1200" dirty="0">
              <a:solidFill>
                <a:schemeClr val="bg2"/>
              </a:solidFill>
              <a:latin typeface="Barlow" panose="00000500000000000000" pitchFamily="2" charset="0"/>
            </a:rPr>
            <a:t>De décembre 2021 à juillet 2022</a:t>
          </a:r>
        </a:p>
      </dsp:txBody>
      <dsp:txXfrm>
        <a:off x="4587854" y="0"/>
        <a:ext cx="1492296" cy="1067162"/>
      </dsp:txXfrm>
    </dsp:sp>
    <dsp:sp modelId="{CB57A885-8B45-482E-89B5-0C3F13A0E6E2}">
      <dsp:nvSpPr>
        <dsp:cNvPr id="0" name=""/>
        <dsp:cNvSpPr/>
      </dsp:nvSpPr>
      <dsp:spPr>
        <a:xfrm>
          <a:off x="5200608" y="1200557"/>
          <a:ext cx="266790" cy="266790"/>
        </a:xfrm>
        <a:prstGeom prst="ellipse">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sp>
    <dsp:sp modelId="{80556ED1-DF6E-4C13-A7D7-9DF308C8D918}">
      <dsp:nvSpPr>
        <dsp:cNvPr id="0" name=""/>
        <dsp:cNvSpPr/>
      </dsp:nvSpPr>
      <dsp:spPr>
        <a:xfrm>
          <a:off x="6094413" y="1600742"/>
          <a:ext cx="1380506" cy="1067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fr-FR" sz="1100" b="1" kern="1200" dirty="0">
              <a:solidFill>
                <a:schemeClr val="bg2"/>
              </a:solidFill>
              <a:latin typeface="Barlow" panose="00000500000000000000" pitchFamily="2" charset="0"/>
            </a:rPr>
            <a:t>Restitution du projet</a:t>
          </a:r>
        </a:p>
        <a:p>
          <a:pPr marL="0" lvl="0" indent="0" algn="ctr" defTabSz="488950">
            <a:lnSpc>
              <a:spcPct val="90000"/>
            </a:lnSpc>
            <a:spcBef>
              <a:spcPct val="0"/>
            </a:spcBef>
            <a:spcAft>
              <a:spcPct val="35000"/>
            </a:spcAft>
            <a:buNone/>
          </a:pPr>
          <a:r>
            <a:rPr lang="fr-FR" sz="1100" b="0" kern="1200" dirty="0">
              <a:solidFill>
                <a:schemeClr val="bg2"/>
              </a:solidFill>
              <a:latin typeface="Barlow" panose="00000500000000000000" pitchFamily="2" charset="0"/>
            </a:rPr>
            <a:t>16 novembre 2022</a:t>
          </a:r>
          <a:endParaRPr lang="fr-FR" sz="1100" b="0" kern="1200" dirty="0">
            <a:latin typeface="Barlow" panose="00000500000000000000" pitchFamily="2" charset="0"/>
          </a:endParaRPr>
        </a:p>
      </dsp:txBody>
      <dsp:txXfrm>
        <a:off x="6094413" y="1600742"/>
        <a:ext cx="1380506" cy="1067162"/>
      </dsp:txXfrm>
    </dsp:sp>
    <dsp:sp modelId="{D5EFE220-6BC9-4122-8DDF-16ABC7867C78}">
      <dsp:nvSpPr>
        <dsp:cNvPr id="0" name=""/>
        <dsp:cNvSpPr/>
      </dsp:nvSpPr>
      <dsp:spPr>
        <a:xfrm>
          <a:off x="6651271" y="1200557"/>
          <a:ext cx="266790" cy="266790"/>
        </a:xfrm>
        <a:prstGeom prst="ellipse">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c6f97216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c6f9721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f5f69717dc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f5f69717dc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fc8cc8687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fc8cc8687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f5f69717dc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f5f69717dc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2701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f5f69717dc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f5f69717dc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31291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fc96c6452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fc96c6452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6461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fc96c6452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fc96c6452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4387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fc96c6452d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fc96c6452d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fc8cc86879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fc8cc86879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00014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fc0cc6e1e4_1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fc0cc6e1e4_1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fc0cc6e1e4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fc0cc6e1e4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3048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c6f97216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c6f97216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fc0cc6e1e4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fc0cc6e1e4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fc0cc6e1e4_1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fc0cc6e1e4_1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7113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fc0cc6e1e4_1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fc0cc6e1e4_1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fc0cc6e1e4_1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fc0cc6e1e4_1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c6f97216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c6f97216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fc0cc6e1e4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fc0cc6e1e4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f1e239326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f1e23932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f5f69717dc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f5f69717dc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527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f5f69717dc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f5f69717dc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0404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c6f972163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c6f97216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c6f97216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c6f97216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f6cfa5c5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f6cfa5c5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f6cfa5c5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f6cfa5c5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425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f5f69717dc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f5f69717dc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115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f5f69717dc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f5f69717dc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7986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f5f69717dc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f5f69717dc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5943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8475" y="0"/>
            <a:ext cx="38532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999925"/>
            <a:ext cx="8520600" cy="2146200"/>
          </a:xfrm>
          <a:prstGeom prst="rect">
            <a:avLst/>
          </a:prstGeom>
        </p:spPr>
        <p:txBody>
          <a:bodyPr spcFirstLastPara="1" wrap="square" lIns="91425" tIns="91425" rIns="91425" bIns="91425" anchor="b" anchorCtr="0">
            <a:no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highlight>
                  <a:schemeClr val="dk1"/>
                </a:highlight>
              </a:defRPr>
            </a:lvl1pPr>
            <a:lvl2pPr marL="914400" lvl="1" indent="-317500" algn="ctr">
              <a:spcBef>
                <a:spcPts val="1600"/>
              </a:spcBef>
              <a:spcAft>
                <a:spcPts val="0"/>
              </a:spcAft>
              <a:buSzPts val="1400"/>
              <a:buChar char="○"/>
              <a:defRPr>
                <a:highlight>
                  <a:schemeClr val="dk1"/>
                </a:highlight>
              </a:defRPr>
            </a:lvl2pPr>
            <a:lvl3pPr marL="1371600" lvl="2" indent="-317500" algn="ctr">
              <a:spcBef>
                <a:spcPts val="1600"/>
              </a:spcBef>
              <a:spcAft>
                <a:spcPts val="0"/>
              </a:spcAft>
              <a:buSzPts val="1400"/>
              <a:buChar char="■"/>
              <a:defRPr>
                <a:highlight>
                  <a:schemeClr val="dk1"/>
                </a:highlight>
              </a:defRPr>
            </a:lvl3pPr>
            <a:lvl4pPr marL="1828800" lvl="3" indent="-317500" algn="ctr">
              <a:spcBef>
                <a:spcPts val="1600"/>
              </a:spcBef>
              <a:spcAft>
                <a:spcPts val="0"/>
              </a:spcAft>
              <a:buSzPts val="1400"/>
              <a:buChar char="●"/>
              <a:defRPr>
                <a:highlight>
                  <a:schemeClr val="dk1"/>
                </a:highlight>
              </a:defRPr>
            </a:lvl4pPr>
            <a:lvl5pPr marL="2286000" lvl="4" indent="-317500" algn="ctr">
              <a:spcBef>
                <a:spcPts val="1600"/>
              </a:spcBef>
              <a:spcAft>
                <a:spcPts val="0"/>
              </a:spcAft>
              <a:buSzPts val="1400"/>
              <a:buChar char="○"/>
              <a:defRPr>
                <a:highlight>
                  <a:schemeClr val="dk1"/>
                </a:highlight>
              </a:defRPr>
            </a:lvl5pPr>
            <a:lvl6pPr marL="2743200" lvl="5" indent="-317500" algn="ctr">
              <a:spcBef>
                <a:spcPts val="1600"/>
              </a:spcBef>
              <a:spcAft>
                <a:spcPts val="0"/>
              </a:spcAft>
              <a:buSzPts val="1400"/>
              <a:buChar char="■"/>
              <a:defRPr>
                <a:highlight>
                  <a:schemeClr val="dk1"/>
                </a:highlight>
              </a:defRPr>
            </a:lvl6pPr>
            <a:lvl7pPr marL="3200400" lvl="6" indent="-317500" algn="ctr">
              <a:spcBef>
                <a:spcPts val="1600"/>
              </a:spcBef>
              <a:spcAft>
                <a:spcPts val="0"/>
              </a:spcAft>
              <a:buSzPts val="1400"/>
              <a:buChar char="●"/>
              <a:defRPr>
                <a:highlight>
                  <a:schemeClr val="dk1"/>
                </a:highlight>
              </a:defRPr>
            </a:lvl7pPr>
            <a:lvl8pPr marL="3657600" lvl="7" indent="-317500" algn="ctr">
              <a:spcBef>
                <a:spcPts val="1600"/>
              </a:spcBef>
              <a:spcAft>
                <a:spcPts val="0"/>
              </a:spcAft>
              <a:buSzPts val="1400"/>
              <a:buChar char="○"/>
              <a:defRPr>
                <a:highlight>
                  <a:schemeClr val="dk1"/>
                </a:highlight>
              </a:defRPr>
            </a:lvl8pPr>
            <a:lvl9pPr marL="4114800" lvl="8" indent="-317500" algn="ctr">
              <a:spcBef>
                <a:spcPts val="1600"/>
              </a:spcBef>
              <a:spcAft>
                <a:spcPts val="1600"/>
              </a:spcAft>
              <a:buSzPts val="1400"/>
              <a:buChar char="■"/>
              <a:defRPr>
                <a:highlight>
                  <a:schemeClr val="dk1"/>
                </a:highlight>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500" b="1" i="0">
                <a:solidFill>
                  <a:srgbClr val="001F5F"/>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472009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Google Shape;18;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Google Shape;3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9"/>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highlight>
                  <a:schemeClr val="lt1"/>
                </a:highlight>
              </a:defRPr>
            </a:lvl1pPr>
            <a:lvl2pPr marL="914400" lvl="1" indent="-317500">
              <a:spcBef>
                <a:spcPts val="1600"/>
              </a:spcBef>
              <a:spcAft>
                <a:spcPts val="0"/>
              </a:spcAft>
              <a:buSzPts val="1400"/>
              <a:buChar char="○"/>
              <a:defRPr>
                <a:highlight>
                  <a:schemeClr val="lt1"/>
                </a:highlight>
              </a:defRPr>
            </a:lvl2pPr>
            <a:lvl3pPr marL="1371600" lvl="2" indent="-317500">
              <a:spcBef>
                <a:spcPts val="1600"/>
              </a:spcBef>
              <a:spcAft>
                <a:spcPts val="0"/>
              </a:spcAft>
              <a:buSzPts val="1400"/>
              <a:buChar char="■"/>
              <a:defRPr>
                <a:highlight>
                  <a:schemeClr val="lt1"/>
                </a:highlight>
              </a:defRPr>
            </a:lvl3pPr>
            <a:lvl4pPr marL="1828800" lvl="3" indent="-317500">
              <a:spcBef>
                <a:spcPts val="1600"/>
              </a:spcBef>
              <a:spcAft>
                <a:spcPts val="0"/>
              </a:spcAft>
              <a:buSzPts val="1400"/>
              <a:buChar char="●"/>
              <a:defRPr>
                <a:highlight>
                  <a:schemeClr val="lt1"/>
                </a:highlight>
              </a:defRPr>
            </a:lvl4pPr>
            <a:lvl5pPr marL="2286000" lvl="4" indent="-317500">
              <a:spcBef>
                <a:spcPts val="1600"/>
              </a:spcBef>
              <a:spcAft>
                <a:spcPts val="0"/>
              </a:spcAft>
              <a:buSzPts val="1400"/>
              <a:buChar char="○"/>
              <a:defRPr>
                <a:highlight>
                  <a:schemeClr val="lt1"/>
                </a:highlight>
              </a:defRPr>
            </a:lvl5pPr>
            <a:lvl6pPr marL="2743200" lvl="5" indent="-317500">
              <a:spcBef>
                <a:spcPts val="1600"/>
              </a:spcBef>
              <a:spcAft>
                <a:spcPts val="0"/>
              </a:spcAft>
              <a:buSzPts val="1400"/>
              <a:buChar char="■"/>
              <a:defRPr>
                <a:highlight>
                  <a:schemeClr val="lt1"/>
                </a:highlight>
              </a:defRPr>
            </a:lvl6pPr>
            <a:lvl7pPr marL="3200400" lvl="6" indent="-317500">
              <a:spcBef>
                <a:spcPts val="1600"/>
              </a:spcBef>
              <a:spcAft>
                <a:spcPts val="0"/>
              </a:spcAft>
              <a:buSzPts val="1400"/>
              <a:buChar char="●"/>
              <a:defRPr>
                <a:highlight>
                  <a:schemeClr val="lt1"/>
                </a:highlight>
              </a:defRPr>
            </a:lvl7pPr>
            <a:lvl8pPr marL="3657600" lvl="7" indent="-317500">
              <a:spcBef>
                <a:spcPts val="1600"/>
              </a:spcBef>
              <a:spcAft>
                <a:spcPts val="0"/>
              </a:spcAft>
              <a:buSzPts val="1400"/>
              <a:buChar char="○"/>
              <a:defRPr>
                <a:highlight>
                  <a:schemeClr val="lt1"/>
                </a:highlight>
              </a:defRPr>
            </a:lvl8pPr>
            <a:lvl9pPr marL="4114800" lvl="8" indent="-317500">
              <a:spcBef>
                <a:spcPts val="1600"/>
              </a:spcBef>
              <a:spcAft>
                <a:spcPts val="1600"/>
              </a:spcAft>
              <a:buSzPts val="1400"/>
              <a:buChar char="■"/>
              <a:defRPr>
                <a:highlight>
                  <a:schemeClr val="lt1"/>
                </a:highlight>
              </a:defRPr>
            </a:lvl9pPr>
          </a:lstStyle>
          <a:p>
            <a:endParaRPr/>
          </a:p>
        </p:txBody>
      </p:sp>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highlight>
                  <a:schemeClr val="dk1"/>
                </a:highlight>
              </a:defRPr>
            </a:lvl1pPr>
          </a:lstStyle>
          <a:p>
            <a:endParaRPr/>
          </a:p>
        </p:txBody>
      </p:sp>
      <p:sp>
        <p:nvSpPr>
          <p:cNvPr id="47" name="Google Shape;4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jpg"/><Relationship Id="rId16"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22.jpg"/><Relationship Id="rId11" Type="http://schemas.openxmlformats.org/officeDocument/2006/relationships/image" Target="../media/image27.png"/><Relationship Id="rId5" Type="http://schemas.openxmlformats.org/officeDocument/2006/relationships/image" Target="../media/image21.jp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44.jpg"/><Relationship Id="rId4" Type="http://schemas.openxmlformats.org/officeDocument/2006/relationships/image" Target="../media/image43.jp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61.jpg"/><Relationship Id="rId11" Type="http://schemas.openxmlformats.org/officeDocument/2006/relationships/image" Target="../media/image66.png"/><Relationship Id="rId5" Type="http://schemas.openxmlformats.org/officeDocument/2006/relationships/image" Target="../media/image60.jpg"/><Relationship Id="rId10" Type="http://schemas.openxmlformats.org/officeDocument/2006/relationships/image" Target="../media/image65.png"/><Relationship Id="rId4" Type="http://schemas.openxmlformats.org/officeDocument/2006/relationships/image" Target="../media/image59.jpg"/><Relationship Id="rId9" Type="http://schemas.openxmlformats.org/officeDocument/2006/relationships/image" Target="../media/image6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p:nvPr/>
        </p:nvSpPr>
        <p:spPr>
          <a:xfrm>
            <a:off x="7093225" y="2835325"/>
            <a:ext cx="2050800" cy="20472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3"/>
          <p:cNvSpPr txBox="1">
            <a:spLocks noGrp="1"/>
          </p:cNvSpPr>
          <p:nvPr>
            <p:ph type="subTitle" idx="4294967295"/>
          </p:nvPr>
        </p:nvSpPr>
        <p:spPr>
          <a:xfrm>
            <a:off x="5185611" y="70650"/>
            <a:ext cx="3827339" cy="4722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fr" sz="1100" dirty="0">
                <a:latin typeface="Comfortaa"/>
                <a:ea typeface="Comfortaa"/>
                <a:cs typeface="Comfortaa"/>
                <a:sym typeface="Comfortaa"/>
              </a:rPr>
              <a:t>Lambersart | Saint-André lez-lille  </a:t>
            </a:r>
            <a:r>
              <a:rPr lang="fr" sz="1100" dirty="0">
                <a:solidFill>
                  <a:srgbClr val="FFC000"/>
                </a:solidFill>
                <a:latin typeface="Comfortaa"/>
                <a:ea typeface="Comfortaa"/>
                <a:cs typeface="Comfortaa"/>
                <a:sym typeface="Comfortaa"/>
              </a:rPr>
              <a:t>Novembre 2022</a:t>
            </a:r>
            <a:endParaRPr sz="1100" dirty="0">
              <a:solidFill>
                <a:srgbClr val="FFC000"/>
              </a:solidFill>
              <a:latin typeface="Comfortaa"/>
              <a:ea typeface="Comfortaa"/>
              <a:cs typeface="Comfortaa"/>
              <a:sym typeface="Comfortaa"/>
            </a:endParaRPr>
          </a:p>
        </p:txBody>
      </p:sp>
      <p:sp>
        <p:nvSpPr>
          <p:cNvPr id="60" name="Google Shape;60;p13"/>
          <p:cNvSpPr txBox="1"/>
          <p:nvPr/>
        </p:nvSpPr>
        <p:spPr>
          <a:xfrm>
            <a:off x="7038300" y="4004150"/>
            <a:ext cx="1931100" cy="769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 sz="1900" dirty="0">
                <a:solidFill>
                  <a:schemeClr val="lt1"/>
                </a:solidFill>
                <a:latin typeface="Comfortaa"/>
                <a:ea typeface="Comfortaa"/>
                <a:cs typeface="Comfortaa"/>
                <a:sym typeface="Comfortaa"/>
              </a:rPr>
              <a:t>LA </a:t>
            </a:r>
            <a:endParaRPr sz="1900" dirty="0">
              <a:solidFill>
                <a:schemeClr val="lt1"/>
              </a:solidFill>
              <a:latin typeface="Comfortaa"/>
              <a:ea typeface="Comfortaa"/>
              <a:cs typeface="Comfortaa"/>
              <a:sym typeface="Comfortaa"/>
            </a:endParaRPr>
          </a:p>
          <a:p>
            <a:pPr marL="0" lvl="0" indent="0" algn="r" rtl="0">
              <a:spcBef>
                <a:spcPts val="0"/>
              </a:spcBef>
              <a:spcAft>
                <a:spcPts val="0"/>
              </a:spcAft>
              <a:buNone/>
            </a:pPr>
            <a:r>
              <a:rPr lang="fr" sz="1900" dirty="0">
                <a:solidFill>
                  <a:schemeClr val="lt1"/>
                </a:solidFill>
                <a:latin typeface="Comfortaa"/>
                <a:ea typeface="Comfortaa"/>
                <a:cs typeface="Comfortaa"/>
                <a:sym typeface="Comfortaa"/>
              </a:rPr>
              <a:t>QUINTINIE</a:t>
            </a:r>
            <a:endParaRPr sz="1900" dirty="0">
              <a:solidFill>
                <a:schemeClr val="lt1"/>
              </a:solidFill>
              <a:latin typeface="Comfortaa"/>
              <a:ea typeface="Comfortaa"/>
              <a:cs typeface="Comfortaa"/>
              <a:sym typeface="Comfortaa"/>
            </a:endParaRPr>
          </a:p>
        </p:txBody>
      </p:sp>
      <p:pic>
        <p:nvPicPr>
          <p:cNvPr id="61" name="Google Shape;61;p13"/>
          <p:cNvPicPr preferRelativeResize="0"/>
          <p:nvPr/>
        </p:nvPicPr>
        <p:blipFill>
          <a:blip r:embed="rId3">
            <a:alphaModFix/>
          </a:blip>
          <a:stretch>
            <a:fillRect/>
          </a:stretch>
        </p:blipFill>
        <p:spPr>
          <a:xfrm>
            <a:off x="134275" y="118573"/>
            <a:ext cx="509600" cy="607402"/>
          </a:xfrm>
          <a:prstGeom prst="rect">
            <a:avLst/>
          </a:prstGeom>
          <a:noFill/>
          <a:ln>
            <a:noFill/>
          </a:ln>
        </p:spPr>
      </p:pic>
      <p:pic>
        <p:nvPicPr>
          <p:cNvPr id="62" name="Google Shape;62;p13"/>
          <p:cNvPicPr preferRelativeResize="0"/>
          <p:nvPr/>
        </p:nvPicPr>
        <p:blipFill rotWithShape="1">
          <a:blip r:embed="rId4">
            <a:alphaModFix/>
          </a:blip>
          <a:srcRect l="21667" t="29731" r="17941" b="25511"/>
          <a:stretch/>
        </p:blipFill>
        <p:spPr>
          <a:xfrm>
            <a:off x="689696" y="100524"/>
            <a:ext cx="1073372" cy="681527"/>
          </a:xfrm>
          <a:prstGeom prst="rect">
            <a:avLst/>
          </a:prstGeom>
          <a:noFill/>
          <a:ln>
            <a:noFill/>
          </a:ln>
        </p:spPr>
      </p:pic>
      <p:pic>
        <p:nvPicPr>
          <p:cNvPr id="63" name="Google Shape;63;p13"/>
          <p:cNvPicPr preferRelativeResize="0"/>
          <p:nvPr/>
        </p:nvPicPr>
        <p:blipFill>
          <a:blip r:embed="rId5">
            <a:alphaModFix amt="43000"/>
          </a:blip>
          <a:stretch>
            <a:fillRect/>
          </a:stretch>
        </p:blipFill>
        <p:spPr>
          <a:xfrm>
            <a:off x="0" y="2829300"/>
            <a:ext cx="7094646" cy="2047332"/>
          </a:xfrm>
          <a:prstGeom prst="rect">
            <a:avLst/>
          </a:prstGeom>
          <a:noFill/>
          <a:ln>
            <a:noFill/>
          </a:ln>
        </p:spPr>
      </p:pic>
      <p:pic>
        <p:nvPicPr>
          <p:cNvPr id="65" name="Google Shape;65;p13"/>
          <p:cNvPicPr preferRelativeResize="0"/>
          <p:nvPr/>
        </p:nvPicPr>
        <p:blipFill>
          <a:blip r:embed="rId6">
            <a:alphaModFix/>
          </a:blip>
          <a:stretch>
            <a:fillRect/>
          </a:stretch>
        </p:blipFill>
        <p:spPr>
          <a:xfrm>
            <a:off x="7808650" y="2298500"/>
            <a:ext cx="1204301" cy="407500"/>
          </a:xfrm>
          <a:prstGeom prst="rect">
            <a:avLst/>
          </a:prstGeom>
          <a:noFill/>
          <a:ln>
            <a:noFill/>
          </a:ln>
        </p:spPr>
      </p:pic>
      <p:pic>
        <p:nvPicPr>
          <p:cNvPr id="2" name="Image 1">
            <a:extLst>
              <a:ext uri="{FF2B5EF4-FFF2-40B4-BE49-F238E27FC236}">
                <a16:creationId xmlns:a16="http://schemas.microsoft.com/office/drawing/2014/main" id="{FE7EE885-0EEA-9B53-346C-0333A2AF248B}"/>
              </a:ext>
            </a:extLst>
          </p:cNvPr>
          <p:cNvPicPr>
            <a:picLocks noChangeAspect="1"/>
          </p:cNvPicPr>
          <p:nvPr/>
        </p:nvPicPr>
        <p:blipFill>
          <a:blip r:embed="rId7"/>
          <a:stretch>
            <a:fillRect/>
          </a:stretch>
        </p:blipFill>
        <p:spPr>
          <a:xfrm>
            <a:off x="6822681" y="2032977"/>
            <a:ext cx="854185" cy="68744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7"/>
          <p:cNvPicPr/>
          <p:nvPr/>
        </p:nvPicPr>
        <p:blipFill>
          <a:blip r:embed="rId2" cstate="print"/>
          <a:stretch>
            <a:fillRect/>
          </a:stretch>
        </p:blipFill>
        <p:spPr>
          <a:xfrm>
            <a:off x="223194" y="4601257"/>
            <a:ext cx="453515" cy="427480"/>
          </a:xfrm>
          <a:prstGeom prst="rect">
            <a:avLst/>
          </a:prstGeom>
        </p:spPr>
      </p:pic>
      <p:pic>
        <p:nvPicPr>
          <p:cNvPr id="9" name="object 9"/>
          <p:cNvPicPr/>
          <p:nvPr/>
        </p:nvPicPr>
        <p:blipFill>
          <a:blip r:embed="rId3" cstate="print"/>
          <a:stretch>
            <a:fillRect/>
          </a:stretch>
        </p:blipFill>
        <p:spPr>
          <a:xfrm>
            <a:off x="945354" y="4695181"/>
            <a:ext cx="846829" cy="294667"/>
          </a:xfrm>
          <a:prstGeom prst="rect">
            <a:avLst/>
          </a:prstGeom>
        </p:spPr>
      </p:pic>
      <p:pic>
        <p:nvPicPr>
          <p:cNvPr id="2" name="object 2"/>
          <p:cNvPicPr/>
          <p:nvPr/>
        </p:nvPicPr>
        <p:blipFill>
          <a:blip r:embed="rId4" cstate="print"/>
          <a:stretch>
            <a:fillRect/>
          </a:stretch>
        </p:blipFill>
        <p:spPr>
          <a:xfrm>
            <a:off x="1961496" y="4642443"/>
            <a:ext cx="326886" cy="386294"/>
          </a:xfrm>
          <a:prstGeom prst="rect">
            <a:avLst/>
          </a:prstGeom>
        </p:spPr>
      </p:pic>
      <p:pic>
        <p:nvPicPr>
          <p:cNvPr id="4" name="object 4"/>
          <p:cNvPicPr/>
          <p:nvPr/>
        </p:nvPicPr>
        <p:blipFill>
          <a:blip r:embed="rId5" cstate="print"/>
          <a:stretch>
            <a:fillRect/>
          </a:stretch>
        </p:blipFill>
        <p:spPr>
          <a:xfrm>
            <a:off x="3298984" y="4675065"/>
            <a:ext cx="482252" cy="334898"/>
          </a:xfrm>
          <a:prstGeom prst="rect">
            <a:avLst/>
          </a:prstGeom>
        </p:spPr>
      </p:pic>
      <p:pic>
        <p:nvPicPr>
          <p:cNvPr id="5" name="object 5"/>
          <p:cNvPicPr/>
          <p:nvPr/>
        </p:nvPicPr>
        <p:blipFill>
          <a:blip r:embed="rId6" cstate="print"/>
          <a:stretch>
            <a:fillRect/>
          </a:stretch>
        </p:blipFill>
        <p:spPr>
          <a:xfrm>
            <a:off x="2483930" y="4723556"/>
            <a:ext cx="619506" cy="223375"/>
          </a:xfrm>
          <a:prstGeom prst="rect">
            <a:avLst/>
          </a:prstGeom>
        </p:spPr>
      </p:pic>
      <p:pic>
        <p:nvPicPr>
          <p:cNvPr id="10" name="object 10"/>
          <p:cNvPicPr/>
          <p:nvPr/>
        </p:nvPicPr>
        <p:blipFill>
          <a:blip r:embed="rId7" cstate="print"/>
          <a:stretch>
            <a:fillRect/>
          </a:stretch>
        </p:blipFill>
        <p:spPr>
          <a:xfrm>
            <a:off x="0" y="614946"/>
            <a:ext cx="9144000" cy="4528552"/>
          </a:xfrm>
          <a:prstGeom prst="rect">
            <a:avLst/>
          </a:prstGeom>
        </p:spPr>
      </p:pic>
      <p:pic>
        <p:nvPicPr>
          <p:cNvPr id="11" name="object 11"/>
          <p:cNvPicPr/>
          <p:nvPr/>
        </p:nvPicPr>
        <p:blipFill>
          <a:blip r:embed="rId8" cstate="print"/>
          <a:stretch>
            <a:fillRect/>
          </a:stretch>
        </p:blipFill>
        <p:spPr>
          <a:xfrm>
            <a:off x="4967477" y="3894202"/>
            <a:ext cx="86868" cy="89154"/>
          </a:xfrm>
          <a:prstGeom prst="rect">
            <a:avLst/>
          </a:prstGeom>
        </p:spPr>
      </p:pic>
      <p:sp>
        <p:nvSpPr>
          <p:cNvPr id="12" name="object 12"/>
          <p:cNvSpPr/>
          <p:nvPr/>
        </p:nvSpPr>
        <p:spPr>
          <a:xfrm>
            <a:off x="1999678" y="2015681"/>
            <a:ext cx="1104424" cy="283845"/>
          </a:xfrm>
          <a:custGeom>
            <a:avLst/>
            <a:gdLst/>
            <a:ahLst/>
            <a:cxnLst/>
            <a:rect l="l" t="t" r="r" b="b"/>
            <a:pathLst>
              <a:path w="1472564" h="378460">
                <a:moveTo>
                  <a:pt x="1472184" y="0"/>
                </a:moveTo>
                <a:lnTo>
                  <a:pt x="0" y="0"/>
                </a:lnTo>
                <a:lnTo>
                  <a:pt x="0" y="377951"/>
                </a:lnTo>
                <a:lnTo>
                  <a:pt x="1472184" y="377951"/>
                </a:lnTo>
                <a:lnTo>
                  <a:pt x="1472184" y="0"/>
                </a:lnTo>
                <a:close/>
              </a:path>
            </a:pathLst>
          </a:custGeom>
          <a:solidFill>
            <a:srgbClr val="001F5F"/>
          </a:solidFill>
        </p:spPr>
        <p:txBody>
          <a:bodyPr wrap="square" lIns="0" tIns="0" rIns="0" bIns="0" rtlCol="0"/>
          <a:lstStyle/>
          <a:p>
            <a:endParaRPr sz="1050"/>
          </a:p>
        </p:txBody>
      </p:sp>
      <p:sp>
        <p:nvSpPr>
          <p:cNvPr id="13" name="object 13"/>
          <p:cNvSpPr/>
          <p:nvPr/>
        </p:nvSpPr>
        <p:spPr>
          <a:xfrm>
            <a:off x="1999678" y="2015681"/>
            <a:ext cx="1104424" cy="283845"/>
          </a:xfrm>
          <a:custGeom>
            <a:avLst/>
            <a:gdLst/>
            <a:ahLst/>
            <a:cxnLst/>
            <a:rect l="l" t="t" r="r" b="b"/>
            <a:pathLst>
              <a:path w="1472564" h="378460">
                <a:moveTo>
                  <a:pt x="0" y="377951"/>
                </a:moveTo>
                <a:lnTo>
                  <a:pt x="1472184" y="377951"/>
                </a:lnTo>
                <a:lnTo>
                  <a:pt x="1472184" y="0"/>
                </a:lnTo>
                <a:lnTo>
                  <a:pt x="0" y="0"/>
                </a:lnTo>
                <a:lnTo>
                  <a:pt x="0" y="377951"/>
                </a:lnTo>
                <a:close/>
              </a:path>
            </a:pathLst>
          </a:custGeom>
          <a:ln w="28575">
            <a:solidFill>
              <a:srgbClr val="001F5F"/>
            </a:solidFill>
          </a:ln>
        </p:spPr>
        <p:txBody>
          <a:bodyPr wrap="square" lIns="0" tIns="0" rIns="0" bIns="0" rtlCol="0"/>
          <a:lstStyle/>
          <a:p>
            <a:endParaRPr sz="1050"/>
          </a:p>
        </p:txBody>
      </p:sp>
      <p:sp>
        <p:nvSpPr>
          <p:cNvPr id="16" name="object 16"/>
          <p:cNvSpPr/>
          <p:nvPr/>
        </p:nvSpPr>
        <p:spPr>
          <a:xfrm>
            <a:off x="2415730" y="2102549"/>
            <a:ext cx="3615690" cy="1934051"/>
          </a:xfrm>
          <a:custGeom>
            <a:avLst/>
            <a:gdLst/>
            <a:ahLst/>
            <a:cxnLst/>
            <a:rect l="l" t="t" r="r" b="b"/>
            <a:pathLst>
              <a:path w="4820920" h="2578735">
                <a:moveTo>
                  <a:pt x="0" y="1262633"/>
                </a:moveTo>
                <a:lnTo>
                  <a:pt x="3488562" y="0"/>
                </a:lnTo>
                <a:lnTo>
                  <a:pt x="4820411" y="1471421"/>
                </a:lnTo>
                <a:lnTo>
                  <a:pt x="4810506" y="1560957"/>
                </a:lnTo>
                <a:lnTo>
                  <a:pt x="3442207" y="2578608"/>
                </a:lnTo>
                <a:lnTo>
                  <a:pt x="496950" y="2346452"/>
                </a:lnTo>
                <a:lnTo>
                  <a:pt x="0" y="1262633"/>
                </a:lnTo>
                <a:close/>
              </a:path>
            </a:pathLst>
          </a:custGeom>
          <a:ln w="38100">
            <a:solidFill>
              <a:srgbClr val="001F5F"/>
            </a:solidFill>
            <a:prstDash val="lgDash"/>
          </a:ln>
        </p:spPr>
        <p:txBody>
          <a:bodyPr wrap="square" lIns="0" tIns="0" rIns="0" bIns="0" rtlCol="0"/>
          <a:lstStyle/>
          <a:p>
            <a:endParaRPr sz="1050"/>
          </a:p>
        </p:txBody>
      </p:sp>
      <p:sp>
        <p:nvSpPr>
          <p:cNvPr id="17" name="object 17"/>
          <p:cNvSpPr/>
          <p:nvPr/>
        </p:nvSpPr>
        <p:spPr>
          <a:xfrm>
            <a:off x="2592323" y="1107568"/>
            <a:ext cx="3473767" cy="3962876"/>
          </a:xfrm>
          <a:custGeom>
            <a:avLst/>
            <a:gdLst/>
            <a:ahLst/>
            <a:cxnLst/>
            <a:rect l="l" t="t" r="r" b="b"/>
            <a:pathLst>
              <a:path w="4631690" h="5283834">
                <a:moveTo>
                  <a:pt x="0" y="0"/>
                </a:moveTo>
                <a:lnTo>
                  <a:pt x="4631182" y="5283654"/>
                </a:lnTo>
              </a:path>
            </a:pathLst>
          </a:custGeom>
          <a:ln w="57150">
            <a:solidFill>
              <a:srgbClr val="001F5F"/>
            </a:solidFill>
            <a:prstDash val="dash"/>
          </a:ln>
        </p:spPr>
        <p:txBody>
          <a:bodyPr wrap="square" lIns="0" tIns="0" rIns="0" bIns="0" rtlCol="0"/>
          <a:lstStyle/>
          <a:p>
            <a:endParaRPr sz="1050"/>
          </a:p>
        </p:txBody>
      </p:sp>
      <p:sp>
        <p:nvSpPr>
          <p:cNvPr id="18" name="object 18"/>
          <p:cNvSpPr/>
          <p:nvPr/>
        </p:nvSpPr>
        <p:spPr>
          <a:xfrm>
            <a:off x="2673763" y="902370"/>
            <a:ext cx="3243262" cy="4185285"/>
          </a:xfrm>
          <a:custGeom>
            <a:avLst/>
            <a:gdLst/>
            <a:ahLst/>
            <a:cxnLst/>
            <a:rect l="l" t="t" r="r" b="b"/>
            <a:pathLst>
              <a:path w="4324350" h="5580380">
                <a:moveTo>
                  <a:pt x="112395" y="150787"/>
                </a:moveTo>
                <a:lnTo>
                  <a:pt x="96393" y="132499"/>
                </a:lnTo>
                <a:lnTo>
                  <a:pt x="0" y="216827"/>
                </a:lnTo>
                <a:lnTo>
                  <a:pt x="39370" y="261912"/>
                </a:lnTo>
                <a:lnTo>
                  <a:pt x="56896" y="246545"/>
                </a:lnTo>
                <a:lnTo>
                  <a:pt x="33528" y="219875"/>
                </a:lnTo>
                <a:lnTo>
                  <a:pt x="112395" y="150787"/>
                </a:lnTo>
                <a:close/>
              </a:path>
              <a:path w="4324350" h="5580380">
                <a:moveTo>
                  <a:pt x="193548" y="243751"/>
                </a:moveTo>
                <a:lnTo>
                  <a:pt x="177152" y="224955"/>
                </a:lnTo>
                <a:lnTo>
                  <a:pt x="147574" y="191046"/>
                </a:lnTo>
                <a:lnTo>
                  <a:pt x="51181" y="275374"/>
                </a:lnTo>
                <a:lnTo>
                  <a:pt x="97155" y="327952"/>
                </a:lnTo>
                <a:lnTo>
                  <a:pt x="115189" y="312204"/>
                </a:lnTo>
                <a:lnTo>
                  <a:pt x="85090" y="277787"/>
                </a:lnTo>
                <a:lnTo>
                  <a:pt x="110490" y="255689"/>
                </a:lnTo>
                <a:lnTo>
                  <a:pt x="140589" y="290106"/>
                </a:lnTo>
                <a:lnTo>
                  <a:pt x="158242" y="274612"/>
                </a:lnTo>
                <a:lnTo>
                  <a:pt x="141681" y="255689"/>
                </a:lnTo>
                <a:lnTo>
                  <a:pt x="128143" y="240195"/>
                </a:lnTo>
                <a:lnTo>
                  <a:pt x="145542" y="224955"/>
                </a:lnTo>
                <a:lnTo>
                  <a:pt x="175641" y="259372"/>
                </a:lnTo>
                <a:lnTo>
                  <a:pt x="193548" y="243751"/>
                </a:lnTo>
                <a:close/>
              </a:path>
              <a:path w="4324350" h="5580380">
                <a:moveTo>
                  <a:pt x="244856" y="408470"/>
                </a:moveTo>
                <a:lnTo>
                  <a:pt x="215773" y="375196"/>
                </a:lnTo>
                <a:lnTo>
                  <a:pt x="199136" y="389674"/>
                </a:lnTo>
                <a:lnTo>
                  <a:pt x="228219" y="423075"/>
                </a:lnTo>
                <a:lnTo>
                  <a:pt x="244856" y="408470"/>
                </a:lnTo>
                <a:close/>
              </a:path>
              <a:path w="4324350" h="5580380">
                <a:moveTo>
                  <a:pt x="255270" y="314236"/>
                </a:moveTo>
                <a:lnTo>
                  <a:pt x="204216" y="255943"/>
                </a:lnTo>
                <a:lnTo>
                  <a:pt x="186055" y="271691"/>
                </a:lnTo>
                <a:lnTo>
                  <a:pt x="213487" y="303060"/>
                </a:lnTo>
                <a:lnTo>
                  <a:pt x="105410" y="337350"/>
                </a:lnTo>
                <a:lnTo>
                  <a:pt x="156845" y="396278"/>
                </a:lnTo>
                <a:lnTo>
                  <a:pt x="174498" y="380911"/>
                </a:lnTo>
                <a:lnTo>
                  <a:pt x="146431" y="348780"/>
                </a:lnTo>
                <a:lnTo>
                  <a:pt x="255270" y="314236"/>
                </a:lnTo>
                <a:close/>
              </a:path>
              <a:path w="4324350" h="5580380">
                <a:moveTo>
                  <a:pt x="289560" y="35598"/>
                </a:moveTo>
                <a:lnTo>
                  <a:pt x="287909" y="29375"/>
                </a:lnTo>
                <a:lnTo>
                  <a:pt x="286410" y="23152"/>
                </a:lnTo>
                <a:lnTo>
                  <a:pt x="286385" y="23025"/>
                </a:lnTo>
                <a:lnTo>
                  <a:pt x="283464" y="17437"/>
                </a:lnTo>
                <a:lnTo>
                  <a:pt x="248932" y="0"/>
                </a:lnTo>
                <a:lnTo>
                  <a:pt x="242697" y="1206"/>
                </a:lnTo>
                <a:lnTo>
                  <a:pt x="219811" y="39027"/>
                </a:lnTo>
                <a:lnTo>
                  <a:pt x="219595" y="54140"/>
                </a:lnTo>
                <a:lnTo>
                  <a:pt x="219710" y="61887"/>
                </a:lnTo>
                <a:lnTo>
                  <a:pt x="219913" y="67094"/>
                </a:lnTo>
                <a:lnTo>
                  <a:pt x="220040" y="72593"/>
                </a:lnTo>
                <a:lnTo>
                  <a:pt x="209169" y="92367"/>
                </a:lnTo>
                <a:lnTo>
                  <a:pt x="201803" y="91351"/>
                </a:lnTo>
                <a:lnTo>
                  <a:pt x="198501" y="89446"/>
                </a:lnTo>
                <a:lnTo>
                  <a:pt x="195834" y="86398"/>
                </a:lnTo>
                <a:lnTo>
                  <a:pt x="192747" y="81280"/>
                </a:lnTo>
                <a:lnTo>
                  <a:pt x="191528" y="75057"/>
                </a:lnTo>
                <a:lnTo>
                  <a:pt x="192125" y="67703"/>
                </a:lnTo>
                <a:lnTo>
                  <a:pt x="194564" y="59220"/>
                </a:lnTo>
                <a:lnTo>
                  <a:pt x="171831" y="51854"/>
                </a:lnTo>
                <a:lnTo>
                  <a:pt x="169227" y="59220"/>
                </a:lnTo>
                <a:lnTo>
                  <a:pt x="167652" y="66040"/>
                </a:lnTo>
                <a:lnTo>
                  <a:pt x="167132" y="71412"/>
                </a:lnTo>
                <a:lnTo>
                  <a:pt x="167132" y="74587"/>
                </a:lnTo>
                <a:lnTo>
                  <a:pt x="190347" y="111455"/>
                </a:lnTo>
                <a:lnTo>
                  <a:pt x="204470" y="115862"/>
                </a:lnTo>
                <a:lnTo>
                  <a:pt x="211709" y="115811"/>
                </a:lnTo>
                <a:lnTo>
                  <a:pt x="241477" y="92367"/>
                </a:lnTo>
                <a:lnTo>
                  <a:pt x="242443" y="90208"/>
                </a:lnTo>
                <a:lnTo>
                  <a:pt x="243713" y="84366"/>
                </a:lnTo>
                <a:lnTo>
                  <a:pt x="244221" y="77381"/>
                </a:lnTo>
                <a:lnTo>
                  <a:pt x="244424" y="75057"/>
                </a:lnTo>
                <a:lnTo>
                  <a:pt x="244309" y="59118"/>
                </a:lnTo>
                <a:lnTo>
                  <a:pt x="244005" y="43853"/>
                </a:lnTo>
                <a:lnTo>
                  <a:pt x="244055" y="39027"/>
                </a:lnTo>
                <a:lnTo>
                  <a:pt x="248031" y="25057"/>
                </a:lnTo>
                <a:lnTo>
                  <a:pt x="249555" y="23660"/>
                </a:lnTo>
                <a:lnTo>
                  <a:pt x="266700" y="40424"/>
                </a:lnTo>
                <a:lnTo>
                  <a:pt x="264287" y="50965"/>
                </a:lnTo>
                <a:lnTo>
                  <a:pt x="288163" y="54140"/>
                </a:lnTo>
                <a:lnTo>
                  <a:pt x="289560" y="43853"/>
                </a:lnTo>
                <a:lnTo>
                  <a:pt x="289560" y="35598"/>
                </a:lnTo>
                <a:close/>
              </a:path>
              <a:path w="4324350" h="5580380">
                <a:moveTo>
                  <a:pt x="333121" y="403263"/>
                </a:moveTo>
                <a:lnTo>
                  <a:pt x="316992" y="384848"/>
                </a:lnTo>
                <a:lnTo>
                  <a:pt x="220599" y="469176"/>
                </a:lnTo>
                <a:lnTo>
                  <a:pt x="260096" y="514261"/>
                </a:lnTo>
                <a:lnTo>
                  <a:pt x="277622" y="499021"/>
                </a:lnTo>
                <a:lnTo>
                  <a:pt x="254127" y="472224"/>
                </a:lnTo>
                <a:lnTo>
                  <a:pt x="333121" y="403263"/>
                </a:lnTo>
                <a:close/>
              </a:path>
              <a:path w="4324350" h="5580380">
                <a:moveTo>
                  <a:pt x="360172" y="110020"/>
                </a:moveTo>
                <a:lnTo>
                  <a:pt x="343916" y="91478"/>
                </a:lnTo>
                <a:lnTo>
                  <a:pt x="326517" y="97840"/>
                </a:lnTo>
                <a:lnTo>
                  <a:pt x="326517" y="123228"/>
                </a:lnTo>
                <a:lnTo>
                  <a:pt x="304673" y="165011"/>
                </a:lnTo>
                <a:lnTo>
                  <a:pt x="289941" y="148120"/>
                </a:lnTo>
                <a:lnTo>
                  <a:pt x="282194" y="139230"/>
                </a:lnTo>
                <a:lnTo>
                  <a:pt x="326517" y="123228"/>
                </a:lnTo>
                <a:lnTo>
                  <a:pt x="326517" y="97840"/>
                </a:lnTo>
                <a:lnTo>
                  <a:pt x="215011" y="138595"/>
                </a:lnTo>
                <a:lnTo>
                  <a:pt x="231648" y="157645"/>
                </a:lnTo>
                <a:lnTo>
                  <a:pt x="258318" y="148120"/>
                </a:lnTo>
                <a:lnTo>
                  <a:pt x="292735" y="187490"/>
                </a:lnTo>
                <a:lnTo>
                  <a:pt x="279527" y="212382"/>
                </a:lnTo>
                <a:lnTo>
                  <a:pt x="296164" y="231432"/>
                </a:lnTo>
                <a:lnTo>
                  <a:pt x="331177" y="165011"/>
                </a:lnTo>
                <a:lnTo>
                  <a:pt x="353199" y="123228"/>
                </a:lnTo>
                <a:lnTo>
                  <a:pt x="360172" y="110020"/>
                </a:lnTo>
                <a:close/>
              </a:path>
              <a:path w="4324350" h="5580380">
                <a:moveTo>
                  <a:pt x="383032" y="460286"/>
                </a:moveTo>
                <a:lnTo>
                  <a:pt x="367030" y="442125"/>
                </a:lnTo>
                <a:lnTo>
                  <a:pt x="270637" y="526453"/>
                </a:lnTo>
                <a:lnTo>
                  <a:pt x="286639" y="544614"/>
                </a:lnTo>
                <a:lnTo>
                  <a:pt x="383032" y="460286"/>
                </a:lnTo>
                <a:close/>
              </a:path>
              <a:path w="4324350" h="5580380">
                <a:moveTo>
                  <a:pt x="417322" y="499656"/>
                </a:moveTo>
                <a:lnTo>
                  <a:pt x="401320" y="481241"/>
                </a:lnTo>
                <a:lnTo>
                  <a:pt x="304927" y="565569"/>
                </a:lnTo>
                <a:lnTo>
                  <a:pt x="344297" y="610654"/>
                </a:lnTo>
                <a:lnTo>
                  <a:pt x="361823" y="595414"/>
                </a:lnTo>
                <a:lnTo>
                  <a:pt x="338455" y="568617"/>
                </a:lnTo>
                <a:lnTo>
                  <a:pt x="417322" y="499656"/>
                </a:lnTo>
                <a:close/>
              </a:path>
              <a:path w="4324350" h="5580380">
                <a:moveTo>
                  <a:pt x="420243" y="178727"/>
                </a:moveTo>
                <a:lnTo>
                  <a:pt x="404241" y="160566"/>
                </a:lnTo>
                <a:lnTo>
                  <a:pt x="307848" y="244894"/>
                </a:lnTo>
                <a:lnTo>
                  <a:pt x="323850" y="263055"/>
                </a:lnTo>
                <a:lnTo>
                  <a:pt x="420243" y="178727"/>
                </a:lnTo>
                <a:close/>
              </a:path>
              <a:path w="4324350" h="5580380">
                <a:moveTo>
                  <a:pt x="468503" y="558203"/>
                </a:moveTo>
                <a:lnTo>
                  <a:pt x="452501" y="539788"/>
                </a:lnTo>
                <a:lnTo>
                  <a:pt x="356108" y="624116"/>
                </a:lnTo>
                <a:lnTo>
                  <a:pt x="395478" y="669201"/>
                </a:lnTo>
                <a:lnTo>
                  <a:pt x="413004" y="653834"/>
                </a:lnTo>
                <a:lnTo>
                  <a:pt x="389636" y="627164"/>
                </a:lnTo>
                <a:lnTo>
                  <a:pt x="468503" y="558203"/>
                </a:lnTo>
                <a:close/>
              </a:path>
              <a:path w="4324350" h="5580380">
                <a:moveTo>
                  <a:pt x="506095" y="277025"/>
                </a:moveTo>
                <a:lnTo>
                  <a:pt x="490093" y="258610"/>
                </a:lnTo>
                <a:lnTo>
                  <a:pt x="426593" y="314109"/>
                </a:lnTo>
                <a:lnTo>
                  <a:pt x="445554" y="247180"/>
                </a:lnTo>
                <a:lnTo>
                  <a:pt x="454025" y="217335"/>
                </a:lnTo>
                <a:lnTo>
                  <a:pt x="438658" y="199809"/>
                </a:lnTo>
                <a:lnTo>
                  <a:pt x="342138" y="284137"/>
                </a:lnTo>
                <a:lnTo>
                  <a:pt x="358267" y="302425"/>
                </a:lnTo>
                <a:lnTo>
                  <a:pt x="421513" y="247180"/>
                </a:lnTo>
                <a:lnTo>
                  <a:pt x="394208" y="343700"/>
                </a:lnTo>
                <a:lnTo>
                  <a:pt x="409702" y="361353"/>
                </a:lnTo>
                <a:lnTo>
                  <a:pt x="463702" y="314109"/>
                </a:lnTo>
                <a:lnTo>
                  <a:pt x="506095" y="277025"/>
                </a:lnTo>
                <a:close/>
              </a:path>
              <a:path w="4324350" h="5580380">
                <a:moveTo>
                  <a:pt x="549656" y="651040"/>
                </a:moveTo>
                <a:lnTo>
                  <a:pt x="533260" y="632244"/>
                </a:lnTo>
                <a:lnTo>
                  <a:pt x="503682" y="598335"/>
                </a:lnTo>
                <a:lnTo>
                  <a:pt x="407289" y="682663"/>
                </a:lnTo>
                <a:lnTo>
                  <a:pt x="453263" y="735241"/>
                </a:lnTo>
                <a:lnTo>
                  <a:pt x="471297" y="719493"/>
                </a:lnTo>
                <a:lnTo>
                  <a:pt x="441198" y="685076"/>
                </a:lnTo>
                <a:lnTo>
                  <a:pt x="466598" y="662978"/>
                </a:lnTo>
                <a:lnTo>
                  <a:pt x="496697" y="697395"/>
                </a:lnTo>
                <a:lnTo>
                  <a:pt x="514350" y="681901"/>
                </a:lnTo>
                <a:lnTo>
                  <a:pt x="497789" y="662978"/>
                </a:lnTo>
                <a:lnTo>
                  <a:pt x="484251" y="647484"/>
                </a:lnTo>
                <a:lnTo>
                  <a:pt x="501650" y="632244"/>
                </a:lnTo>
                <a:lnTo>
                  <a:pt x="531749" y="666661"/>
                </a:lnTo>
                <a:lnTo>
                  <a:pt x="549656" y="651040"/>
                </a:lnTo>
                <a:close/>
              </a:path>
              <a:path w="4324350" h="5580380">
                <a:moveTo>
                  <a:pt x="551942" y="435521"/>
                </a:moveTo>
                <a:lnTo>
                  <a:pt x="522859" y="402247"/>
                </a:lnTo>
                <a:lnTo>
                  <a:pt x="506222" y="416852"/>
                </a:lnTo>
                <a:lnTo>
                  <a:pt x="535305" y="450126"/>
                </a:lnTo>
                <a:lnTo>
                  <a:pt x="551942" y="435521"/>
                </a:lnTo>
                <a:close/>
              </a:path>
              <a:path w="4324350" h="5580380">
                <a:moveTo>
                  <a:pt x="564134" y="343319"/>
                </a:moveTo>
                <a:lnTo>
                  <a:pt x="562571" y="341541"/>
                </a:lnTo>
                <a:lnTo>
                  <a:pt x="517525" y="289979"/>
                </a:lnTo>
                <a:lnTo>
                  <a:pt x="499364" y="305854"/>
                </a:lnTo>
                <a:lnTo>
                  <a:pt x="514350" y="322999"/>
                </a:lnTo>
                <a:lnTo>
                  <a:pt x="435991" y="391452"/>
                </a:lnTo>
                <a:lnTo>
                  <a:pt x="452374" y="409994"/>
                </a:lnTo>
                <a:lnTo>
                  <a:pt x="530606" y="341541"/>
                </a:lnTo>
                <a:lnTo>
                  <a:pt x="545973" y="359194"/>
                </a:lnTo>
                <a:lnTo>
                  <a:pt x="564134" y="343319"/>
                </a:lnTo>
                <a:close/>
              </a:path>
              <a:path w="4324350" h="5580380">
                <a:moveTo>
                  <a:pt x="666115" y="460032"/>
                </a:moveTo>
                <a:lnTo>
                  <a:pt x="649859" y="441363"/>
                </a:lnTo>
                <a:lnTo>
                  <a:pt x="632460" y="447725"/>
                </a:lnTo>
                <a:lnTo>
                  <a:pt x="632460" y="473113"/>
                </a:lnTo>
                <a:lnTo>
                  <a:pt x="610616" y="514896"/>
                </a:lnTo>
                <a:lnTo>
                  <a:pt x="595884" y="498005"/>
                </a:lnTo>
                <a:lnTo>
                  <a:pt x="588137" y="489115"/>
                </a:lnTo>
                <a:lnTo>
                  <a:pt x="632460" y="473113"/>
                </a:lnTo>
                <a:lnTo>
                  <a:pt x="632460" y="447725"/>
                </a:lnTo>
                <a:lnTo>
                  <a:pt x="520954" y="488480"/>
                </a:lnTo>
                <a:lnTo>
                  <a:pt x="537591" y="507530"/>
                </a:lnTo>
                <a:lnTo>
                  <a:pt x="564261" y="498005"/>
                </a:lnTo>
                <a:lnTo>
                  <a:pt x="598678" y="537375"/>
                </a:lnTo>
                <a:lnTo>
                  <a:pt x="585470" y="562267"/>
                </a:lnTo>
                <a:lnTo>
                  <a:pt x="602107" y="581317"/>
                </a:lnTo>
                <a:lnTo>
                  <a:pt x="637159" y="514896"/>
                </a:lnTo>
                <a:lnTo>
                  <a:pt x="659206" y="473113"/>
                </a:lnTo>
                <a:lnTo>
                  <a:pt x="666115" y="460032"/>
                </a:lnTo>
                <a:close/>
              </a:path>
              <a:path w="4324350" h="5580380">
                <a:moveTo>
                  <a:pt x="779018" y="589064"/>
                </a:moveTo>
                <a:lnTo>
                  <a:pt x="762889" y="570649"/>
                </a:lnTo>
                <a:lnTo>
                  <a:pt x="699516" y="626148"/>
                </a:lnTo>
                <a:lnTo>
                  <a:pt x="718413" y="559219"/>
                </a:lnTo>
                <a:lnTo>
                  <a:pt x="726821" y="529501"/>
                </a:lnTo>
                <a:lnTo>
                  <a:pt x="711454" y="511848"/>
                </a:lnTo>
                <a:lnTo>
                  <a:pt x="615061" y="596176"/>
                </a:lnTo>
                <a:lnTo>
                  <a:pt x="631063" y="614464"/>
                </a:lnTo>
                <a:lnTo>
                  <a:pt x="694309" y="559219"/>
                </a:lnTo>
                <a:lnTo>
                  <a:pt x="667131" y="655739"/>
                </a:lnTo>
                <a:lnTo>
                  <a:pt x="682498" y="673392"/>
                </a:lnTo>
                <a:lnTo>
                  <a:pt x="736561" y="626148"/>
                </a:lnTo>
                <a:lnTo>
                  <a:pt x="779018" y="589064"/>
                </a:lnTo>
                <a:close/>
              </a:path>
              <a:path w="4324350" h="5580380">
                <a:moveTo>
                  <a:pt x="840168" y="683399"/>
                </a:moveTo>
                <a:lnTo>
                  <a:pt x="826236" y="644182"/>
                </a:lnTo>
                <a:lnTo>
                  <a:pt x="824966" y="642340"/>
                </a:lnTo>
                <a:lnTo>
                  <a:pt x="816737" y="632244"/>
                </a:lnTo>
                <a:lnTo>
                  <a:pt x="815467" y="630796"/>
                </a:lnTo>
                <a:lnTo>
                  <a:pt x="815467" y="681901"/>
                </a:lnTo>
                <a:lnTo>
                  <a:pt x="814095" y="689749"/>
                </a:lnTo>
                <a:lnTo>
                  <a:pt x="785876" y="720890"/>
                </a:lnTo>
                <a:lnTo>
                  <a:pt x="779272" y="722414"/>
                </a:lnTo>
                <a:lnTo>
                  <a:pt x="772541" y="724065"/>
                </a:lnTo>
                <a:lnTo>
                  <a:pt x="735076" y="697395"/>
                </a:lnTo>
                <a:lnTo>
                  <a:pt x="795909" y="644182"/>
                </a:lnTo>
                <a:lnTo>
                  <a:pt x="815467" y="681901"/>
                </a:lnTo>
                <a:lnTo>
                  <a:pt x="815467" y="630796"/>
                </a:lnTo>
                <a:lnTo>
                  <a:pt x="797687" y="610527"/>
                </a:lnTo>
                <a:lnTo>
                  <a:pt x="701294" y="694855"/>
                </a:lnTo>
                <a:lnTo>
                  <a:pt x="720598" y="716826"/>
                </a:lnTo>
                <a:lnTo>
                  <a:pt x="751967" y="744893"/>
                </a:lnTo>
                <a:lnTo>
                  <a:pt x="774700" y="748576"/>
                </a:lnTo>
                <a:lnTo>
                  <a:pt x="782955" y="747433"/>
                </a:lnTo>
                <a:lnTo>
                  <a:pt x="821372" y="724065"/>
                </a:lnTo>
                <a:lnTo>
                  <a:pt x="822223" y="723239"/>
                </a:lnTo>
                <a:lnTo>
                  <a:pt x="828217" y="715797"/>
                </a:lnTo>
                <a:lnTo>
                  <a:pt x="832993" y="707948"/>
                </a:lnTo>
                <a:lnTo>
                  <a:pt x="836549" y="699681"/>
                </a:lnTo>
                <a:lnTo>
                  <a:pt x="838974" y="691426"/>
                </a:lnTo>
                <a:lnTo>
                  <a:pt x="840168" y="683399"/>
                </a:lnTo>
                <a:close/>
              </a:path>
              <a:path w="4324350" h="5580380">
                <a:moveTo>
                  <a:pt x="917067" y="756704"/>
                </a:moveTo>
                <a:lnTo>
                  <a:pt x="892429" y="718832"/>
                </a:lnTo>
                <a:lnTo>
                  <a:pt x="892429" y="760641"/>
                </a:lnTo>
                <a:lnTo>
                  <a:pt x="891159" y="765467"/>
                </a:lnTo>
                <a:lnTo>
                  <a:pt x="889889" y="767626"/>
                </a:lnTo>
                <a:lnTo>
                  <a:pt x="887730" y="769531"/>
                </a:lnTo>
                <a:lnTo>
                  <a:pt x="884174" y="772579"/>
                </a:lnTo>
                <a:lnTo>
                  <a:pt x="880745" y="773722"/>
                </a:lnTo>
                <a:lnTo>
                  <a:pt x="877189" y="772833"/>
                </a:lnTo>
                <a:lnTo>
                  <a:pt x="876617" y="772706"/>
                </a:lnTo>
                <a:lnTo>
                  <a:pt x="873760" y="772071"/>
                </a:lnTo>
                <a:lnTo>
                  <a:pt x="869442" y="768642"/>
                </a:lnTo>
                <a:lnTo>
                  <a:pt x="859409" y="757085"/>
                </a:lnTo>
                <a:lnTo>
                  <a:pt x="879221" y="739813"/>
                </a:lnTo>
                <a:lnTo>
                  <a:pt x="887857" y="749719"/>
                </a:lnTo>
                <a:lnTo>
                  <a:pt x="890397" y="753275"/>
                </a:lnTo>
                <a:lnTo>
                  <a:pt x="891286" y="755815"/>
                </a:lnTo>
                <a:lnTo>
                  <a:pt x="892302" y="758228"/>
                </a:lnTo>
                <a:lnTo>
                  <a:pt x="892429" y="760641"/>
                </a:lnTo>
                <a:lnTo>
                  <a:pt x="892429" y="718832"/>
                </a:lnTo>
                <a:lnTo>
                  <a:pt x="880999" y="705777"/>
                </a:lnTo>
                <a:lnTo>
                  <a:pt x="784606" y="790105"/>
                </a:lnTo>
                <a:lnTo>
                  <a:pt x="800608" y="808393"/>
                </a:lnTo>
                <a:lnTo>
                  <a:pt x="841502" y="772706"/>
                </a:lnTo>
                <a:lnTo>
                  <a:pt x="842899" y="774357"/>
                </a:lnTo>
                <a:lnTo>
                  <a:pt x="821055" y="831761"/>
                </a:lnTo>
                <a:lnTo>
                  <a:pt x="838581" y="851827"/>
                </a:lnTo>
                <a:lnTo>
                  <a:pt x="861568" y="791502"/>
                </a:lnTo>
                <a:lnTo>
                  <a:pt x="869061" y="795693"/>
                </a:lnTo>
                <a:lnTo>
                  <a:pt x="876300" y="797471"/>
                </a:lnTo>
                <a:lnTo>
                  <a:pt x="883158" y="796836"/>
                </a:lnTo>
                <a:lnTo>
                  <a:pt x="890143" y="796074"/>
                </a:lnTo>
                <a:lnTo>
                  <a:pt x="896747" y="793026"/>
                </a:lnTo>
                <a:lnTo>
                  <a:pt x="898474" y="791502"/>
                </a:lnTo>
                <a:lnTo>
                  <a:pt x="909066" y="782231"/>
                </a:lnTo>
                <a:lnTo>
                  <a:pt x="913130" y="776262"/>
                </a:lnTo>
                <a:lnTo>
                  <a:pt x="913904" y="773722"/>
                </a:lnTo>
                <a:lnTo>
                  <a:pt x="915187" y="769531"/>
                </a:lnTo>
                <a:lnTo>
                  <a:pt x="917067" y="763054"/>
                </a:lnTo>
                <a:lnTo>
                  <a:pt x="917067" y="756704"/>
                </a:lnTo>
                <a:close/>
              </a:path>
              <a:path w="4324350" h="5580380">
                <a:moveTo>
                  <a:pt x="985266" y="931202"/>
                </a:moveTo>
                <a:lnTo>
                  <a:pt x="956183" y="897928"/>
                </a:lnTo>
                <a:lnTo>
                  <a:pt x="939546" y="912406"/>
                </a:lnTo>
                <a:lnTo>
                  <a:pt x="968629" y="945680"/>
                </a:lnTo>
                <a:lnTo>
                  <a:pt x="985266" y="931202"/>
                </a:lnTo>
                <a:close/>
              </a:path>
              <a:path w="4324350" h="5580380">
                <a:moveTo>
                  <a:pt x="993267" y="834047"/>
                </a:moveTo>
                <a:lnTo>
                  <a:pt x="976896" y="815378"/>
                </a:lnTo>
                <a:lnTo>
                  <a:pt x="947166" y="781469"/>
                </a:lnTo>
                <a:lnTo>
                  <a:pt x="850773" y="865797"/>
                </a:lnTo>
                <a:lnTo>
                  <a:pt x="896747" y="918375"/>
                </a:lnTo>
                <a:lnTo>
                  <a:pt x="914781" y="902627"/>
                </a:lnTo>
                <a:lnTo>
                  <a:pt x="884682" y="868210"/>
                </a:lnTo>
                <a:lnTo>
                  <a:pt x="910082" y="846112"/>
                </a:lnTo>
                <a:lnTo>
                  <a:pt x="940181" y="880402"/>
                </a:lnTo>
                <a:lnTo>
                  <a:pt x="957834" y="865035"/>
                </a:lnTo>
                <a:lnTo>
                  <a:pt x="941273" y="846112"/>
                </a:lnTo>
                <a:lnTo>
                  <a:pt x="927735" y="830618"/>
                </a:lnTo>
                <a:lnTo>
                  <a:pt x="945134" y="815378"/>
                </a:lnTo>
                <a:lnTo>
                  <a:pt x="975233" y="849795"/>
                </a:lnTo>
                <a:lnTo>
                  <a:pt x="993267" y="834047"/>
                </a:lnTo>
                <a:close/>
              </a:path>
              <a:path w="4324350" h="5580380">
                <a:moveTo>
                  <a:pt x="1024763" y="803186"/>
                </a:moveTo>
                <a:lnTo>
                  <a:pt x="1006221" y="781977"/>
                </a:lnTo>
                <a:lnTo>
                  <a:pt x="966851" y="788835"/>
                </a:lnTo>
                <a:lnTo>
                  <a:pt x="978027" y="801662"/>
                </a:lnTo>
                <a:lnTo>
                  <a:pt x="1024763" y="803186"/>
                </a:lnTo>
                <a:close/>
              </a:path>
              <a:path w="4324350" h="5580380">
                <a:moveTo>
                  <a:pt x="3644011" y="4735690"/>
                </a:moveTo>
                <a:lnTo>
                  <a:pt x="3628009" y="4717910"/>
                </a:lnTo>
                <a:lnTo>
                  <a:pt x="3531489" y="4801730"/>
                </a:lnTo>
                <a:lnTo>
                  <a:pt x="3570986" y="4847450"/>
                </a:lnTo>
                <a:lnTo>
                  <a:pt x="3588512" y="4832210"/>
                </a:lnTo>
                <a:lnTo>
                  <a:pt x="3565144" y="4805540"/>
                </a:lnTo>
                <a:lnTo>
                  <a:pt x="3644011" y="4735690"/>
                </a:lnTo>
                <a:close/>
              </a:path>
              <a:path w="4324350" h="5580380">
                <a:moveTo>
                  <a:pt x="3721100" y="4824590"/>
                </a:moveTo>
                <a:lnTo>
                  <a:pt x="3704844" y="4805540"/>
                </a:lnTo>
                <a:lnTo>
                  <a:pt x="3687572" y="4811839"/>
                </a:lnTo>
                <a:lnTo>
                  <a:pt x="3687572" y="4837290"/>
                </a:lnTo>
                <a:lnTo>
                  <a:pt x="3665601" y="4879200"/>
                </a:lnTo>
                <a:lnTo>
                  <a:pt x="3650983" y="4862690"/>
                </a:lnTo>
                <a:lnTo>
                  <a:pt x="3643122" y="4853800"/>
                </a:lnTo>
                <a:lnTo>
                  <a:pt x="3687572" y="4837290"/>
                </a:lnTo>
                <a:lnTo>
                  <a:pt x="3687572" y="4811839"/>
                </a:lnTo>
                <a:lnTo>
                  <a:pt x="3575939" y="4852530"/>
                </a:lnTo>
                <a:lnTo>
                  <a:pt x="3592576" y="4871580"/>
                </a:lnTo>
                <a:lnTo>
                  <a:pt x="3619246" y="4862690"/>
                </a:lnTo>
                <a:lnTo>
                  <a:pt x="3653663" y="4902060"/>
                </a:lnTo>
                <a:lnTo>
                  <a:pt x="3640455" y="4926190"/>
                </a:lnTo>
                <a:lnTo>
                  <a:pt x="3657092" y="4945240"/>
                </a:lnTo>
                <a:lnTo>
                  <a:pt x="3692118" y="4879200"/>
                </a:lnTo>
                <a:lnTo>
                  <a:pt x="3714356" y="4837290"/>
                </a:lnTo>
                <a:lnTo>
                  <a:pt x="3721100" y="4824590"/>
                </a:lnTo>
                <a:close/>
              </a:path>
              <a:path w="4324350" h="5580380">
                <a:moveTo>
                  <a:pt x="3845052" y="4965560"/>
                </a:moveTo>
                <a:lnTo>
                  <a:pt x="3829431" y="4947780"/>
                </a:lnTo>
                <a:lnTo>
                  <a:pt x="3742436" y="4984610"/>
                </a:lnTo>
                <a:lnTo>
                  <a:pt x="3775265" y="4928730"/>
                </a:lnTo>
                <a:lnTo>
                  <a:pt x="3790188" y="4903330"/>
                </a:lnTo>
                <a:lnTo>
                  <a:pt x="3774567" y="4885550"/>
                </a:lnTo>
                <a:lnTo>
                  <a:pt x="3663569" y="4952860"/>
                </a:lnTo>
                <a:lnTo>
                  <a:pt x="3679190" y="4970640"/>
                </a:lnTo>
                <a:lnTo>
                  <a:pt x="3749294" y="4928730"/>
                </a:lnTo>
                <a:lnTo>
                  <a:pt x="3706241" y="5002390"/>
                </a:lnTo>
                <a:lnTo>
                  <a:pt x="3720338" y="5017630"/>
                </a:lnTo>
                <a:lnTo>
                  <a:pt x="3799205" y="4984610"/>
                </a:lnTo>
                <a:lnTo>
                  <a:pt x="3747262" y="5049380"/>
                </a:lnTo>
                <a:lnTo>
                  <a:pt x="3762756" y="5067160"/>
                </a:lnTo>
                <a:lnTo>
                  <a:pt x="3845052" y="4965560"/>
                </a:lnTo>
                <a:close/>
              </a:path>
              <a:path w="4324350" h="5580380">
                <a:moveTo>
                  <a:pt x="3904869" y="5046840"/>
                </a:moveTo>
                <a:lnTo>
                  <a:pt x="3903599" y="5039220"/>
                </a:lnTo>
                <a:lnTo>
                  <a:pt x="3900170" y="5032870"/>
                </a:lnTo>
                <a:lnTo>
                  <a:pt x="3899014" y="5030330"/>
                </a:lnTo>
                <a:lnTo>
                  <a:pt x="3897858" y="5027790"/>
                </a:lnTo>
                <a:lnTo>
                  <a:pt x="3894544" y="5023980"/>
                </a:lnTo>
                <a:lnTo>
                  <a:pt x="3890238" y="5017630"/>
                </a:lnTo>
                <a:lnTo>
                  <a:pt x="3884930" y="5011280"/>
                </a:lnTo>
                <a:lnTo>
                  <a:pt x="3879977" y="5005565"/>
                </a:lnTo>
                <a:lnTo>
                  <a:pt x="3879977" y="5043030"/>
                </a:lnTo>
                <a:lnTo>
                  <a:pt x="3879977" y="5050650"/>
                </a:lnTo>
                <a:lnTo>
                  <a:pt x="3878580" y="5053190"/>
                </a:lnTo>
                <a:lnTo>
                  <a:pt x="3875532" y="5055730"/>
                </a:lnTo>
                <a:lnTo>
                  <a:pt x="3872230" y="5058270"/>
                </a:lnTo>
                <a:lnTo>
                  <a:pt x="3868801" y="5059540"/>
                </a:lnTo>
                <a:lnTo>
                  <a:pt x="3861181" y="5059540"/>
                </a:lnTo>
                <a:lnTo>
                  <a:pt x="3857371" y="5057000"/>
                </a:lnTo>
                <a:lnTo>
                  <a:pt x="3853434" y="5051920"/>
                </a:lnTo>
                <a:lnTo>
                  <a:pt x="3850005" y="5048110"/>
                </a:lnTo>
                <a:lnTo>
                  <a:pt x="3870325" y="5030330"/>
                </a:lnTo>
                <a:lnTo>
                  <a:pt x="3874389" y="5035410"/>
                </a:lnTo>
                <a:lnTo>
                  <a:pt x="3878072" y="5039220"/>
                </a:lnTo>
                <a:lnTo>
                  <a:pt x="3879977" y="5043030"/>
                </a:lnTo>
                <a:lnTo>
                  <a:pt x="3879977" y="5005565"/>
                </a:lnTo>
                <a:lnTo>
                  <a:pt x="3871722" y="4996040"/>
                </a:lnTo>
                <a:lnTo>
                  <a:pt x="3847211" y="5017681"/>
                </a:lnTo>
                <a:lnTo>
                  <a:pt x="3847211" y="5090020"/>
                </a:lnTo>
                <a:lnTo>
                  <a:pt x="3845306" y="5093830"/>
                </a:lnTo>
                <a:lnTo>
                  <a:pt x="3837432" y="5101450"/>
                </a:lnTo>
                <a:lnTo>
                  <a:pt x="3833495" y="5102720"/>
                </a:lnTo>
                <a:lnTo>
                  <a:pt x="3824986" y="5100180"/>
                </a:lnTo>
                <a:lnTo>
                  <a:pt x="3819525" y="5096370"/>
                </a:lnTo>
                <a:lnTo>
                  <a:pt x="3812921" y="5088750"/>
                </a:lnTo>
                <a:lnTo>
                  <a:pt x="3808857" y="5083670"/>
                </a:lnTo>
                <a:lnTo>
                  <a:pt x="3833622" y="5062080"/>
                </a:lnTo>
                <a:lnTo>
                  <a:pt x="3836924" y="5065890"/>
                </a:lnTo>
                <a:lnTo>
                  <a:pt x="3843274" y="5073510"/>
                </a:lnTo>
                <a:lnTo>
                  <a:pt x="3846576" y="5079860"/>
                </a:lnTo>
                <a:lnTo>
                  <a:pt x="3846830" y="5084940"/>
                </a:lnTo>
                <a:lnTo>
                  <a:pt x="3847211" y="5090020"/>
                </a:lnTo>
                <a:lnTo>
                  <a:pt x="3847211" y="5017681"/>
                </a:lnTo>
                <a:lnTo>
                  <a:pt x="3775329" y="5081130"/>
                </a:lnTo>
                <a:lnTo>
                  <a:pt x="3798951" y="5107800"/>
                </a:lnTo>
                <a:lnTo>
                  <a:pt x="3805809" y="5115420"/>
                </a:lnTo>
                <a:lnTo>
                  <a:pt x="3812159" y="5120500"/>
                </a:lnTo>
                <a:lnTo>
                  <a:pt x="3824351" y="5125580"/>
                </a:lnTo>
                <a:lnTo>
                  <a:pt x="3830828" y="5126850"/>
                </a:lnTo>
                <a:lnTo>
                  <a:pt x="3844671" y="5124310"/>
                </a:lnTo>
                <a:lnTo>
                  <a:pt x="3850767" y="5121770"/>
                </a:lnTo>
                <a:lnTo>
                  <a:pt x="3856228" y="5116690"/>
                </a:lnTo>
                <a:lnTo>
                  <a:pt x="3861816" y="5111610"/>
                </a:lnTo>
                <a:lnTo>
                  <a:pt x="3865499" y="5106530"/>
                </a:lnTo>
                <a:lnTo>
                  <a:pt x="3866565" y="5102720"/>
                </a:lnTo>
                <a:lnTo>
                  <a:pt x="3869055" y="5093830"/>
                </a:lnTo>
                <a:lnTo>
                  <a:pt x="3868801" y="5086210"/>
                </a:lnTo>
                <a:lnTo>
                  <a:pt x="3866388" y="5077320"/>
                </a:lnTo>
                <a:lnTo>
                  <a:pt x="3872103" y="5078590"/>
                </a:lnTo>
                <a:lnTo>
                  <a:pt x="3881374" y="5078590"/>
                </a:lnTo>
                <a:lnTo>
                  <a:pt x="3885819" y="5077320"/>
                </a:lnTo>
                <a:lnTo>
                  <a:pt x="3889756" y="5074780"/>
                </a:lnTo>
                <a:lnTo>
                  <a:pt x="3893439" y="5072240"/>
                </a:lnTo>
                <a:lnTo>
                  <a:pt x="3899154" y="5067160"/>
                </a:lnTo>
                <a:lnTo>
                  <a:pt x="3901795" y="5062080"/>
                </a:lnTo>
                <a:lnTo>
                  <a:pt x="3902456" y="5060810"/>
                </a:lnTo>
                <a:lnTo>
                  <a:pt x="3902659" y="5059540"/>
                </a:lnTo>
                <a:lnTo>
                  <a:pt x="3903726" y="5053190"/>
                </a:lnTo>
                <a:lnTo>
                  <a:pt x="3904869" y="5046840"/>
                </a:lnTo>
                <a:close/>
              </a:path>
              <a:path w="4324350" h="5580380">
                <a:moveTo>
                  <a:pt x="3986022" y="5126850"/>
                </a:moveTo>
                <a:lnTo>
                  <a:pt x="3970312" y="5109070"/>
                </a:lnTo>
                <a:lnTo>
                  <a:pt x="3940048" y="5074780"/>
                </a:lnTo>
                <a:lnTo>
                  <a:pt x="3843528" y="5158600"/>
                </a:lnTo>
                <a:lnTo>
                  <a:pt x="3889629" y="5211940"/>
                </a:lnTo>
                <a:lnTo>
                  <a:pt x="3907663" y="5195430"/>
                </a:lnTo>
                <a:lnTo>
                  <a:pt x="3877564" y="5161140"/>
                </a:lnTo>
                <a:lnTo>
                  <a:pt x="3902837" y="5139550"/>
                </a:lnTo>
                <a:lnTo>
                  <a:pt x="3932936" y="5173840"/>
                </a:lnTo>
                <a:lnTo>
                  <a:pt x="3950589" y="5158600"/>
                </a:lnTo>
                <a:lnTo>
                  <a:pt x="3933863" y="5139550"/>
                </a:lnTo>
                <a:lnTo>
                  <a:pt x="3920490" y="5124310"/>
                </a:lnTo>
                <a:lnTo>
                  <a:pt x="3938016" y="5109070"/>
                </a:lnTo>
                <a:lnTo>
                  <a:pt x="3967988" y="5143360"/>
                </a:lnTo>
                <a:lnTo>
                  <a:pt x="3986022" y="5126850"/>
                </a:lnTo>
                <a:close/>
              </a:path>
              <a:path w="4324350" h="5580380">
                <a:moveTo>
                  <a:pt x="4038346" y="5196700"/>
                </a:moveTo>
                <a:lnTo>
                  <a:pt x="4013581" y="5158702"/>
                </a:lnTo>
                <a:lnTo>
                  <a:pt x="4013581" y="5200510"/>
                </a:lnTo>
                <a:lnTo>
                  <a:pt x="4013073" y="5203050"/>
                </a:lnTo>
                <a:lnTo>
                  <a:pt x="4012438" y="5205590"/>
                </a:lnTo>
                <a:lnTo>
                  <a:pt x="4011041" y="5208130"/>
                </a:lnTo>
                <a:lnTo>
                  <a:pt x="4009009" y="5209400"/>
                </a:lnTo>
                <a:lnTo>
                  <a:pt x="4005453" y="5213210"/>
                </a:lnTo>
                <a:lnTo>
                  <a:pt x="4001897" y="5213210"/>
                </a:lnTo>
                <a:lnTo>
                  <a:pt x="3995039" y="5211940"/>
                </a:lnTo>
                <a:lnTo>
                  <a:pt x="3990721" y="5208130"/>
                </a:lnTo>
                <a:lnTo>
                  <a:pt x="3985641" y="5203050"/>
                </a:lnTo>
                <a:lnTo>
                  <a:pt x="3980561" y="5196700"/>
                </a:lnTo>
                <a:lnTo>
                  <a:pt x="4000373" y="5180190"/>
                </a:lnTo>
                <a:lnTo>
                  <a:pt x="4004818" y="5185270"/>
                </a:lnTo>
                <a:lnTo>
                  <a:pt x="4009009" y="5189080"/>
                </a:lnTo>
                <a:lnTo>
                  <a:pt x="4011676" y="5192890"/>
                </a:lnTo>
                <a:lnTo>
                  <a:pt x="4013454" y="5197970"/>
                </a:lnTo>
                <a:lnTo>
                  <a:pt x="4013581" y="5200510"/>
                </a:lnTo>
                <a:lnTo>
                  <a:pt x="4013581" y="5158702"/>
                </a:lnTo>
                <a:lnTo>
                  <a:pt x="4002151" y="5145900"/>
                </a:lnTo>
                <a:lnTo>
                  <a:pt x="3905758" y="5229720"/>
                </a:lnTo>
                <a:lnTo>
                  <a:pt x="3921887" y="5248770"/>
                </a:lnTo>
                <a:lnTo>
                  <a:pt x="3962654" y="5213210"/>
                </a:lnTo>
                <a:lnTo>
                  <a:pt x="3964178" y="5214480"/>
                </a:lnTo>
                <a:lnTo>
                  <a:pt x="3942207" y="5271630"/>
                </a:lnTo>
                <a:lnTo>
                  <a:pt x="3959860" y="5291950"/>
                </a:lnTo>
                <a:lnTo>
                  <a:pt x="3982720" y="5230990"/>
                </a:lnTo>
                <a:lnTo>
                  <a:pt x="3990213" y="5236070"/>
                </a:lnTo>
                <a:lnTo>
                  <a:pt x="3997452" y="5237340"/>
                </a:lnTo>
                <a:lnTo>
                  <a:pt x="4011295" y="5236070"/>
                </a:lnTo>
                <a:lnTo>
                  <a:pt x="4017899" y="5233530"/>
                </a:lnTo>
                <a:lnTo>
                  <a:pt x="4020655" y="5230990"/>
                </a:lnTo>
                <a:lnTo>
                  <a:pt x="4030345" y="5222100"/>
                </a:lnTo>
                <a:lnTo>
                  <a:pt x="4034282" y="5215750"/>
                </a:lnTo>
                <a:lnTo>
                  <a:pt x="4038346" y="5203050"/>
                </a:lnTo>
                <a:lnTo>
                  <a:pt x="4038346" y="5196700"/>
                </a:lnTo>
                <a:close/>
              </a:path>
              <a:path w="4324350" h="5580380">
                <a:moveTo>
                  <a:pt x="4101973" y="5274170"/>
                </a:moveTo>
                <a:lnTo>
                  <a:pt x="4091559" y="5243690"/>
                </a:lnTo>
                <a:lnTo>
                  <a:pt x="4086428" y="5238610"/>
                </a:lnTo>
                <a:lnTo>
                  <a:pt x="4080789" y="5234800"/>
                </a:lnTo>
                <a:lnTo>
                  <a:pt x="4074617" y="5232260"/>
                </a:lnTo>
                <a:lnTo>
                  <a:pt x="4067937" y="5230990"/>
                </a:lnTo>
                <a:lnTo>
                  <a:pt x="4061231" y="5230990"/>
                </a:lnTo>
                <a:lnTo>
                  <a:pt x="4032885" y="5261470"/>
                </a:lnTo>
                <a:lnTo>
                  <a:pt x="4031958" y="5284330"/>
                </a:lnTo>
                <a:lnTo>
                  <a:pt x="4032123" y="5291950"/>
                </a:lnTo>
                <a:lnTo>
                  <a:pt x="4032250" y="5308460"/>
                </a:lnTo>
                <a:lnTo>
                  <a:pt x="4030726" y="5314810"/>
                </a:lnTo>
                <a:lnTo>
                  <a:pt x="4029202" y="5318620"/>
                </a:lnTo>
                <a:lnTo>
                  <a:pt x="4027043" y="5319890"/>
                </a:lnTo>
                <a:lnTo>
                  <a:pt x="4024630" y="5322430"/>
                </a:lnTo>
                <a:lnTo>
                  <a:pt x="4014089" y="5322430"/>
                </a:lnTo>
                <a:lnTo>
                  <a:pt x="4010914" y="5319890"/>
                </a:lnTo>
                <a:lnTo>
                  <a:pt x="4008120" y="5317350"/>
                </a:lnTo>
                <a:lnTo>
                  <a:pt x="4005097" y="5312270"/>
                </a:lnTo>
                <a:lnTo>
                  <a:pt x="4003878" y="5305920"/>
                </a:lnTo>
                <a:lnTo>
                  <a:pt x="4004487" y="5298300"/>
                </a:lnTo>
                <a:lnTo>
                  <a:pt x="4006977" y="5289410"/>
                </a:lnTo>
                <a:lnTo>
                  <a:pt x="3984117" y="5281790"/>
                </a:lnTo>
                <a:lnTo>
                  <a:pt x="3981564" y="5289410"/>
                </a:lnTo>
                <a:lnTo>
                  <a:pt x="3979989" y="5297030"/>
                </a:lnTo>
                <a:lnTo>
                  <a:pt x="3979481" y="5302110"/>
                </a:lnTo>
                <a:lnTo>
                  <a:pt x="3979481" y="5305920"/>
                </a:lnTo>
                <a:lnTo>
                  <a:pt x="4002735" y="5341480"/>
                </a:lnTo>
                <a:lnTo>
                  <a:pt x="4016756" y="5346560"/>
                </a:lnTo>
                <a:lnTo>
                  <a:pt x="4024007" y="5346560"/>
                </a:lnTo>
                <a:lnTo>
                  <a:pt x="4052697" y="5324970"/>
                </a:lnTo>
                <a:lnTo>
                  <a:pt x="4054132" y="5322430"/>
                </a:lnTo>
                <a:lnTo>
                  <a:pt x="4056888" y="5297030"/>
                </a:lnTo>
                <a:lnTo>
                  <a:pt x="4056507" y="5285600"/>
                </a:lnTo>
                <a:lnTo>
                  <a:pt x="4056507" y="5264010"/>
                </a:lnTo>
                <a:lnTo>
                  <a:pt x="4057142" y="5261470"/>
                </a:lnTo>
                <a:lnTo>
                  <a:pt x="4057650" y="5258930"/>
                </a:lnTo>
                <a:lnTo>
                  <a:pt x="4058666" y="5256390"/>
                </a:lnTo>
                <a:lnTo>
                  <a:pt x="4061968" y="5253850"/>
                </a:lnTo>
                <a:lnTo>
                  <a:pt x="4069334" y="5253850"/>
                </a:lnTo>
                <a:lnTo>
                  <a:pt x="4071747" y="5256390"/>
                </a:lnTo>
                <a:lnTo>
                  <a:pt x="4073779" y="5257660"/>
                </a:lnTo>
                <a:lnTo>
                  <a:pt x="4078097" y="5262740"/>
                </a:lnTo>
                <a:lnTo>
                  <a:pt x="4079113" y="5270360"/>
                </a:lnTo>
                <a:lnTo>
                  <a:pt x="4076573" y="5281790"/>
                </a:lnTo>
                <a:lnTo>
                  <a:pt x="4100449" y="5284330"/>
                </a:lnTo>
                <a:lnTo>
                  <a:pt x="4101973" y="5274170"/>
                </a:lnTo>
                <a:close/>
              </a:path>
              <a:path w="4324350" h="5580380">
                <a:moveTo>
                  <a:pt x="4172458" y="5340210"/>
                </a:moveTo>
                <a:lnTo>
                  <a:pt x="4156202" y="5322430"/>
                </a:lnTo>
                <a:lnTo>
                  <a:pt x="4138930" y="5328729"/>
                </a:lnTo>
                <a:lnTo>
                  <a:pt x="4138930" y="5354180"/>
                </a:lnTo>
                <a:lnTo>
                  <a:pt x="4117086" y="5396090"/>
                </a:lnTo>
                <a:lnTo>
                  <a:pt x="4102011" y="5378310"/>
                </a:lnTo>
                <a:lnTo>
                  <a:pt x="4094480" y="5369420"/>
                </a:lnTo>
                <a:lnTo>
                  <a:pt x="4138930" y="5354180"/>
                </a:lnTo>
                <a:lnTo>
                  <a:pt x="4138930" y="5328729"/>
                </a:lnTo>
                <a:lnTo>
                  <a:pt x="4027297" y="5369420"/>
                </a:lnTo>
                <a:lnTo>
                  <a:pt x="4043934" y="5388470"/>
                </a:lnTo>
                <a:lnTo>
                  <a:pt x="4070731" y="5378310"/>
                </a:lnTo>
                <a:lnTo>
                  <a:pt x="4105148" y="5417680"/>
                </a:lnTo>
                <a:lnTo>
                  <a:pt x="4091813" y="5443080"/>
                </a:lnTo>
                <a:lnTo>
                  <a:pt x="4108577" y="5462130"/>
                </a:lnTo>
                <a:lnTo>
                  <a:pt x="4143171" y="5396090"/>
                </a:lnTo>
                <a:lnTo>
                  <a:pt x="4165130" y="5354180"/>
                </a:lnTo>
                <a:lnTo>
                  <a:pt x="4172458" y="5340210"/>
                </a:lnTo>
                <a:close/>
              </a:path>
              <a:path w="4324350" h="5580380">
                <a:moveTo>
                  <a:pt x="4255008" y="5444350"/>
                </a:moveTo>
                <a:lnTo>
                  <a:pt x="4252976" y="5438000"/>
                </a:lnTo>
                <a:lnTo>
                  <a:pt x="4250702" y="5432920"/>
                </a:lnTo>
                <a:lnTo>
                  <a:pt x="4247108" y="5427840"/>
                </a:lnTo>
                <a:lnTo>
                  <a:pt x="4242168" y="5420220"/>
                </a:lnTo>
                <a:lnTo>
                  <a:pt x="4235831" y="5412600"/>
                </a:lnTo>
                <a:lnTo>
                  <a:pt x="4230243" y="5406301"/>
                </a:lnTo>
                <a:lnTo>
                  <a:pt x="4230243" y="5448160"/>
                </a:lnTo>
                <a:lnTo>
                  <a:pt x="4229735" y="5450700"/>
                </a:lnTo>
                <a:lnTo>
                  <a:pt x="4229100" y="5453240"/>
                </a:lnTo>
                <a:lnTo>
                  <a:pt x="4227703" y="5455780"/>
                </a:lnTo>
                <a:lnTo>
                  <a:pt x="4225671" y="5457050"/>
                </a:lnTo>
                <a:lnTo>
                  <a:pt x="4222115" y="5460860"/>
                </a:lnTo>
                <a:lnTo>
                  <a:pt x="4218559" y="5462130"/>
                </a:lnTo>
                <a:lnTo>
                  <a:pt x="4215130" y="5460860"/>
                </a:lnTo>
                <a:lnTo>
                  <a:pt x="4211701" y="5459590"/>
                </a:lnTo>
                <a:lnTo>
                  <a:pt x="4207383" y="5457050"/>
                </a:lnTo>
                <a:lnTo>
                  <a:pt x="4197223" y="5444350"/>
                </a:lnTo>
                <a:lnTo>
                  <a:pt x="4217035" y="5427840"/>
                </a:lnTo>
                <a:lnTo>
                  <a:pt x="4221480" y="5432920"/>
                </a:lnTo>
                <a:lnTo>
                  <a:pt x="4225671" y="5438000"/>
                </a:lnTo>
                <a:lnTo>
                  <a:pt x="4228338" y="5440540"/>
                </a:lnTo>
                <a:lnTo>
                  <a:pt x="4230116" y="5445620"/>
                </a:lnTo>
                <a:lnTo>
                  <a:pt x="4230243" y="5448160"/>
                </a:lnTo>
                <a:lnTo>
                  <a:pt x="4230243" y="5406301"/>
                </a:lnTo>
                <a:lnTo>
                  <a:pt x="4218940" y="5393550"/>
                </a:lnTo>
                <a:lnTo>
                  <a:pt x="4122420" y="5477370"/>
                </a:lnTo>
                <a:lnTo>
                  <a:pt x="4138549" y="5496420"/>
                </a:lnTo>
                <a:lnTo>
                  <a:pt x="4179316" y="5460860"/>
                </a:lnTo>
                <a:lnTo>
                  <a:pt x="4180840" y="5462130"/>
                </a:lnTo>
                <a:lnTo>
                  <a:pt x="4158996" y="5519280"/>
                </a:lnTo>
                <a:lnTo>
                  <a:pt x="4176522" y="5539600"/>
                </a:lnTo>
                <a:lnTo>
                  <a:pt x="4199382" y="5479910"/>
                </a:lnTo>
                <a:lnTo>
                  <a:pt x="4206875" y="5483720"/>
                </a:lnTo>
                <a:lnTo>
                  <a:pt x="4214114" y="5484990"/>
                </a:lnTo>
                <a:lnTo>
                  <a:pt x="4227957" y="5483720"/>
                </a:lnTo>
                <a:lnTo>
                  <a:pt x="4234561" y="5481180"/>
                </a:lnTo>
                <a:lnTo>
                  <a:pt x="4235831" y="5479910"/>
                </a:lnTo>
                <a:lnTo>
                  <a:pt x="4240911" y="5474830"/>
                </a:lnTo>
                <a:lnTo>
                  <a:pt x="4247007" y="5469750"/>
                </a:lnTo>
                <a:lnTo>
                  <a:pt x="4250944" y="5464670"/>
                </a:lnTo>
                <a:lnTo>
                  <a:pt x="4251680" y="5462130"/>
                </a:lnTo>
                <a:lnTo>
                  <a:pt x="4255008" y="5450700"/>
                </a:lnTo>
                <a:lnTo>
                  <a:pt x="4255008" y="5444350"/>
                </a:lnTo>
                <a:close/>
              </a:path>
              <a:path w="4324350" h="5580380">
                <a:moveTo>
                  <a:pt x="4324350" y="5514200"/>
                </a:moveTo>
                <a:lnTo>
                  <a:pt x="4323232" y="5512930"/>
                </a:lnTo>
                <a:lnTo>
                  <a:pt x="4277741" y="5460860"/>
                </a:lnTo>
                <a:lnTo>
                  <a:pt x="4259580" y="5476100"/>
                </a:lnTo>
                <a:lnTo>
                  <a:pt x="4274566" y="5493880"/>
                </a:lnTo>
                <a:lnTo>
                  <a:pt x="4196207" y="5562460"/>
                </a:lnTo>
                <a:lnTo>
                  <a:pt x="4212463" y="5580240"/>
                </a:lnTo>
                <a:lnTo>
                  <a:pt x="4290822" y="5512930"/>
                </a:lnTo>
                <a:lnTo>
                  <a:pt x="4306189" y="5529440"/>
                </a:lnTo>
                <a:lnTo>
                  <a:pt x="4324350" y="5514200"/>
                </a:lnTo>
                <a:close/>
              </a:path>
            </a:pathLst>
          </a:custGeom>
          <a:solidFill>
            <a:srgbClr val="001F5F"/>
          </a:solidFill>
        </p:spPr>
        <p:txBody>
          <a:bodyPr wrap="square" lIns="0" tIns="0" rIns="0" bIns="0" rtlCol="0"/>
          <a:lstStyle/>
          <a:p>
            <a:endParaRPr sz="1050"/>
          </a:p>
        </p:txBody>
      </p:sp>
      <p:sp>
        <p:nvSpPr>
          <p:cNvPr id="19" name="object 19"/>
          <p:cNvSpPr/>
          <p:nvPr/>
        </p:nvSpPr>
        <p:spPr>
          <a:xfrm>
            <a:off x="4882896" y="2794616"/>
            <a:ext cx="2114550" cy="1265396"/>
          </a:xfrm>
          <a:custGeom>
            <a:avLst/>
            <a:gdLst/>
            <a:ahLst/>
            <a:cxnLst/>
            <a:rect l="l" t="t" r="r" b="b"/>
            <a:pathLst>
              <a:path w="2819400" h="1687195">
                <a:moveTo>
                  <a:pt x="2037588" y="541045"/>
                </a:moveTo>
                <a:lnTo>
                  <a:pt x="1787398" y="593242"/>
                </a:lnTo>
                <a:lnTo>
                  <a:pt x="1834616" y="652945"/>
                </a:lnTo>
                <a:lnTo>
                  <a:pt x="661936" y="1580591"/>
                </a:lnTo>
                <a:lnTo>
                  <a:pt x="656844" y="1574317"/>
                </a:lnTo>
                <a:lnTo>
                  <a:pt x="604520" y="1511071"/>
                </a:lnTo>
                <a:lnTo>
                  <a:pt x="584962" y="1487843"/>
                </a:lnTo>
                <a:lnTo>
                  <a:pt x="564769" y="1463446"/>
                </a:lnTo>
                <a:lnTo>
                  <a:pt x="476631" y="1358417"/>
                </a:lnTo>
                <a:lnTo>
                  <a:pt x="453136" y="1330731"/>
                </a:lnTo>
                <a:lnTo>
                  <a:pt x="405638" y="1274089"/>
                </a:lnTo>
                <a:lnTo>
                  <a:pt x="192659" y="1021486"/>
                </a:lnTo>
                <a:lnTo>
                  <a:pt x="175247" y="1000658"/>
                </a:lnTo>
                <a:lnTo>
                  <a:pt x="210642" y="971321"/>
                </a:lnTo>
                <a:lnTo>
                  <a:pt x="233807" y="952144"/>
                </a:lnTo>
                <a:lnTo>
                  <a:pt x="0" y="849020"/>
                </a:lnTo>
                <a:lnTo>
                  <a:pt x="57785" y="1097940"/>
                </a:lnTo>
                <a:lnTo>
                  <a:pt x="116535" y="1049286"/>
                </a:lnTo>
                <a:lnTo>
                  <a:pt x="134239" y="1070508"/>
                </a:lnTo>
                <a:lnTo>
                  <a:pt x="545846" y="1559712"/>
                </a:lnTo>
                <a:lnTo>
                  <a:pt x="545947" y="1559839"/>
                </a:lnTo>
                <a:lnTo>
                  <a:pt x="581660" y="1603019"/>
                </a:lnTo>
                <a:lnTo>
                  <a:pt x="581660" y="1602892"/>
                </a:lnTo>
                <a:lnTo>
                  <a:pt x="650240" y="1686966"/>
                </a:lnTo>
                <a:lnTo>
                  <a:pt x="747864" y="1609750"/>
                </a:lnTo>
                <a:lnTo>
                  <a:pt x="1881949" y="712787"/>
                </a:lnTo>
                <a:lnTo>
                  <a:pt x="1929257" y="772566"/>
                </a:lnTo>
                <a:lnTo>
                  <a:pt x="1996287" y="629310"/>
                </a:lnTo>
                <a:lnTo>
                  <a:pt x="2037588" y="541045"/>
                </a:lnTo>
                <a:close/>
              </a:path>
              <a:path w="2819400" h="1687195">
                <a:moveTo>
                  <a:pt x="2106803" y="395503"/>
                </a:moveTo>
                <a:lnTo>
                  <a:pt x="2042312" y="357149"/>
                </a:lnTo>
                <a:lnTo>
                  <a:pt x="2036445" y="353669"/>
                </a:lnTo>
                <a:lnTo>
                  <a:pt x="2036445" y="382803"/>
                </a:lnTo>
                <a:lnTo>
                  <a:pt x="2007616" y="405409"/>
                </a:lnTo>
                <a:lnTo>
                  <a:pt x="1993011" y="357149"/>
                </a:lnTo>
                <a:lnTo>
                  <a:pt x="2036445" y="382803"/>
                </a:lnTo>
                <a:lnTo>
                  <a:pt x="2036445" y="353669"/>
                </a:lnTo>
                <a:lnTo>
                  <a:pt x="1980819" y="320573"/>
                </a:lnTo>
                <a:lnTo>
                  <a:pt x="1959991" y="336956"/>
                </a:lnTo>
                <a:lnTo>
                  <a:pt x="2003298" y="477037"/>
                </a:lnTo>
                <a:lnTo>
                  <a:pt x="2024507" y="460273"/>
                </a:lnTo>
                <a:lnTo>
                  <a:pt x="2015871" y="431317"/>
                </a:lnTo>
                <a:lnTo>
                  <a:pt x="2048725" y="405409"/>
                </a:lnTo>
                <a:lnTo>
                  <a:pt x="2059686" y="396773"/>
                </a:lnTo>
                <a:lnTo>
                  <a:pt x="2085594" y="412267"/>
                </a:lnTo>
                <a:lnTo>
                  <a:pt x="2105190" y="396773"/>
                </a:lnTo>
                <a:lnTo>
                  <a:pt x="2106803" y="395503"/>
                </a:lnTo>
                <a:close/>
              </a:path>
              <a:path w="2819400" h="1687195">
                <a:moveTo>
                  <a:pt x="2173859" y="633755"/>
                </a:moveTo>
                <a:lnTo>
                  <a:pt x="2137918" y="588162"/>
                </a:lnTo>
                <a:lnTo>
                  <a:pt x="2145030" y="582434"/>
                </a:lnTo>
                <a:lnTo>
                  <a:pt x="2150783" y="577405"/>
                </a:lnTo>
                <a:lnTo>
                  <a:pt x="2155177" y="573100"/>
                </a:lnTo>
                <a:lnTo>
                  <a:pt x="2158238" y="569493"/>
                </a:lnTo>
                <a:lnTo>
                  <a:pt x="2159127" y="568223"/>
                </a:lnTo>
                <a:lnTo>
                  <a:pt x="2163318" y="562254"/>
                </a:lnTo>
                <a:lnTo>
                  <a:pt x="2165985" y="554634"/>
                </a:lnTo>
                <a:lnTo>
                  <a:pt x="2165985" y="538505"/>
                </a:lnTo>
                <a:lnTo>
                  <a:pt x="2163876" y="532917"/>
                </a:lnTo>
                <a:lnTo>
                  <a:pt x="2163064" y="530758"/>
                </a:lnTo>
                <a:lnTo>
                  <a:pt x="2151761" y="516534"/>
                </a:lnTo>
                <a:lnTo>
                  <a:pt x="2145665" y="511835"/>
                </a:lnTo>
                <a:lnTo>
                  <a:pt x="2140585" y="510019"/>
                </a:lnTo>
                <a:lnTo>
                  <a:pt x="2140585" y="548919"/>
                </a:lnTo>
                <a:lnTo>
                  <a:pt x="2139950" y="551332"/>
                </a:lnTo>
                <a:lnTo>
                  <a:pt x="2137156" y="555904"/>
                </a:lnTo>
                <a:lnTo>
                  <a:pt x="2133854" y="559079"/>
                </a:lnTo>
                <a:lnTo>
                  <a:pt x="2128774" y="563143"/>
                </a:lnTo>
                <a:lnTo>
                  <a:pt x="2122170" y="568223"/>
                </a:lnTo>
                <a:lnTo>
                  <a:pt x="2104898" y="546252"/>
                </a:lnTo>
                <a:lnTo>
                  <a:pt x="2110613" y="541680"/>
                </a:lnTo>
                <a:lnTo>
                  <a:pt x="2116963" y="536727"/>
                </a:lnTo>
                <a:lnTo>
                  <a:pt x="2121789" y="533933"/>
                </a:lnTo>
                <a:lnTo>
                  <a:pt x="2125345" y="533552"/>
                </a:lnTo>
                <a:lnTo>
                  <a:pt x="2130044" y="532917"/>
                </a:lnTo>
                <a:lnTo>
                  <a:pt x="2133981" y="534695"/>
                </a:lnTo>
                <a:lnTo>
                  <a:pt x="2137283" y="538886"/>
                </a:lnTo>
                <a:lnTo>
                  <a:pt x="2139188" y="541172"/>
                </a:lnTo>
                <a:lnTo>
                  <a:pt x="2140204" y="543712"/>
                </a:lnTo>
                <a:lnTo>
                  <a:pt x="2140331" y="546252"/>
                </a:lnTo>
                <a:lnTo>
                  <a:pt x="2140585" y="548919"/>
                </a:lnTo>
                <a:lnTo>
                  <a:pt x="2140585" y="510019"/>
                </a:lnTo>
                <a:lnTo>
                  <a:pt x="2138934" y="509422"/>
                </a:lnTo>
                <a:lnTo>
                  <a:pt x="2132076" y="506882"/>
                </a:lnTo>
                <a:lnTo>
                  <a:pt x="2090420" y="525297"/>
                </a:lnTo>
                <a:lnTo>
                  <a:pt x="2068703" y="542442"/>
                </a:lnTo>
                <a:lnTo>
                  <a:pt x="2153412" y="649884"/>
                </a:lnTo>
                <a:lnTo>
                  <a:pt x="2173859" y="633755"/>
                </a:lnTo>
                <a:close/>
              </a:path>
              <a:path w="2819400" h="1687195">
                <a:moveTo>
                  <a:pt x="2206244" y="288061"/>
                </a:moveTo>
                <a:lnTo>
                  <a:pt x="2180971" y="284505"/>
                </a:lnTo>
                <a:lnTo>
                  <a:pt x="2179840" y="291985"/>
                </a:lnTo>
                <a:lnTo>
                  <a:pt x="2178380" y="298627"/>
                </a:lnTo>
                <a:lnTo>
                  <a:pt x="2153666" y="330987"/>
                </a:lnTo>
                <a:lnTo>
                  <a:pt x="2129790" y="337083"/>
                </a:lnTo>
                <a:lnTo>
                  <a:pt x="2121916" y="336194"/>
                </a:lnTo>
                <a:lnTo>
                  <a:pt x="2114423" y="333019"/>
                </a:lnTo>
                <a:lnTo>
                  <a:pt x="2106930" y="329971"/>
                </a:lnTo>
                <a:lnTo>
                  <a:pt x="2084590" y="292582"/>
                </a:lnTo>
                <a:lnTo>
                  <a:pt x="2084832" y="283362"/>
                </a:lnTo>
                <a:lnTo>
                  <a:pt x="2112149" y="246354"/>
                </a:lnTo>
                <a:lnTo>
                  <a:pt x="2134628" y="241134"/>
                </a:lnTo>
                <a:lnTo>
                  <a:pt x="2147443" y="241960"/>
                </a:lnTo>
                <a:lnTo>
                  <a:pt x="2147557" y="241134"/>
                </a:lnTo>
                <a:lnTo>
                  <a:pt x="2150999" y="217068"/>
                </a:lnTo>
                <a:lnTo>
                  <a:pt x="2142515" y="215836"/>
                </a:lnTo>
                <a:lnTo>
                  <a:pt x="2134057" y="215544"/>
                </a:lnTo>
                <a:lnTo>
                  <a:pt x="2125611" y="216217"/>
                </a:lnTo>
                <a:lnTo>
                  <a:pt x="2087118" y="232308"/>
                </a:lnTo>
                <a:lnTo>
                  <a:pt x="2064004" y="262915"/>
                </a:lnTo>
                <a:lnTo>
                  <a:pt x="2058479" y="291985"/>
                </a:lnTo>
                <a:lnTo>
                  <a:pt x="2059051" y="299491"/>
                </a:lnTo>
                <a:lnTo>
                  <a:pt x="2084578" y="344830"/>
                </a:lnTo>
                <a:lnTo>
                  <a:pt x="2122297" y="361848"/>
                </a:lnTo>
                <a:lnTo>
                  <a:pt x="2136343" y="362115"/>
                </a:lnTo>
                <a:lnTo>
                  <a:pt x="2149945" y="359473"/>
                </a:lnTo>
                <a:lnTo>
                  <a:pt x="2163114" y="353923"/>
                </a:lnTo>
                <a:lnTo>
                  <a:pt x="2175891" y="345465"/>
                </a:lnTo>
                <a:lnTo>
                  <a:pt x="2182241" y="339991"/>
                </a:lnTo>
                <a:lnTo>
                  <a:pt x="2185047" y="337083"/>
                </a:lnTo>
                <a:lnTo>
                  <a:pt x="2187791" y="334251"/>
                </a:lnTo>
                <a:lnTo>
                  <a:pt x="2204618" y="298043"/>
                </a:lnTo>
                <a:lnTo>
                  <a:pt x="2206244" y="288061"/>
                </a:lnTo>
                <a:close/>
              </a:path>
              <a:path w="2819400" h="1687195">
                <a:moveTo>
                  <a:pt x="2305939" y="50825"/>
                </a:moveTo>
                <a:lnTo>
                  <a:pt x="2265934" y="35966"/>
                </a:lnTo>
                <a:lnTo>
                  <a:pt x="2242312" y="54508"/>
                </a:lnTo>
                <a:lnTo>
                  <a:pt x="2291715" y="62128"/>
                </a:lnTo>
                <a:lnTo>
                  <a:pt x="2305939" y="50825"/>
                </a:lnTo>
                <a:close/>
              </a:path>
              <a:path w="2819400" h="1687195">
                <a:moveTo>
                  <a:pt x="2322449" y="196621"/>
                </a:moveTo>
                <a:lnTo>
                  <a:pt x="2297176" y="193065"/>
                </a:lnTo>
                <a:lnTo>
                  <a:pt x="2295969" y="200494"/>
                </a:lnTo>
                <a:lnTo>
                  <a:pt x="2294471" y="207124"/>
                </a:lnTo>
                <a:lnTo>
                  <a:pt x="2269871" y="239547"/>
                </a:lnTo>
                <a:lnTo>
                  <a:pt x="2245868" y="245516"/>
                </a:lnTo>
                <a:lnTo>
                  <a:pt x="2237994" y="244627"/>
                </a:lnTo>
                <a:lnTo>
                  <a:pt x="2205621" y="218287"/>
                </a:lnTo>
                <a:lnTo>
                  <a:pt x="2200668" y="201142"/>
                </a:lnTo>
                <a:lnTo>
                  <a:pt x="2200910" y="191922"/>
                </a:lnTo>
                <a:lnTo>
                  <a:pt x="2228227" y="154863"/>
                </a:lnTo>
                <a:lnTo>
                  <a:pt x="2250706" y="149618"/>
                </a:lnTo>
                <a:lnTo>
                  <a:pt x="2263521" y="150393"/>
                </a:lnTo>
                <a:lnTo>
                  <a:pt x="2263622" y="149618"/>
                </a:lnTo>
                <a:lnTo>
                  <a:pt x="2267077" y="125501"/>
                </a:lnTo>
                <a:lnTo>
                  <a:pt x="2258593" y="124345"/>
                </a:lnTo>
                <a:lnTo>
                  <a:pt x="2250135" y="124079"/>
                </a:lnTo>
                <a:lnTo>
                  <a:pt x="2241689" y="124726"/>
                </a:lnTo>
                <a:lnTo>
                  <a:pt x="2203323" y="140868"/>
                </a:lnTo>
                <a:lnTo>
                  <a:pt x="2180082" y="171475"/>
                </a:lnTo>
                <a:lnTo>
                  <a:pt x="2174557" y="200431"/>
                </a:lnTo>
                <a:lnTo>
                  <a:pt x="2175129" y="207924"/>
                </a:lnTo>
                <a:lnTo>
                  <a:pt x="2200719" y="253339"/>
                </a:lnTo>
                <a:lnTo>
                  <a:pt x="2238375" y="270408"/>
                </a:lnTo>
                <a:lnTo>
                  <a:pt x="2252421" y="270598"/>
                </a:lnTo>
                <a:lnTo>
                  <a:pt x="2266023" y="267931"/>
                </a:lnTo>
                <a:lnTo>
                  <a:pt x="2301163" y="245516"/>
                </a:lnTo>
                <a:lnTo>
                  <a:pt x="2320747" y="206603"/>
                </a:lnTo>
                <a:lnTo>
                  <a:pt x="2322449" y="196621"/>
                </a:lnTo>
                <a:close/>
              </a:path>
              <a:path w="2819400" h="1687195">
                <a:moveTo>
                  <a:pt x="2332101" y="509041"/>
                </a:moveTo>
                <a:lnTo>
                  <a:pt x="2267610" y="470687"/>
                </a:lnTo>
                <a:lnTo>
                  <a:pt x="2261743" y="467207"/>
                </a:lnTo>
                <a:lnTo>
                  <a:pt x="2261743" y="496214"/>
                </a:lnTo>
                <a:lnTo>
                  <a:pt x="2232914" y="518947"/>
                </a:lnTo>
                <a:lnTo>
                  <a:pt x="2218309" y="470687"/>
                </a:lnTo>
                <a:lnTo>
                  <a:pt x="2261743" y="496214"/>
                </a:lnTo>
                <a:lnTo>
                  <a:pt x="2261743" y="467207"/>
                </a:lnTo>
                <a:lnTo>
                  <a:pt x="2206117" y="434111"/>
                </a:lnTo>
                <a:lnTo>
                  <a:pt x="2185289" y="450494"/>
                </a:lnTo>
                <a:lnTo>
                  <a:pt x="2228596" y="590575"/>
                </a:lnTo>
                <a:lnTo>
                  <a:pt x="2249805" y="573811"/>
                </a:lnTo>
                <a:lnTo>
                  <a:pt x="2241169" y="544855"/>
                </a:lnTo>
                <a:lnTo>
                  <a:pt x="2274024" y="518947"/>
                </a:lnTo>
                <a:lnTo>
                  <a:pt x="2284984" y="510311"/>
                </a:lnTo>
                <a:lnTo>
                  <a:pt x="2310892" y="525805"/>
                </a:lnTo>
                <a:lnTo>
                  <a:pt x="2330488" y="510311"/>
                </a:lnTo>
                <a:lnTo>
                  <a:pt x="2332101" y="509041"/>
                </a:lnTo>
                <a:close/>
              </a:path>
              <a:path w="2819400" h="1687195">
                <a:moveTo>
                  <a:pt x="2413000" y="154203"/>
                </a:moveTo>
                <a:lnTo>
                  <a:pt x="2397125" y="134137"/>
                </a:lnTo>
                <a:lnTo>
                  <a:pt x="2358771" y="164363"/>
                </a:lnTo>
                <a:lnTo>
                  <a:pt x="2336546" y="136042"/>
                </a:lnTo>
                <a:lnTo>
                  <a:pt x="2361514" y="116357"/>
                </a:lnTo>
                <a:lnTo>
                  <a:pt x="2374900" y="105816"/>
                </a:lnTo>
                <a:lnTo>
                  <a:pt x="2359406" y="86131"/>
                </a:lnTo>
                <a:lnTo>
                  <a:pt x="2321052" y="116357"/>
                </a:lnTo>
                <a:lnTo>
                  <a:pt x="2305685" y="96926"/>
                </a:lnTo>
                <a:lnTo>
                  <a:pt x="2344039" y="66700"/>
                </a:lnTo>
                <a:lnTo>
                  <a:pt x="2328291" y="46761"/>
                </a:lnTo>
                <a:lnTo>
                  <a:pt x="2269617" y="92989"/>
                </a:lnTo>
                <a:lnTo>
                  <a:pt x="2354326" y="200431"/>
                </a:lnTo>
                <a:lnTo>
                  <a:pt x="2400096" y="164363"/>
                </a:lnTo>
                <a:lnTo>
                  <a:pt x="2413000" y="154203"/>
                </a:lnTo>
                <a:close/>
              </a:path>
              <a:path w="2819400" h="1687195">
                <a:moveTo>
                  <a:pt x="2417572" y="441604"/>
                </a:moveTo>
                <a:lnTo>
                  <a:pt x="2397302" y="432714"/>
                </a:lnTo>
                <a:lnTo>
                  <a:pt x="2355316" y="414299"/>
                </a:lnTo>
                <a:lnTo>
                  <a:pt x="2354453" y="413918"/>
                </a:lnTo>
                <a:lnTo>
                  <a:pt x="2359406" y="406044"/>
                </a:lnTo>
                <a:lnTo>
                  <a:pt x="2361654" y="398551"/>
                </a:lnTo>
                <a:lnTo>
                  <a:pt x="2361565" y="396138"/>
                </a:lnTo>
                <a:lnTo>
                  <a:pt x="2360980" y="384708"/>
                </a:lnTo>
                <a:lnTo>
                  <a:pt x="2360866" y="383565"/>
                </a:lnTo>
                <a:lnTo>
                  <a:pt x="2359126" y="379247"/>
                </a:lnTo>
                <a:lnTo>
                  <a:pt x="2358009" y="376453"/>
                </a:lnTo>
                <a:lnTo>
                  <a:pt x="2352421" y="369341"/>
                </a:lnTo>
                <a:lnTo>
                  <a:pt x="2347087" y="362610"/>
                </a:lnTo>
                <a:lnTo>
                  <a:pt x="2340991" y="358038"/>
                </a:lnTo>
                <a:lnTo>
                  <a:pt x="2336546" y="356412"/>
                </a:lnTo>
                <a:lnTo>
                  <a:pt x="2336546" y="392455"/>
                </a:lnTo>
                <a:lnTo>
                  <a:pt x="2335403" y="396138"/>
                </a:lnTo>
                <a:lnTo>
                  <a:pt x="2334260" y="399694"/>
                </a:lnTo>
                <a:lnTo>
                  <a:pt x="2330577" y="404139"/>
                </a:lnTo>
                <a:lnTo>
                  <a:pt x="2323973" y="409219"/>
                </a:lnTo>
                <a:lnTo>
                  <a:pt x="2317623" y="414299"/>
                </a:lnTo>
                <a:lnTo>
                  <a:pt x="2300224" y="392201"/>
                </a:lnTo>
                <a:lnTo>
                  <a:pt x="2305812" y="387883"/>
                </a:lnTo>
                <a:lnTo>
                  <a:pt x="2311273" y="383565"/>
                </a:lnTo>
                <a:lnTo>
                  <a:pt x="2315337" y="381025"/>
                </a:lnTo>
                <a:lnTo>
                  <a:pt x="2317877" y="380136"/>
                </a:lnTo>
                <a:lnTo>
                  <a:pt x="2320544" y="379247"/>
                </a:lnTo>
                <a:lnTo>
                  <a:pt x="2323211" y="379247"/>
                </a:lnTo>
                <a:lnTo>
                  <a:pt x="2328291" y="380771"/>
                </a:lnTo>
                <a:lnTo>
                  <a:pt x="2330577" y="382295"/>
                </a:lnTo>
                <a:lnTo>
                  <a:pt x="2332355" y="384708"/>
                </a:lnTo>
                <a:lnTo>
                  <a:pt x="2335530" y="388645"/>
                </a:lnTo>
                <a:lnTo>
                  <a:pt x="2336546" y="392455"/>
                </a:lnTo>
                <a:lnTo>
                  <a:pt x="2336546" y="356412"/>
                </a:lnTo>
                <a:lnTo>
                  <a:pt x="2327148" y="352958"/>
                </a:lnTo>
                <a:lnTo>
                  <a:pt x="2320290" y="352704"/>
                </a:lnTo>
                <a:lnTo>
                  <a:pt x="2313559" y="354482"/>
                </a:lnTo>
                <a:lnTo>
                  <a:pt x="2264029" y="388391"/>
                </a:lnTo>
                <a:lnTo>
                  <a:pt x="2348738" y="495833"/>
                </a:lnTo>
                <a:lnTo>
                  <a:pt x="2369185" y="479704"/>
                </a:lnTo>
                <a:lnTo>
                  <a:pt x="2333371" y="434238"/>
                </a:lnTo>
                <a:lnTo>
                  <a:pt x="2335149" y="432714"/>
                </a:lnTo>
                <a:lnTo>
                  <a:pt x="2395220" y="459257"/>
                </a:lnTo>
                <a:lnTo>
                  <a:pt x="2417572" y="441604"/>
                </a:lnTo>
                <a:close/>
              </a:path>
              <a:path w="2819400" h="1687195">
                <a:moveTo>
                  <a:pt x="2476906" y="88163"/>
                </a:moveTo>
                <a:lnTo>
                  <a:pt x="2456053" y="55016"/>
                </a:lnTo>
                <a:lnTo>
                  <a:pt x="2451227" y="52476"/>
                </a:lnTo>
                <a:lnTo>
                  <a:pt x="2445131" y="50825"/>
                </a:lnTo>
                <a:lnTo>
                  <a:pt x="2434717" y="49555"/>
                </a:lnTo>
                <a:lnTo>
                  <a:pt x="2426716" y="49047"/>
                </a:lnTo>
                <a:lnTo>
                  <a:pt x="2413762" y="48793"/>
                </a:lnTo>
                <a:lnTo>
                  <a:pt x="2404351" y="48374"/>
                </a:lnTo>
                <a:lnTo>
                  <a:pt x="2380234" y="39014"/>
                </a:lnTo>
                <a:lnTo>
                  <a:pt x="2380792" y="35966"/>
                </a:lnTo>
                <a:lnTo>
                  <a:pt x="2396058" y="25184"/>
                </a:lnTo>
                <a:lnTo>
                  <a:pt x="2402852" y="25463"/>
                </a:lnTo>
                <a:lnTo>
                  <a:pt x="2410714" y="27203"/>
                </a:lnTo>
                <a:lnTo>
                  <a:pt x="2411069" y="25184"/>
                </a:lnTo>
                <a:lnTo>
                  <a:pt x="2415286" y="1803"/>
                </a:lnTo>
                <a:lnTo>
                  <a:pt x="2407539" y="596"/>
                </a:lnTo>
                <a:lnTo>
                  <a:pt x="2400554" y="0"/>
                </a:lnTo>
                <a:lnTo>
                  <a:pt x="2394318" y="25"/>
                </a:lnTo>
                <a:lnTo>
                  <a:pt x="2360638" y="20116"/>
                </a:lnTo>
                <a:lnTo>
                  <a:pt x="2355494" y="41300"/>
                </a:lnTo>
                <a:lnTo>
                  <a:pt x="2356383" y="47459"/>
                </a:lnTo>
                <a:lnTo>
                  <a:pt x="2386507" y="72644"/>
                </a:lnTo>
                <a:lnTo>
                  <a:pt x="2430018" y="75336"/>
                </a:lnTo>
                <a:lnTo>
                  <a:pt x="2436876" y="75971"/>
                </a:lnTo>
                <a:lnTo>
                  <a:pt x="2444369" y="78003"/>
                </a:lnTo>
                <a:lnTo>
                  <a:pt x="2447163" y="79654"/>
                </a:lnTo>
                <a:lnTo>
                  <a:pt x="2449068" y="82194"/>
                </a:lnTo>
                <a:lnTo>
                  <a:pt x="2451227" y="84861"/>
                </a:lnTo>
                <a:lnTo>
                  <a:pt x="2432316" y="106057"/>
                </a:lnTo>
                <a:lnTo>
                  <a:pt x="2424493" y="104978"/>
                </a:lnTo>
                <a:lnTo>
                  <a:pt x="2415540" y="101879"/>
                </a:lnTo>
                <a:lnTo>
                  <a:pt x="2406523" y="125882"/>
                </a:lnTo>
                <a:lnTo>
                  <a:pt x="2414155" y="128981"/>
                </a:lnTo>
                <a:lnTo>
                  <a:pt x="2421471" y="131025"/>
                </a:lnTo>
                <a:lnTo>
                  <a:pt x="2428443" y="132029"/>
                </a:lnTo>
                <a:lnTo>
                  <a:pt x="2435098" y="131978"/>
                </a:lnTo>
                <a:lnTo>
                  <a:pt x="2471089" y="109283"/>
                </a:lnTo>
                <a:lnTo>
                  <a:pt x="2476627" y="94513"/>
                </a:lnTo>
                <a:lnTo>
                  <a:pt x="2476906" y="88163"/>
                </a:lnTo>
                <a:close/>
              </a:path>
              <a:path w="2819400" h="1687195">
                <a:moveTo>
                  <a:pt x="2518918" y="332765"/>
                </a:moveTo>
                <a:lnTo>
                  <a:pt x="2493645" y="329209"/>
                </a:lnTo>
                <a:lnTo>
                  <a:pt x="2492514" y="336638"/>
                </a:lnTo>
                <a:lnTo>
                  <a:pt x="2491054" y="343281"/>
                </a:lnTo>
                <a:lnTo>
                  <a:pt x="2466340" y="375691"/>
                </a:lnTo>
                <a:lnTo>
                  <a:pt x="2442464" y="381660"/>
                </a:lnTo>
                <a:lnTo>
                  <a:pt x="2434590" y="380771"/>
                </a:lnTo>
                <a:lnTo>
                  <a:pt x="2402217" y="354431"/>
                </a:lnTo>
                <a:lnTo>
                  <a:pt x="2397264" y="337286"/>
                </a:lnTo>
                <a:lnTo>
                  <a:pt x="2397506" y="328066"/>
                </a:lnTo>
                <a:lnTo>
                  <a:pt x="2424823" y="291007"/>
                </a:lnTo>
                <a:lnTo>
                  <a:pt x="2447302" y="285813"/>
                </a:lnTo>
                <a:lnTo>
                  <a:pt x="2460117" y="286664"/>
                </a:lnTo>
                <a:lnTo>
                  <a:pt x="2460231" y="285813"/>
                </a:lnTo>
                <a:lnTo>
                  <a:pt x="2463673" y="261645"/>
                </a:lnTo>
                <a:lnTo>
                  <a:pt x="2455138" y="260489"/>
                </a:lnTo>
                <a:lnTo>
                  <a:pt x="2446680" y="260223"/>
                </a:lnTo>
                <a:lnTo>
                  <a:pt x="2438273" y="260870"/>
                </a:lnTo>
                <a:lnTo>
                  <a:pt x="2399792" y="277012"/>
                </a:lnTo>
                <a:lnTo>
                  <a:pt x="2376678" y="307619"/>
                </a:lnTo>
                <a:lnTo>
                  <a:pt x="2371077" y="336575"/>
                </a:lnTo>
                <a:lnTo>
                  <a:pt x="2371598" y="344068"/>
                </a:lnTo>
                <a:lnTo>
                  <a:pt x="2397188" y="389483"/>
                </a:lnTo>
                <a:lnTo>
                  <a:pt x="2434971" y="406552"/>
                </a:lnTo>
                <a:lnTo>
                  <a:pt x="2448966" y="406742"/>
                </a:lnTo>
                <a:lnTo>
                  <a:pt x="2462568" y="404075"/>
                </a:lnTo>
                <a:lnTo>
                  <a:pt x="2475776" y="398551"/>
                </a:lnTo>
                <a:lnTo>
                  <a:pt x="2488565" y="390169"/>
                </a:lnTo>
                <a:lnTo>
                  <a:pt x="2494915" y="384644"/>
                </a:lnTo>
                <a:lnTo>
                  <a:pt x="2497785" y="381660"/>
                </a:lnTo>
                <a:lnTo>
                  <a:pt x="2500465" y="378891"/>
                </a:lnTo>
                <a:lnTo>
                  <a:pt x="2517292" y="342747"/>
                </a:lnTo>
                <a:lnTo>
                  <a:pt x="2518918" y="332765"/>
                </a:lnTo>
                <a:close/>
              </a:path>
              <a:path w="2819400" h="1687195">
                <a:moveTo>
                  <a:pt x="2609596" y="290347"/>
                </a:moveTo>
                <a:lnTo>
                  <a:pt x="2593721" y="270281"/>
                </a:lnTo>
                <a:lnTo>
                  <a:pt x="2555367" y="300507"/>
                </a:lnTo>
                <a:lnTo>
                  <a:pt x="2533142" y="272186"/>
                </a:lnTo>
                <a:lnTo>
                  <a:pt x="2558110" y="252501"/>
                </a:lnTo>
                <a:lnTo>
                  <a:pt x="2571496" y="241960"/>
                </a:lnTo>
                <a:lnTo>
                  <a:pt x="2556002" y="222275"/>
                </a:lnTo>
                <a:lnTo>
                  <a:pt x="2517648" y="252501"/>
                </a:lnTo>
                <a:lnTo>
                  <a:pt x="2502281" y="233070"/>
                </a:lnTo>
                <a:lnTo>
                  <a:pt x="2540635" y="202844"/>
                </a:lnTo>
                <a:lnTo>
                  <a:pt x="2524887" y="182905"/>
                </a:lnTo>
                <a:lnTo>
                  <a:pt x="2466213" y="229133"/>
                </a:lnTo>
                <a:lnTo>
                  <a:pt x="2550922" y="336575"/>
                </a:lnTo>
                <a:lnTo>
                  <a:pt x="2596692" y="300507"/>
                </a:lnTo>
                <a:lnTo>
                  <a:pt x="2609596" y="290347"/>
                </a:lnTo>
                <a:close/>
              </a:path>
              <a:path w="2819400" h="1687195">
                <a:moveTo>
                  <a:pt x="2678938" y="235737"/>
                </a:moveTo>
                <a:lnTo>
                  <a:pt x="2663571" y="216179"/>
                </a:lnTo>
                <a:lnTo>
                  <a:pt x="2633726" y="239674"/>
                </a:lnTo>
                <a:lnTo>
                  <a:pt x="2564384" y="151663"/>
                </a:lnTo>
                <a:lnTo>
                  <a:pt x="2543937" y="167792"/>
                </a:lnTo>
                <a:lnTo>
                  <a:pt x="2628646" y="275361"/>
                </a:lnTo>
                <a:lnTo>
                  <a:pt x="2673934" y="239674"/>
                </a:lnTo>
                <a:lnTo>
                  <a:pt x="2678938" y="235737"/>
                </a:lnTo>
                <a:close/>
              </a:path>
              <a:path w="2819400" h="1687195">
                <a:moveTo>
                  <a:pt x="2744724" y="183794"/>
                </a:moveTo>
                <a:lnTo>
                  <a:pt x="2729357" y="164236"/>
                </a:lnTo>
                <a:lnTo>
                  <a:pt x="2699512" y="187731"/>
                </a:lnTo>
                <a:lnTo>
                  <a:pt x="2630170" y="99847"/>
                </a:lnTo>
                <a:lnTo>
                  <a:pt x="2609723" y="115976"/>
                </a:lnTo>
                <a:lnTo>
                  <a:pt x="2694432" y="223418"/>
                </a:lnTo>
                <a:lnTo>
                  <a:pt x="2739720" y="187731"/>
                </a:lnTo>
                <a:lnTo>
                  <a:pt x="2744724" y="183794"/>
                </a:lnTo>
                <a:close/>
              </a:path>
              <a:path w="2819400" h="1687195">
                <a:moveTo>
                  <a:pt x="2819019" y="125247"/>
                </a:moveTo>
                <a:lnTo>
                  <a:pt x="2803144" y="105181"/>
                </a:lnTo>
                <a:lnTo>
                  <a:pt x="2764790" y="135407"/>
                </a:lnTo>
                <a:lnTo>
                  <a:pt x="2742565" y="107086"/>
                </a:lnTo>
                <a:lnTo>
                  <a:pt x="2767533" y="87401"/>
                </a:lnTo>
                <a:lnTo>
                  <a:pt x="2780919" y="76860"/>
                </a:lnTo>
                <a:lnTo>
                  <a:pt x="2765425" y="57175"/>
                </a:lnTo>
                <a:lnTo>
                  <a:pt x="2727071" y="87401"/>
                </a:lnTo>
                <a:lnTo>
                  <a:pt x="2711704" y="67970"/>
                </a:lnTo>
                <a:lnTo>
                  <a:pt x="2750058" y="37744"/>
                </a:lnTo>
                <a:lnTo>
                  <a:pt x="2734310" y="17805"/>
                </a:lnTo>
                <a:lnTo>
                  <a:pt x="2675636" y="64033"/>
                </a:lnTo>
                <a:lnTo>
                  <a:pt x="2760345" y="171475"/>
                </a:lnTo>
                <a:lnTo>
                  <a:pt x="2806115" y="135407"/>
                </a:lnTo>
                <a:lnTo>
                  <a:pt x="2819019" y="125247"/>
                </a:lnTo>
                <a:close/>
              </a:path>
            </a:pathLst>
          </a:custGeom>
          <a:solidFill>
            <a:srgbClr val="FF0000"/>
          </a:solidFill>
        </p:spPr>
        <p:txBody>
          <a:bodyPr wrap="square" lIns="0" tIns="0" rIns="0" bIns="0" rtlCol="0"/>
          <a:lstStyle/>
          <a:p>
            <a:endParaRPr sz="1050"/>
          </a:p>
        </p:txBody>
      </p:sp>
      <p:pic>
        <p:nvPicPr>
          <p:cNvPr id="20" name="object 20"/>
          <p:cNvPicPr/>
          <p:nvPr/>
        </p:nvPicPr>
        <p:blipFill>
          <a:blip r:embed="rId9" cstate="print"/>
          <a:stretch>
            <a:fillRect/>
          </a:stretch>
        </p:blipFill>
        <p:spPr>
          <a:xfrm>
            <a:off x="4661724" y="1935100"/>
            <a:ext cx="2020252" cy="2367153"/>
          </a:xfrm>
          <a:prstGeom prst="rect">
            <a:avLst/>
          </a:prstGeom>
        </p:spPr>
      </p:pic>
      <p:sp>
        <p:nvSpPr>
          <p:cNvPr id="22" name="object 22"/>
          <p:cNvSpPr txBox="1"/>
          <p:nvPr/>
        </p:nvSpPr>
        <p:spPr>
          <a:xfrm>
            <a:off x="5696807" y="3700843"/>
            <a:ext cx="937260" cy="286617"/>
          </a:xfrm>
          <a:prstGeom prst="rect">
            <a:avLst/>
          </a:prstGeom>
        </p:spPr>
        <p:txBody>
          <a:bodyPr vert="horz" wrap="square" lIns="0" tIns="9525" rIns="0" bIns="0" rtlCol="0">
            <a:spAutoFit/>
          </a:bodyPr>
          <a:lstStyle/>
          <a:p>
            <a:pPr algn="ctr">
              <a:spcBef>
                <a:spcPts val="75"/>
              </a:spcBef>
            </a:pPr>
            <a:r>
              <a:rPr sz="900" b="1" spc="-38" dirty="0">
                <a:solidFill>
                  <a:srgbClr val="FFFFFF"/>
                </a:solidFill>
                <a:latin typeface="Tahoma"/>
                <a:cs typeface="Tahoma"/>
              </a:rPr>
              <a:t>ESPACE</a:t>
            </a:r>
            <a:r>
              <a:rPr sz="900" b="1" spc="-4" dirty="0">
                <a:solidFill>
                  <a:srgbClr val="FFFFFF"/>
                </a:solidFill>
                <a:latin typeface="Tahoma"/>
                <a:cs typeface="Tahoma"/>
              </a:rPr>
              <a:t> </a:t>
            </a:r>
            <a:r>
              <a:rPr sz="900" b="1" spc="-75" dirty="0">
                <a:solidFill>
                  <a:srgbClr val="FFFFFF"/>
                </a:solidFill>
                <a:latin typeface="Tahoma"/>
                <a:cs typeface="Tahoma"/>
              </a:rPr>
              <a:t>DE</a:t>
            </a:r>
            <a:endParaRPr sz="900">
              <a:latin typeface="Tahoma"/>
              <a:cs typeface="Tahoma"/>
            </a:endParaRPr>
          </a:p>
          <a:p>
            <a:pPr algn="ctr">
              <a:lnSpc>
                <a:spcPct val="100000"/>
              </a:lnSpc>
            </a:pPr>
            <a:r>
              <a:rPr sz="900" b="1" spc="75" dirty="0">
                <a:solidFill>
                  <a:srgbClr val="FFFFFF"/>
                </a:solidFill>
                <a:latin typeface="Tahoma"/>
                <a:cs typeface="Tahoma"/>
              </a:rPr>
              <a:t>C</a:t>
            </a:r>
            <a:r>
              <a:rPr sz="900" b="1" spc="83" dirty="0">
                <a:solidFill>
                  <a:srgbClr val="FFFFFF"/>
                </a:solidFill>
                <a:latin typeface="Tahoma"/>
                <a:cs typeface="Tahoma"/>
              </a:rPr>
              <a:t>O</a:t>
            </a:r>
            <a:r>
              <a:rPr sz="900" b="1" spc="38" dirty="0">
                <a:solidFill>
                  <a:srgbClr val="FFFFFF"/>
                </a:solidFill>
                <a:latin typeface="Tahoma"/>
                <a:cs typeface="Tahoma"/>
              </a:rPr>
              <a:t>VO</a:t>
            </a:r>
            <a:r>
              <a:rPr sz="900" b="1" spc="-139" dirty="0">
                <a:solidFill>
                  <a:srgbClr val="FFFFFF"/>
                </a:solidFill>
                <a:latin typeface="Tahoma"/>
                <a:cs typeface="Tahoma"/>
              </a:rPr>
              <a:t>ITU</a:t>
            </a:r>
            <a:r>
              <a:rPr sz="900" b="1" spc="-169" dirty="0">
                <a:solidFill>
                  <a:srgbClr val="FFFFFF"/>
                </a:solidFill>
                <a:latin typeface="Tahoma"/>
                <a:cs typeface="Tahoma"/>
              </a:rPr>
              <a:t>R</a:t>
            </a:r>
            <a:r>
              <a:rPr sz="900" b="1" spc="64" dirty="0">
                <a:solidFill>
                  <a:srgbClr val="FFFFFF"/>
                </a:solidFill>
                <a:latin typeface="Tahoma"/>
                <a:cs typeface="Tahoma"/>
              </a:rPr>
              <a:t>A</a:t>
            </a:r>
            <a:r>
              <a:rPr sz="900" b="1" spc="68" dirty="0">
                <a:solidFill>
                  <a:srgbClr val="FFFFFF"/>
                </a:solidFill>
                <a:latin typeface="Tahoma"/>
                <a:cs typeface="Tahoma"/>
              </a:rPr>
              <a:t>G</a:t>
            </a:r>
            <a:r>
              <a:rPr sz="900" b="1" spc="-86" dirty="0">
                <a:solidFill>
                  <a:srgbClr val="FFFFFF"/>
                </a:solidFill>
                <a:latin typeface="Tahoma"/>
                <a:cs typeface="Tahoma"/>
              </a:rPr>
              <a:t>E</a:t>
            </a:r>
            <a:r>
              <a:rPr sz="900" b="1" spc="-8" dirty="0">
                <a:solidFill>
                  <a:srgbClr val="FFFFFF"/>
                </a:solidFill>
                <a:latin typeface="Tahoma"/>
                <a:cs typeface="Tahoma"/>
              </a:rPr>
              <a:t> ?</a:t>
            </a:r>
            <a:endParaRPr sz="900">
              <a:latin typeface="Tahoma"/>
              <a:cs typeface="Tahoma"/>
            </a:endParaRPr>
          </a:p>
        </p:txBody>
      </p:sp>
      <p:grpSp>
        <p:nvGrpSpPr>
          <p:cNvPr id="23" name="object 23"/>
          <p:cNvGrpSpPr/>
          <p:nvPr/>
        </p:nvGrpSpPr>
        <p:grpSpPr>
          <a:xfrm>
            <a:off x="6582538" y="1010412"/>
            <a:ext cx="284321" cy="452438"/>
            <a:chOff x="8776716" y="1347216"/>
            <a:chExt cx="379095" cy="603250"/>
          </a:xfrm>
        </p:grpSpPr>
        <p:pic>
          <p:nvPicPr>
            <p:cNvPr id="24" name="object 24"/>
            <p:cNvPicPr/>
            <p:nvPr/>
          </p:nvPicPr>
          <p:blipFill>
            <a:blip r:embed="rId10" cstate="print"/>
            <a:stretch>
              <a:fillRect/>
            </a:stretch>
          </p:blipFill>
          <p:spPr>
            <a:xfrm>
              <a:off x="8776716" y="1347216"/>
              <a:ext cx="117348" cy="118872"/>
            </a:xfrm>
            <a:prstGeom prst="rect">
              <a:avLst/>
            </a:prstGeom>
          </p:spPr>
        </p:pic>
        <p:sp>
          <p:nvSpPr>
            <p:cNvPr id="25" name="object 25"/>
            <p:cNvSpPr/>
            <p:nvPr/>
          </p:nvSpPr>
          <p:spPr>
            <a:xfrm>
              <a:off x="8835390" y="1445514"/>
              <a:ext cx="311150" cy="495300"/>
            </a:xfrm>
            <a:custGeom>
              <a:avLst/>
              <a:gdLst/>
              <a:ahLst/>
              <a:cxnLst/>
              <a:rect l="l" t="t" r="r" b="b"/>
              <a:pathLst>
                <a:path w="311150" h="495300">
                  <a:moveTo>
                    <a:pt x="0" y="0"/>
                  </a:moveTo>
                  <a:lnTo>
                    <a:pt x="0" y="247650"/>
                  </a:lnTo>
                  <a:lnTo>
                    <a:pt x="310641" y="247650"/>
                  </a:lnTo>
                  <a:lnTo>
                    <a:pt x="310641" y="495300"/>
                  </a:lnTo>
                </a:path>
              </a:pathLst>
            </a:custGeom>
            <a:ln w="19050">
              <a:solidFill>
                <a:srgbClr val="001F5F"/>
              </a:solidFill>
            </a:ln>
          </p:spPr>
          <p:txBody>
            <a:bodyPr wrap="square" lIns="0" tIns="0" rIns="0" bIns="0" rtlCol="0"/>
            <a:lstStyle/>
            <a:p>
              <a:endParaRPr sz="1050"/>
            </a:p>
          </p:txBody>
        </p:sp>
      </p:grpSp>
      <p:sp>
        <p:nvSpPr>
          <p:cNvPr id="26" name="object 26"/>
          <p:cNvSpPr txBox="1"/>
          <p:nvPr/>
        </p:nvSpPr>
        <p:spPr>
          <a:xfrm>
            <a:off x="6859619" y="1270445"/>
            <a:ext cx="1384459" cy="170239"/>
          </a:xfrm>
          <a:prstGeom prst="rect">
            <a:avLst/>
          </a:prstGeom>
          <a:solidFill>
            <a:srgbClr val="FFFFFF"/>
          </a:solidFill>
          <a:ln w="19050">
            <a:solidFill>
              <a:srgbClr val="001F5F"/>
            </a:solidFill>
          </a:ln>
        </p:spPr>
        <p:txBody>
          <a:bodyPr vert="horz" wrap="square" lIns="0" tIns="31433" rIns="0" bIns="0" rtlCol="0">
            <a:spAutoFit/>
          </a:bodyPr>
          <a:lstStyle/>
          <a:p>
            <a:pPr marL="69056">
              <a:spcBef>
                <a:spcPts val="248"/>
              </a:spcBef>
            </a:pPr>
            <a:r>
              <a:rPr sz="900" spc="30" dirty="0">
                <a:solidFill>
                  <a:srgbClr val="001F5F"/>
                </a:solidFill>
                <a:latin typeface="Verdana"/>
                <a:cs typeface="Verdana"/>
              </a:rPr>
              <a:t>P</a:t>
            </a:r>
            <a:r>
              <a:rPr sz="900" spc="23" dirty="0">
                <a:solidFill>
                  <a:srgbClr val="001F5F"/>
                </a:solidFill>
                <a:latin typeface="Verdana"/>
                <a:cs typeface="Verdana"/>
              </a:rPr>
              <a:t>a</a:t>
            </a:r>
            <a:r>
              <a:rPr sz="900" spc="-105" dirty="0">
                <a:solidFill>
                  <a:srgbClr val="001F5F"/>
                </a:solidFill>
                <a:latin typeface="Verdana"/>
                <a:cs typeface="Verdana"/>
              </a:rPr>
              <a:t>rk</a:t>
            </a:r>
            <a:r>
              <a:rPr sz="900" spc="-60" dirty="0">
                <a:solidFill>
                  <a:srgbClr val="001F5F"/>
                </a:solidFill>
                <a:latin typeface="Verdana"/>
                <a:cs typeface="Verdana"/>
              </a:rPr>
              <a:t>i</a:t>
            </a:r>
            <a:r>
              <a:rPr sz="900" spc="11" dirty="0">
                <a:solidFill>
                  <a:srgbClr val="001F5F"/>
                </a:solidFill>
                <a:latin typeface="Verdana"/>
                <a:cs typeface="Verdana"/>
              </a:rPr>
              <a:t>ng</a:t>
            </a:r>
            <a:r>
              <a:rPr sz="900" spc="-53" dirty="0">
                <a:solidFill>
                  <a:srgbClr val="001F5F"/>
                </a:solidFill>
                <a:latin typeface="Verdana"/>
                <a:cs typeface="Verdana"/>
              </a:rPr>
              <a:t> </a:t>
            </a:r>
            <a:r>
              <a:rPr sz="900" spc="-26" dirty="0">
                <a:solidFill>
                  <a:srgbClr val="001F5F"/>
                </a:solidFill>
                <a:latin typeface="Verdana"/>
                <a:cs typeface="Verdana"/>
              </a:rPr>
              <a:t>m</a:t>
            </a:r>
            <a:r>
              <a:rPr sz="900" spc="-45" dirty="0">
                <a:solidFill>
                  <a:srgbClr val="001F5F"/>
                </a:solidFill>
                <a:latin typeface="Verdana"/>
                <a:cs typeface="Verdana"/>
              </a:rPr>
              <a:t>u</a:t>
            </a:r>
            <a:r>
              <a:rPr sz="900" spc="-49" dirty="0">
                <a:solidFill>
                  <a:srgbClr val="001F5F"/>
                </a:solidFill>
                <a:latin typeface="Verdana"/>
                <a:cs typeface="Verdana"/>
              </a:rPr>
              <a:t>t</a:t>
            </a:r>
            <a:r>
              <a:rPr sz="900" spc="-8" dirty="0">
                <a:solidFill>
                  <a:srgbClr val="001F5F"/>
                </a:solidFill>
                <a:latin typeface="Verdana"/>
                <a:cs typeface="Verdana"/>
              </a:rPr>
              <a:t>ua</a:t>
            </a:r>
            <a:r>
              <a:rPr sz="900" spc="11" dirty="0">
                <a:solidFill>
                  <a:srgbClr val="001F5F"/>
                </a:solidFill>
                <a:latin typeface="Verdana"/>
                <a:cs typeface="Verdana"/>
              </a:rPr>
              <a:t>l</a:t>
            </a:r>
            <a:r>
              <a:rPr sz="900" spc="-19" dirty="0">
                <a:solidFill>
                  <a:srgbClr val="001F5F"/>
                </a:solidFill>
                <a:latin typeface="Verdana"/>
                <a:cs typeface="Verdana"/>
              </a:rPr>
              <a:t>isab</a:t>
            </a:r>
            <a:r>
              <a:rPr sz="900" spc="-60" dirty="0">
                <a:solidFill>
                  <a:srgbClr val="001F5F"/>
                </a:solidFill>
                <a:latin typeface="Verdana"/>
                <a:cs typeface="Verdana"/>
              </a:rPr>
              <a:t>l</a:t>
            </a:r>
            <a:r>
              <a:rPr sz="900" spc="49" dirty="0">
                <a:solidFill>
                  <a:srgbClr val="001F5F"/>
                </a:solidFill>
                <a:latin typeface="Verdana"/>
                <a:cs typeface="Verdana"/>
              </a:rPr>
              <a:t>e</a:t>
            </a:r>
            <a:r>
              <a:rPr sz="900" spc="-94" dirty="0">
                <a:solidFill>
                  <a:srgbClr val="001F5F"/>
                </a:solidFill>
                <a:latin typeface="Verdana"/>
                <a:cs typeface="Verdana"/>
              </a:rPr>
              <a:t> </a:t>
            </a:r>
            <a:r>
              <a:rPr sz="900" spc="38" dirty="0">
                <a:solidFill>
                  <a:srgbClr val="001F5F"/>
                </a:solidFill>
                <a:latin typeface="Verdana"/>
                <a:cs typeface="Verdana"/>
              </a:rPr>
              <a:t>?</a:t>
            </a:r>
            <a:endParaRPr sz="900">
              <a:latin typeface="Verdana"/>
              <a:cs typeface="Verdana"/>
            </a:endParaRPr>
          </a:p>
        </p:txBody>
      </p:sp>
      <p:grpSp>
        <p:nvGrpSpPr>
          <p:cNvPr id="27" name="object 27"/>
          <p:cNvGrpSpPr/>
          <p:nvPr/>
        </p:nvGrpSpPr>
        <p:grpSpPr>
          <a:xfrm>
            <a:off x="2712339" y="882492"/>
            <a:ext cx="6319838" cy="3615214"/>
            <a:chOff x="3616452" y="1176655"/>
            <a:chExt cx="8426450" cy="4820285"/>
          </a:xfrm>
        </p:grpSpPr>
        <p:sp>
          <p:nvSpPr>
            <p:cNvPr id="28" name="object 28"/>
            <p:cNvSpPr/>
            <p:nvPr/>
          </p:nvSpPr>
          <p:spPr>
            <a:xfrm>
              <a:off x="3616452" y="4649724"/>
              <a:ext cx="1206500" cy="1347470"/>
            </a:xfrm>
            <a:custGeom>
              <a:avLst/>
              <a:gdLst/>
              <a:ahLst/>
              <a:cxnLst/>
              <a:rect l="l" t="t" r="r" b="b"/>
              <a:pathLst>
                <a:path w="1206500" h="1347470">
                  <a:moveTo>
                    <a:pt x="80772" y="1259332"/>
                  </a:moveTo>
                  <a:lnTo>
                    <a:pt x="66548" y="1227975"/>
                  </a:lnTo>
                  <a:lnTo>
                    <a:pt x="61722" y="1224064"/>
                  </a:lnTo>
                  <a:lnTo>
                    <a:pt x="58166" y="1222717"/>
                  </a:lnTo>
                  <a:lnTo>
                    <a:pt x="58166" y="1256449"/>
                  </a:lnTo>
                  <a:lnTo>
                    <a:pt x="57658" y="1258620"/>
                  </a:lnTo>
                  <a:lnTo>
                    <a:pt x="36703" y="1271587"/>
                  </a:lnTo>
                  <a:lnTo>
                    <a:pt x="28575" y="1248727"/>
                  </a:lnTo>
                  <a:lnTo>
                    <a:pt x="41148" y="1244257"/>
                  </a:lnTo>
                  <a:lnTo>
                    <a:pt x="45847" y="1243393"/>
                  </a:lnTo>
                  <a:lnTo>
                    <a:pt x="48768" y="1244003"/>
                  </a:lnTo>
                  <a:lnTo>
                    <a:pt x="52832" y="1244790"/>
                  </a:lnTo>
                  <a:lnTo>
                    <a:pt x="55626" y="1247343"/>
                  </a:lnTo>
                  <a:lnTo>
                    <a:pt x="58039" y="1254125"/>
                  </a:lnTo>
                  <a:lnTo>
                    <a:pt x="58166" y="1256449"/>
                  </a:lnTo>
                  <a:lnTo>
                    <a:pt x="58166" y="1222717"/>
                  </a:lnTo>
                  <a:lnTo>
                    <a:pt x="56134" y="1221930"/>
                  </a:lnTo>
                  <a:lnTo>
                    <a:pt x="50038" y="1221600"/>
                  </a:lnTo>
                  <a:lnTo>
                    <a:pt x="44818" y="1221790"/>
                  </a:lnTo>
                  <a:lnTo>
                    <a:pt x="38493" y="1222857"/>
                  </a:lnTo>
                  <a:lnTo>
                    <a:pt x="31051" y="1224788"/>
                  </a:lnTo>
                  <a:lnTo>
                    <a:pt x="22479" y="1227594"/>
                  </a:lnTo>
                  <a:lnTo>
                    <a:pt x="0" y="1235608"/>
                  </a:lnTo>
                  <a:lnTo>
                    <a:pt x="39624" y="1346974"/>
                  </a:lnTo>
                  <a:lnTo>
                    <a:pt x="60833" y="1339430"/>
                  </a:lnTo>
                  <a:lnTo>
                    <a:pt x="44069" y="1292263"/>
                  </a:lnTo>
                  <a:lnTo>
                    <a:pt x="54864" y="1288415"/>
                  </a:lnTo>
                  <a:lnTo>
                    <a:pt x="76517" y="1271587"/>
                  </a:lnTo>
                  <a:lnTo>
                    <a:pt x="80772" y="1259332"/>
                  </a:lnTo>
                  <a:close/>
                </a:path>
                <a:path w="1206500" h="1347470">
                  <a:moveTo>
                    <a:pt x="145415" y="1309331"/>
                  </a:moveTo>
                  <a:lnTo>
                    <a:pt x="105791" y="1197952"/>
                  </a:lnTo>
                  <a:lnTo>
                    <a:pt x="84709" y="1205445"/>
                  </a:lnTo>
                  <a:lnTo>
                    <a:pt x="124333" y="1316824"/>
                  </a:lnTo>
                  <a:lnTo>
                    <a:pt x="145415" y="1309331"/>
                  </a:lnTo>
                  <a:close/>
                </a:path>
                <a:path w="1206500" h="1347470">
                  <a:moveTo>
                    <a:pt x="229870" y="1279283"/>
                  </a:moveTo>
                  <a:lnTo>
                    <a:pt x="227469" y="1272616"/>
                  </a:lnTo>
                  <a:lnTo>
                    <a:pt x="222377" y="1258455"/>
                  </a:lnTo>
                  <a:lnTo>
                    <a:pt x="182626" y="1272616"/>
                  </a:lnTo>
                  <a:lnTo>
                    <a:pt x="172212" y="1243304"/>
                  </a:lnTo>
                  <a:lnTo>
                    <a:pt x="211963" y="1229156"/>
                  </a:lnTo>
                  <a:lnTo>
                    <a:pt x="209753" y="1222946"/>
                  </a:lnTo>
                  <a:lnTo>
                    <a:pt x="204724" y="1208798"/>
                  </a:lnTo>
                  <a:lnTo>
                    <a:pt x="164973" y="1222946"/>
                  </a:lnTo>
                  <a:lnTo>
                    <a:pt x="157861" y="1202804"/>
                  </a:lnTo>
                  <a:lnTo>
                    <a:pt x="197612" y="1188656"/>
                  </a:lnTo>
                  <a:lnTo>
                    <a:pt x="190119" y="1167904"/>
                  </a:lnTo>
                  <a:lnTo>
                    <a:pt x="129413" y="1189545"/>
                  </a:lnTo>
                  <a:lnTo>
                    <a:pt x="169037" y="1300924"/>
                  </a:lnTo>
                  <a:lnTo>
                    <a:pt x="229870" y="1279283"/>
                  </a:lnTo>
                  <a:close/>
                </a:path>
                <a:path w="1206500" h="1347470">
                  <a:moveTo>
                    <a:pt x="279654" y="1261554"/>
                  </a:moveTo>
                  <a:lnTo>
                    <a:pt x="250113" y="1178725"/>
                  </a:lnTo>
                  <a:lnTo>
                    <a:pt x="247396" y="1171067"/>
                  </a:lnTo>
                  <a:lnTo>
                    <a:pt x="267716" y="1163853"/>
                  </a:lnTo>
                  <a:lnTo>
                    <a:pt x="260223" y="1142949"/>
                  </a:lnTo>
                  <a:lnTo>
                    <a:pt x="198755" y="1164869"/>
                  </a:lnTo>
                  <a:lnTo>
                    <a:pt x="206121" y="1185760"/>
                  </a:lnTo>
                  <a:lnTo>
                    <a:pt x="225933" y="1178725"/>
                  </a:lnTo>
                  <a:lnTo>
                    <a:pt x="258064" y="1269199"/>
                  </a:lnTo>
                  <a:lnTo>
                    <a:pt x="279654" y="1261554"/>
                  </a:lnTo>
                  <a:close/>
                </a:path>
                <a:path w="1206500" h="1347470">
                  <a:moveTo>
                    <a:pt x="408216" y="1177798"/>
                  </a:moveTo>
                  <a:lnTo>
                    <a:pt x="407581" y="1166837"/>
                  </a:lnTo>
                  <a:lnTo>
                    <a:pt x="404482" y="1154734"/>
                  </a:lnTo>
                  <a:lnTo>
                    <a:pt x="399199" y="1143292"/>
                  </a:lnTo>
                  <a:lnTo>
                    <a:pt x="393179" y="1134986"/>
                  </a:lnTo>
                  <a:lnTo>
                    <a:pt x="392125" y="1133525"/>
                  </a:lnTo>
                  <a:lnTo>
                    <a:pt x="385800" y="1127785"/>
                  </a:lnTo>
                  <a:lnTo>
                    <a:pt x="385800" y="1177798"/>
                  </a:lnTo>
                  <a:lnTo>
                    <a:pt x="384759" y="1185379"/>
                  </a:lnTo>
                  <a:lnTo>
                    <a:pt x="353745" y="1214628"/>
                  </a:lnTo>
                  <a:lnTo>
                    <a:pt x="347091" y="1215224"/>
                  </a:lnTo>
                  <a:lnTo>
                    <a:pt x="340372" y="1214628"/>
                  </a:lnTo>
                  <a:lnTo>
                    <a:pt x="310134" y="1188351"/>
                  </a:lnTo>
                  <a:lnTo>
                    <a:pt x="307365" y="1172298"/>
                  </a:lnTo>
                  <a:lnTo>
                    <a:pt x="308343" y="1164666"/>
                  </a:lnTo>
                  <a:lnTo>
                    <a:pt x="340639" y="1135329"/>
                  </a:lnTo>
                  <a:lnTo>
                    <a:pt x="348170" y="1134986"/>
                  </a:lnTo>
                  <a:lnTo>
                    <a:pt x="355600" y="1136218"/>
                  </a:lnTo>
                  <a:lnTo>
                    <a:pt x="385292" y="1170051"/>
                  </a:lnTo>
                  <a:lnTo>
                    <a:pt x="385800" y="1177798"/>
                  </a:lnTo>
                  <a:lnTo>
                    <a:pt x="385800" y="1127785"/>
                  </a:lnTo>
                  <a:lnTo>
                    <a:pt x="383247" y="1125461"/>
                  </a:lnTo>
                  <a:lnTo>
                    <a:pt x="372618" y="1119085"/>
                  </a:lnTo>
                  <a:lnTo>
                    <a:pt x="361035" y="1114780"/>
                  </a:lnTo>
                  <a:lnTo>
                    <a:pt x="349389" y="1112901"/>
                  </a:lnTo>
                  <a:lnTo>
                    <a:pt x="337654" y="1113459"/>
                  </a:lnTo>
                  <a:lnTo>
                    <a:pt x="299593" y="1134643"/>
                  </a:lnTo>
                  <a:lnTo>
                    <a:pt x="285076" y="1170051"/>
                  </a:lnTo>
                  <a:lnTo>
                    <a:pt x="284988" y="1177798"/>
                  </a:lnTo>
                  <a:lnTo>
                    <a:pt x="285115" y="1180198"/>
                  </a:lnTo>
                  <a:lnTo>
                    <a:pt x="300634" y="1216329"/>
                  </a:lnTo>
                  <a:lnTo>
                    <a:pt x="343154" y="1237208"/>
                  </a:lnTo>
                  <a:lnTo>
                    <a:pt x="355244" y="1236560"/>
                  </a:lnTo>
                  <a:lnTo>
                    <a:pt x="393738" y="1215224"/>
                  </a:lnTo>
                  <a:lnTo>
                    <a:pt x="408139" y="1179563"/>
                  </a:lnTo>
                  <a:lnTo>
                    <a:pt x="408216" y="1177798"/>
                  </a:lnTo>
                  <a:close/>
                </a:path>
                <a:path w="1206500" h="1347470">
                  <a:moveTo>
                    <a:pt x="533908" y="1171041"/>
                  </a:moveTo>
                  <a:lnTo>
                    <a:pt x="523036" y="1140510"/>
                  </a:lnTo>
                  <a:lnTo>
                    <a:pt x="494284" y="1059675"/>
                  </a:lnTo>
                  <a:lnTo>
                    <a:pt x="473075" y="1067219"/>
                  </a:lnTo>
                  <a:lnTo>
                    <a:pt x="499110" y="1140510"/>
                  </a:lnTo>
                  <a:lnTo>
                    <a:pt x="475094" y="1122184"/>
                  </a:lnTo>
                  <a:lnTo>
                    <a:pt x="425323" y="1084186"/>
                  </a:lnTo>
                  <a:lnTo>
                    <a:pt x="405003" y="1091425"/>
                  </a:lnTo>
                  <a:lnTo>
                    <a:pt x="444627" y="1202791"/>
                  </a:lnTo>
                  <a:lnTo>
                    <a:pt x="465836" y="1195247"/>
                  </a:lnTo>
                  <a:lnTo>
                    <a:pt x="439928" y="1122184"/>
                  </a:lnTo>
                  <a:lnTo>
                    <a:pt x="513461" y="1178306"/>
                  </a:lnTo>
                  <a:lnTo>
                    <a:pt x="533908" y="1171041"/>
                  </a:lnTo>
                  <a:close/>
                </a:path>
                <a:path w="1206500" h="1347470">
                  <a:moveTo>
                    <a:pt x="535305" y="960221"/>
                  </a:moveTo>
                  <a:lnTo>
                    <a:pt x="525018" y="948232"/>
                  </a:lnTo>
                  <a:lnTo>
                    <a:pt x="518782" y="940955"/>
                  </a:lnTo>
                  <a:lnTo>
                    <a:pt x="481406" y="897382"/>
                  </a:lnTo>
                  <a:lnTo>
                    <a:pt x="481203" y="897153"/>
                  </a:lnTo>
                  <a:lnTo>
                    <a:pt x="481203" y="930402"/>
                  </a:lnTo>
                  <a:lnTo>
                    <a:pt x="451358" y="940955"/>
                  </a:lnTo>
                  <a:lnTo>
                    <a:pt x="452755" y="897382"/>
                  </a:lnTo>
                  <a:lnTo>
                    <a:pt x="481203" y="930402"/>
                  </a:lnTo>
                  <a:lnTo>
                    <a:pt x="481203" y="897153"/>
                  </a:lnTo>
                  <a:lnTo>
                    <a:pt x="452882" y="864108"/>
                  </a:lnTo>
                  <a:lnTo>
                    <a:pt x="431419" y="871728"/>
                  </a:lnTo>
                  <a:lnTo>
                    <a:pt x="428117" y="998410"/>
                  </a:lnTo>
                  <a:lnTo>
                    <a:pt x="450088" y="990574"/>
                  </a:lnTo>
                  <a:lnTo>
                    <a:pt x="450977" y="964399"/>
                  </a:lnTo>
                  <a:lnTo>
                    <a:pt x="496443" y="948232"/>
                  </a:lnTo>
                  <a:lnTo>
                    <a:pt x="513334" y="968070"/>
                  </a:lnTo>
                  <a:lnTo>
                    <a:pt x="535305" y="960221"/>
                  </a:lnTo>
                  <a:close/>
                </a:path>
                <a:path w="1206500" h="1347470">
                  <a:moveTo>
                    <a:pt x="574040" y="1027696"/>
                  </a:moveTo>
                  <a:lnTo>
                    <a:pt x="559181" y="1032954"/>
                  </a:lnTo>
                  <a:lnTo>
                    <a:pt x="557022" y="1185138"/>
                  </a:lnTo>
                  <a:lnTo>
                    <a:pt x="571754" y="1179906"/>
                  </a:lnTo>
                  <a:lnTo>
                    <a:pt x="574040" y="1027696"/>
                  </a:lnTo>
                  <a:close/>
                </a:path>
                <a:path w="1206500" h="1347470">
                  <a:moveTo>
                    <a:pt x="647192" y="899541"/>
                  </a:moveTo>
                  <a:lnTo>
                    <a:pt x="627507" y="889635"/>
                  </a:lnTo>
                  <a:lnTo>
                    <a:pt x="623570" y="897890"/>
                  </a:lnTo>
                  <a:lnTo>
                    <a:pt x="619379" y="903986"/>
                  </a:lnTo>
                  <a:lnTo>
                    <a:pt x="585216" y="920877"/>
                  </a:lnTo>
                  <a:lnTo>
                    <a:pt x="578104" y="919607"/>
                  </a:lnTo>
                  <a:lnTo>
                    <a:pt x="570992" y="918464"/>
                  </a:lnTo>
                  <a:lnTo>
                    <a:pt x="545617" y="885012"/>
                  </a:lnTo>
                  <a:lnTo>
                    <a:pt x="545211" y="877951"/>
                  </a:lnTo>
                  <a:lnTo>
                    <a:pt x="545249" y="876681"/>
                  </a:lnTo>
                  <a:lnTo>
                    <a:pt x="572008" y="841629"/>
                  </a:lnTo>
                  <a:lnTo>
                    <a:pt x="591451" y="839266"/>
                  </a:lnTo>
                  <a:lnTo>
                    <a:pt x="601484" y="841336"/>
                  </a:lnTo>
                  <a:lnTo>
                    <a:pt x="611759" y="845566"/>
                  </a:lnTo>
                  <a:lnTo>
                    <a:pt x="614921" y="839266"/>
                  </a:lnTo>
                  <a:lnTo>
                    <a:pt x="586359" y="817118"/>
                  </a:lnTo>
                  <a:lnTo>
                    <a:pt x="579132" y="817651"/>
                  </a:lnTo>
                  <a:lnTo>
                    <a:pt x="543509" y="833653"/>
                  </a:lnTo>
                  <a:lnTo>
                    <a:pt x="523519" y="868045"/>
                  </a:lnTo>
                  <a:lnTo>
                    <a:pt x="522592" y="875538"/>
                  </a:lnTo>
                  <a:lnTo>
                    <a:pt x="522605" y="879436"/>
                  </a:lnTo>
                  <a:lnTo>
                    <a:pt x="538937" y="922362"/>
                  </a:lnTo>
                  <a:lnTo>
                    <a:pt x="581367" y="942365"/>
                  </a:lnTo>
                  <a:lnTo>
                    <a:pt x="593674" y="941451"/>
                  </a:lnTo>
                  <a:lnTo>
                    <a:pt x="629793" y="924560"/>
                  </a:lnTo>
                  <a:lnTo>
                    <a:pt x="633323" y="920877"/>
                  </a:lnTo>
                  <a:lnTo>
                    <a:pt x="634377" y="919784"/>
                  </a:lnTo>
                  <a:lnTo>
                    <a:pt x="638822" y="914006"/>
                  </a:lnTo>
                  <a:lnTo>
                    <a:pt x="643089" y="907262"/>
                  </a:lnTo>
                  <a:lnTo>
                    <a:pt x="647192" y="899541"/>
                  </a:lnTo>
                  <a:close/>
                </a:path>
                <a:path w="1206500" h="1347470">
                  <a:moveTo>
                    <a:pt x="683133" y="992403"/>
                  </a:moveTo>
                  <a:lnTo>
                    <a:pt x="661416" y="1000163"/>
                  </a:lnTo>
                  <a:lnTo>
                    <a:pt x="661162" y="1089393"/>
                  </a:lnTo>
                  <a:lnTo>
                    <a:pt x="604901" y="1020254"/>
                  </a:lnTo>
                  <a:lnTo>
                    <a:pt x="583184" y="1028014"/>
                  </a:lnTo>
                  <a:lnTo>
                    <a:pt x="662305" y="1125347"/>
                  </a:lnTo>
                  <a:lnTo>
                    <a:pt x="682752" y="1118069"/>
                  </a:lnTo>
                  <a:lnTo>
                    <a:pt x="682828" y="1089393"/>
                  </a:lnTo>
                  <a:lnTo>
                    <a:pt x="683133" y="992403"/>
                  </a:lnTo>
                  <a:close/>
                </a:path>
                <a:path w="1206500" h="1347470">
                  <a:moveTo>
                    <a:pt x="767842" y="856615"/>
                  </a:moveTo>
                  <a:lnTo>
                    <a:pt x="748030" y="846709"/>
                  </a:lnTo>
                  <a:lnTo>
                    <a:pt x="744093" y="854964"/>
                  </a:lnTo>
                  <a:lnTo>
                    <a:pt x="740029" y="861060"/>
                  </a:lnTo>
                  <a:lnTo>
                    <a:pt x="731520" y="869315"/>
                  </a:lnTo>
                  <a:lnTo>
                    <a:pt x="726313" y="872490"/>
                  </a:lnTo>
                  <a:lnTo>
                    <a:pt x="712851" y="877189"/>
                  </a:lnTo>
                  <a:lnTo>
                    <a:pt x="705739" y="877951"/>
                  </a:lnTo>
                  <a:lnTo>
                    <a:pt x="698627" y="876681"/>
                  </a:lnTo>
                  <a:lnTo>
                    <a:pt x="691642" y="875538"/>
                  </a:lnTo>
                  <a:lnTo>
                    <a:pt x="685419" y="872617"/>
                  </a:lnTo>
                  <a:lnTo>
                    <a:pt x="680212" y="868045"/>
                  </a:lnTo>
                  <a:lnTo>
                    <a:pt x="674878" y="863473"/>
                  </a:lnTo>
                  <a:lnTo>
                    <a:pt x="670941" y="857377"/>
                  </a:lnTo>
                  <a:lnTo>
                    <a:pt x="668274" y="850011"/>
                  </a:lnTo>
                  <a:lnTo>
                    <a:pt x="666216" y="842086"/>
                  </a:lnTo>
                  <a:lnTo>
                    <a:pt x="665886" y="836168"/>
                  </a:lnTo>
                  <a:lnTo>
                    <a:pt x="665949" y="833120"/>
                  </a:lnTo>
                  <a:lnTo>
                    <a:pt x="692658" y="798703"/>
                  </a:lnTo>
                  <a:lnTo>
                    <a:pt x="712000" y="796328"/>
                  </a:lnTo>
                  <a:lnTo>
                    <a:pt x="722071" y="798347"/>
                  </a:lnTo>
                  <a:lnTo>
                    <a:pt x="732409" y="802513"/>
                  </a:lnTo>
                  <a:lnTo>
                    <a:pt x="735533" y="796328"/>
                  </a:lnTo>
                  <a:lnTo>
                    <a:pt x="706882" y="774192"/>
                  </a:lnTo>
                  <a:lnTo>
                    <a:pt x="699668" y="774700"/>
                  </a:lnTo>
                  <a:lnTo>
                    <a:pt x="664159" y="790727"/>
                  </a:lnTo>
                  <a:lnTo>
                    <a:pt x="644017" y="825246"/>
                  </a:lnTo>
                  <a:lnTo>
                    <a:pt x="643128" y="833120"/>
                  </a:lnTo>
                  <a:lnTo>
                    <a:pt x="643293" y="839266"/>
                  </a:lnTo>
                  <a:lnTo>
                    <a:pt x="659536" y="879436"/>
                  </a:lnTo>
                  <a:lnTo>
                    <a:pt x="701929" y="899414"/>
                  </a:lnTo>
                  <a:lnTo>
                    <a:pt x="714260" y="898512"/>
                  </a:lnTo>
                  <a:lnTo>
                    <a:pt x="750443" y="881507"/>
                  </a:lnTo>
                  <a:lnTo>
                    <a:pt x="753884" y="877951"/>
                  </a:lnTo>
                  <a:lnTo>
                    <a:pt x="755015" y="876808"/>
                  </a:lnTo>
                  <a:lnTo>
                    <a:pt x="759421" y="871067"/>
                  </a:lnTo>
                  <a:lnTo>
                    <a:pt x="763689" y="864336"/>
                  </a:lnTo>
                  <a:lnTo>
                    <a:pt x="767842" y="856615"/>
                  </a:lnTo>
                  <a:close/>
                </a:path>
                <a:path w="1206500" h="1347470">
                  <a:moveTo>
                    <a:pt x="794893" y="732663"/>
                  </a:moveTo>
                  <a:lnTo>
                    <a:pt x="766191" y="709422"/>
                  </a:lnTo>
                  <a:lnTo>
                    <a:pt x="741807" y="718058"/>
                  </a:lnTo>
                  <a:lnTo>
                    <a:pt x="780034" y="737870"/>
                  </a:lnTo>
                  <a:lnTo>
                    <a:pt x="794893" y="732663"/>
                  </a:lnTo>
                  <a:close/>
                </a:path>
                <a:path w="1206500" h="1347470">
                  <a:moveTo>
                    <a:pt x="801243" y="1075867"/>
                  </a:moveTo>
                  <a:lnTo>
                    <a:pt x="798880" y="1069200"/>
                  </a:lnTo>
                  <a:lnTo>
                    <a:pt x="793877" y="1055052"/>
                  </a:lnTo>
                  <a:lnTo>
                    <a:pt x="754126" y="1069200"/>
                  </a:lnTo>
                  <a:lnTo>
                    <a:pt x="743585" y="1039901"/>
                  </a:lnTo>
                  <a:lnTo>
                    <a:pt x="783336" y="1025753"/>
                  </a:lnTo>
                  <a:lnTo>
                    <a:pt x="781113" y="1019530"/>
                  </a:lnTo>
                  <a:lnTo>
                    <a:pt x="776097" y="1005382"/>
                  </a:lnTo>
                  <a:lnTo>
                    <a:pt x="736346" y="1019530"/>
                  </a:lnTo>
                  <a:lnTo>
                    <a:pt x="729234" y="999388"/>
                  </a:lnTo>
                  <a:lnTo>
                    <a:pt x="768985" y="985240"/>
                  </a:lnTo>
                  <a:lnTo>
                    <a:pt x="761619" y="964501"/>
                  </a:lnTo>
                  <a:lnTo>
                    <a:pt x="700786" y="986142"/>
                  </a:lnTo>
                  <a:lnTo>
                    <a:pt x="740410" y="1097508"/>
                  </a:lnTo>
                  <a:lnTo>
                    <a:pt x="801243" y="1075867"/>
                  </a:lnTo>
                  <a:close/>
                </a:path>
                <a:path w="1206500" h="1347470">
                  <a:moveTo>
                    <a:pt x="853948" y="846836"/>
                  </a:moveTo>
                  <a:lnTo>
                    <a:pt x="851560" y="840105"/>
                  </a:lnTo>
                  <a:lnTo>
                    <a:pt x="846582" y="826008"/>
                  </a:lnTo>
                  <a:lnTo>
                    <a:pt x="806831" y="840105"/>
                  </a:lnTo>
                  <a:lnTo>
                    <a:pt x="796417" y="810768"/>
                  </a:lnTo>
                  <a:lnTo>
                    <a:pt x="836168" y="796671"/>
                  </a:lnTo>
                  <a:lnTo>
                    <a:pt x="833945" y="790448"/>
                  </a:lnTo>
                  <a:lnTo>
                    <a:pt x="828929" y="776351"/>
                  </a:lnTo>
                  <a:lnTo>
                    <a:pt x="789178" y="790448"/>
                  </a:lnTo>
                  <a:lnTo>
                    <a:pt x="781939" y="770382"/>
                  </a:lnTo>
                  <a:lnTo>
                    <a:pt x="821690" y="756158"/>
                  </a:lnTo>
                  <a:lnTo>
                    <a:pt x="814324" y="735457"/>
                  </a:lnTo>
                  <a:lnTo>
                    <a:pt x="753491" y="757047"/>
                  </a:lnTo>
                  <a:lnTo>
                    <a:pt x="793115" y="868426"/>
                  </a:lnTo>
                  <a:lnTo>
                    <a:pt x="853948" y="846836"/>
                  </a:lnTo>
                  <a:close/>
                </a:path>
                <a:path w="1206500" h="1347470">
                  <a:moveTo>
                    <a:pt x="872871" y="1050378"/>
                  </a:moveTo>
                  <a:lnTo>
                    <a:pt x="869569" y="1041158"/>
                  </a:lnTo>
                  <a:lnTo>
                    <a:pt x="865632" y="1030160"/>
                  </a:lnTo>
                  <a:lnTo>
                    <a:pt x="834771" y="1041158"/>
                  </a:lnTo>
                  <a:lnTo>
                    <a:pt x="802259" y="949998"/>
                  </a:lnTo>
                  <a:lnTo>
                    <a:pt x="781177" y="957541"/>
                  </a:lnTo>
                  <a:lnTo>
                    <a:pt x="820801" y="1068920"/>
                  </a:lnTo>
                  <a:lnTo>
                    <a:pt x="872871" y="1050378"/>
                  </a:lnTo>
                  <a:close/>
                </a:path>
                <a:path w="1206500" h="1347470">
                  <a:moveTo>
                    <a:pt x="925677" y="803529"/>
                  </a:moveTo>
                  <a:lnTo>
                    <a:pt x="900430" y="767207"/>
                  </a:lnTo>
                  <a:lnTo>
                    <a:pt x="872236" y="756539"/>
                  </a:lnTo>
                  <a:lnTo>
                    <a:pt x="865378" y="753618"/>
                  </a:lnTo>
                  <a:lnTo>
                    <a:pt x="861060" y="750824"/>
                  </a:lnTo>
                  <a:lnTo>
                    <a:pt x="859790" y="749300"/>
                  </a:lnTo>
                  <a:lnTo>
                    <a:pt x="859028" y="747395"/>
                  </a:lnTo>
                  <a:lnTo>
                    <a:pt x="858393" y="745490"/>
                  </a:lnTo>
                  <a:lnTo>
                    <a:pt x="858774" y="743585"/>
                  </a:lnTo>
                  <a:lnTo>
                    <a:pt x="859917" y="741426"/>
                  </a:lnTo>
                  <a:lnTo>
                    <a:pt x="861187" y="739267"/>
                  </a:lnTo>
                  <a:lnTo>
                    <a:pt x="863219" y="737743"/>
                  </a:lnTo>
                  <a:lnTo>
                    <a:pt x="871728" y="734695"/>
                  </a:lnTo>
                  <a:lnTo>
                    <a:pt x="878713" y="736600"/>
                  </a:lnTo>
                  <a:lnTo>
                    <a:pt x="886968" y="742315"/>
                  </a:lnTo>
                  <a:lnTo>
                    <a:pt x="891120" y="734695"/>
                  </a:lnTo>
                  <a:lnTo>
                    <a:pt x="870458" y="713740"/>
                  </a:lnTo>
                  <a:lnTo>
                    <a:pt x="864616" y="714375"/>
                  </a:lnTo>
                  <a:lnTo>
                    <a:pt x="836295" y="740029"/>
                  </a:lnTo>
                  <a:lnTo>
                    <a:pt x="835787" y="747649"/>
                  </a:lnTo>
                  <a:lnTo>
                    <a:pt x="838454" y="755396"/>
                  </a:lnTo>
                  <a:lnTo>
                    <a:pt x="870356" y="780059"/>
                  </a:lnTo>
                  <a:lnTo>
                    <a:pt x="889381" y="787019"/>
                  </a:lnTo>
                  <a:lnTo>
                    <a:pt x="894842" y="789432"/>
                  </a:lnTo>
                  <a:lnTo>
                    <a:pt x="897636" y="791337"/>
                  </a:lnTo>
                  <a:lnTo>
                    <a:pt x="900430" y="793115"/>
                  </a:lnTo>
                  <a:lnTo>
                    <a:pt x="902335" y="795401"/>
                  </a:lnTo>
                  <a:lnTo>
                    <a:pt x="903478" y="798703"/>
                  </a:lnTo>
                  <a:lnTo>
                    <a:pt x="904113" y="800608"/>
                  </a:lnTo>
                  <a:lnTo>
                    <a:pt x="903732" y="803529"/>
                  </a:lnTo>
                  <a:lnTo>
                    <a:pt x="888644" y="813917"/>
                  </a:lnTo>
                  <a:lnTo>
                    <a:pt x="882865" y="812838"/>
                  </a:lnTo>
                  <a:lnTo>
                    <a:pt x="876744" y="809815"/>
                  </a:lnTo>
                  <a:lnTo>
                    <a:pt x="870331" y="804799"/>
                  </a:lnTo>
                  <a:lnTo>
                    <a:pt x="856234" y="821944"/>
                  </a:lnTo>
                  <a:lnTo>
                    <a:pt x="863473" y="828802"/>
                  </a:lnTo>
                  <a:lnTo>
                    <a:pt x="870712" y="833120"/>
                  </a:lnTo>
                  <a:lnTo>
                    <a:pt x="885190" y="836676"/>
                  </a:lnTo>
                  <a:lnTo>
                    <a:pt x="892810" y="836168"/>
                  </a:lnTo>
                  <a:lnTo>
                    <a:pt x="922921" y="813917"/>
                  </a:lnTo>
                  <a:lnTo>
                    <a:pt x="924712" y="809332"/>
                  </a:lnTo>
                  <a:lnTo>
                    <a:pt x="925677" y="803529"/>
                  </a:lnTo>
                  <a:close/>
                </a:path>
                <a:path w="1206500" h="1347470">
                  <a:moveTo>
                    <a:pt x="983970" y="972845"/>
                  </a:moveTo>
                  <a:lnTo>
                    <a:pt x="968870" y="930008"/>
                  </a:lnTo>
                  <a:lnTo>
                    <a:pt x="961555" y="922870"/>
                  </a:lnTo>
                  <a:lnTo>
                    <a:pt x="961555" y="972845"/>
                  </a:lnTo>
                  <a:lnTo>
                    <a:pt x="960526" y="980427"/>
                  </a:lnTo>
                  <a:lnTo>
                    <a:pt x="929449" y="1009688"/>
                  </a:lnTo>
                  <a:lnTo>
                    <a:pt x="922769" y="1010285"/>
                  </a:lnTo>
                  <a:lnTo>
                    <a:pt x="916076" y="1009688"/>
                  </a:lnTo>
                  <a:lnTo>
                    <a:pt x="885825" y="983411"/>
                  </a:lnTo>
                  <a:lnTo>
                    <a:pt x="883056" y="967346"/>
                  </a:lnTo>
                  <a:lnTo>
                    <a:pt x="884034" y="959713"/>
                  </a:lnTo>
                  <a:lnTo>
                    <a:pt x="916393" y="930363"/>
                  </a:lnTo>
                  <a:lnTo>
                    <a:pt x="923925" y="930008"/>
                  </a:lnTo>
                  <a:lnTo>
                    <a:pt x="931341" y="931265"/>
                  </a:lnTo>
                  <a:lnTo>
                    <a:pt x="961047" y="965098"/>
                  </a:lnTo>
                  <a:lnTo>
                    <a:pt x="961555" y="972845"/>
                  </a:lnTo>
                  <a:lnTo>
                    <a:pt x="961555" y="922870"/>
                  </a:lnTo>
                  <a:lnTo>
                    <a:pt x="959002" y="920534"/>
                  </a:lnTo>
                  <a:lnTo>
                    <a:pt x="948309" y="914146"/>
                  </a:lnTo>
                  <a:lnTo>
                    <a:pt x="936726" y="909840"/>
                  </a:lnTo>
                  <a:lnTo>
                    <a:pt x="925080" y="907961"/>
                  </a:lnTo>
                  <a:lnTo>
                    <a:pt x="913345" y="908507"/>
                  </a:lnTo>
                  <a:lnTo>
                    <a:pt x="875284" y="929640"/>
                  </a:lnTo>
                  <a:lnTo>
                    <a:pt x="860653" y="966571"/>
                  </a:lnTo>
                  <a:lnTo>
                    <a:pt x="860806" y="973797"/>
                  </a:lnTo>
                  <a:lnTo>
                    <a:pt x="876363" y="1011377"/>
                  </a:lnTo>
                  <a:lnTo>
                    <a:pt x="918908" y="1032256"/>
                  </a:lnTo>
                  <a:lnTo>
                    <a:pt x="930998" y="1031608"/>
                  </a:lnTo>
                  <a:lnTo>
                    <a:pt x="943356" y="1028420"/>
                  </a:lnTo>
                  <a:lnTo>
                    <a:pt x="954519" y="1023264"/>
                  </a:lnTo>
                  <a:lnTo>
                    <a:pt x="964031" y="1016317"/>
                  </a:lnTo>
                  <a:lnTo>
                    <a:pt x="969467" y="1010285"/>
                  </a:lnTo>
                  <a:lnTo>
                    <a:pt x="971905" y="1007579"/>
                  </a:lnTo>
                  <a:lnTo>
                    <a:pt x="978154" y="997038"/>
                  </a:lnTo>
                  <a:lnTo>
                    <a:pt x="982281" y="985520"/>
                  </a:lnTo>
                  <a:lnTo>
                    <a:pt x="983907" y="974610"/>
                  </a:lnTo>
                  <a:lnTo>
                    <a:pt x="983970" y="972845"/>
                  </a:lnTo>
                  <a:close/>
                </a:path>
                <a:path w="1206500" h="1347470">
                  <a:moveTo>
                    <a:pt x="1206119" y="713232"/>
                  </a:moveTo>
                  <a:lnTo>
                    <a:pt x="1135037" y="740854"/>
                  </a:lnTo>
                  <a:lnTo>
                    <a:pt x="924547" y="199301"/>
                  </a:lnTo>
                  <a:lnTo>
                    <a:pt x="995553" y="171704"/>
                  </a:lnTo>
                  <a:lnTo>
                    <a:pt x="986726" y="163703"/>
                  </a:lnTo>
                  <a:lnTo>
                    <a:pt x="806196" y="0"/>
                  </a:lnTo>
                  <a:lnTo>
                    <a:pt x="782447" y="254508"/>
                  </a:lnTo>
                  <a:lnTo>
                    <a:pt x="853516" y="226898"/>
                  </a:lnTo>
                  <a:lnTo>
                    <a:pt x="1064006" y="768451"/>
                  </a:lnTo>
                  <a:lnTo>
                    <a:pt x="993013" y="796036"/>
                  </a:lnTo>
                  <a:lnTo>
                    <a:pt x="1182370" y="967740"/>
                  </a:lnTo>
                  <a:lnTo>
                    <a:pt x="1197635" y="804037"/>
                  </a:lnTo>
                  <a:lnTo>
                    <a:pt x="1206119" y="713232"/>
                  </a:lnTo>
                  <a:close/>
                </a:path>
              </a:pathLst>
            </a:custGeom>
            <a:solidFill>
              <a:srgbClr val="FF0000"/>
            </a:solidFill>
          </p:spPr>
          <p:txBody>
            <a:bodyPr wrap="square" lIns="0" tIns="0" rIns="0" bIns="0" rtlCol="0"/>
            <a:lstStyle/>
            <a:p>
              <a:endParaRPr sz="1050"/>
            </a:p>
          </p:txBody>
        </p:sp>
        <p:sp>
          <p:nvSpPr>
            <p:cNvPr id="29" name="object 29"/>
            <p:cNvSpPr/>
            <p:nvPr/>
          </p:nvSpPr>
          <p:spPr>
            <a:xfrm>
              <a:off x="11636502" y="1192530"/>
              <a:ext cx="391795" cy="382905"/>
            </a:xfrm>
            <a:custGeom>
              <a:avLst/>
              <a:gdLst/>
              <a:ahLst/>
              <a:cxnLst/>
              <a:rect l="l" t="t" r="r" b="b"/>
              <a:pathLst>
                <a:path w="391795" h="382905">
                  <a:moveTo>
                    <a:pt x="0" y="191262"/>
                  </a:moveTo>
                  <a:lnTo>
                    <a:pt x="5169" y="147397"/>
                  </a:lnTo>
                  <a:lnTo>
                    <a:pt x="19896" y="107135"/>
                  </a:lnTo>
                  <a:lnTo>
                    <a:pt x="43007" y="71623"/>
                  </a:lnTo>
                  <a:lnTo>
                    <a:pt x="73329" y="42007"/>
                  </a:lnTo>
                  <a:lnTo>
                    <a:pt x="109690" y="19434"/>
                  </a:lnTo>
                  <a:lnTo>
                    <a:pt x="150915" y="5049"/>
                  </a:lnTo>
                  <a:lnTo>
                    <a:pt x="195833" y="0"/>
                  </a:lnTo>
                  <a:lnTo>
                    <a:pt x="240752" y="5049"/>
                  </a:lnTo>
                  <a:lnTo>
                    <a:pt x="281977" y="19434"/>
                  </a:lnTo>
                  <a:lnTo>
                    <a:pt x="318338" y="42007"/>
                  </a:lnTo>
                  <a:lnTo>
                    <a:pt x="348660" y="71623"/>
                  </a:lnTo>
                  <a:lnTo>
                    <a:pt x="371771" y="107135"/>
                  </a:lnTo>
                  <a:lnTo>
                    <a:pt x="386498" y="147397"/>
                  </a:lnTo>
                  <a:lnTo>
                    <a:pt x="391668" y="191262"/>
                  </a:lnTo>
                  <a:lnTo>
                    <a:pt x="386498" y="235126"/>
                  </a:lnTo>
                  <a:lnTo>
                    <a:pt x="371771" y="275388"/>
                  </a:lnTo>
                  <a:lnTo>
                    <a:pt x="348660" y="310900"/>
                  </a:lnTo>
                  <a:lnTo>
                    <a:pt x="318338" y="340516"/>
                  </a:lnTo>
                  <a:lnTo>
                    <a:pt x="281977" y="363089"/>
                  </a:lnTo>
                  <a:lnTo>
                    <a:pt x="240752" y="377474"/>
                  </a:lnTo>
                  <a:lnTo>
                    <a:pt x="195833" y="382524"/>
                  </a:lnTo>
                  <a:lnTo>
                    <a:pt x="150915" y="377474"/>
                  </a:lnTo>
                  <a:lnTo>
                    <a:pt x="109690" y="363089"/>
                  </a:lnTo>
                  <a:lnTo>
                    <a:pt x="73329" y="340516"/>
                  </a:lnTo>
                  <a:lnTo>
                    <a:pt x="43007" y="310900"/>
                  </a:lnTo>
                  <a:lnTo>
                    <a:pt x="19896" y="275388"/>
                  </a:lnTo>
                  <a:lnTo>
                    <a:pt x="5169" y="235126"/>
                  </a:lnTo>
                  <a:lnTo>
                    <a:pt x="0" y="191262"/>
                  </a:lnTo>
                  <a:close/>
                </a:path>
              </a:pathLst>
            </a:custGeom>
            <a:ln w="28575">
              <a:solidFill>
                <a:srgbClr val="001F5F"/>
              </a:solidFill>
            </a:ln>
          </p:spPr>
          <p:txBody>
            <a:bodyPr wrap="square" lIns="0" tIns="0" rIns="0" bIns="0" rtlCol="0"/>
            <a:lstStyle/>
            <a:p>
              <a:endParaRPr sz="1050"/>
            </a:p>
          </p:txBody>
        </p:sp>
        <p:sp>
          <p:nvSpPr>
            <p:cNvPr id="30" name="object 30"/>
            <p:cNvSpPr/>
            <p:nvPr/>
          </p:nvSpPr>
          <p:spPr>
            <a:xfrm>
              <a:off x="11831573" y="1192530"/>
              <a:ext cx="3175" cy="200660"/>
            </a:xfrm>
            <a:custGeom>
              <a:avLst/>
              <a:gdLst/>
              <a:ahLst/>
              <a:cxnLst/>
              <a:rect l="l" t="t" r="r" b="b"/>
              <a:pathLst>
                <a:path w="3175" h="200659">
                  <a:moveTo>
                    <a:pt x="1333" y="-14287"/>
                  </a:moveTo>
                  <a:lnTo>
                    <a:pt x="1333" y="214947"/>
                  </a:lnTo>
                </a:path>
              </a:pathLst>
            </a:custGeom>
            <a:ln w="31242">
              <a:solidFill>
                <a:srgbClr val="001F5F"/>
              </a:solidFill>
            </a:ln>
          </p:spPr>
          <p:txBody>
            <a:bodyPr wrap="square" lIns="0" tIns="0" rIns="0" bIns="0" rtlCol="0"/>
            <a:lstStyle/>
            <a:p>
              <a:endParaRPr sz="1050"/>
            </a:p>
          </p:txBody>
        </p:sp>
      </p:grpSp>
      <p:sp>
        <p:nvSpPr>
          <p:cNvPr id="31" name="object 31"/>
          <p:cNvSpPr txBox="1"/>
          <p:nvPr/>
        </p:nvSpPr>
        <p:spPr>
          <a:xfrm>
            <a:off x="8792242" y="633793"/>
            <a:ext cx="173831" cy="263053"/>
          </a:xfrm>
          <a:prstGeom prst="rect">
            <a:avLst/>
          </a:prstGeom>
        </p:spPr>
        <p:txBody>
          <a:bodyPr vert="horz" wrap="square" lIns="0" tIns="9049" rIns="0" bIns="0" rtlCol="0">
            <a:spAutoFit/>
          </a:bodyPr>
          <a:lstStyle/>
          <a:p>
            <a:pPr marL="9525">
              <a:spcBef>
                <a:spcPts val="71"/>
              </a:spcBef>
            </a:pPr>
            <a:r>
              <a:rPr sz="1650" b="1" spc="-56" dirty="0">
                <a:solidFill>
                  <a:srgbClr val="001F5F"/>
                </a:solidFill>
                <a:latin typeface="Tahoma"/>
                <a:cs typeface="Tahoma"/>
              </a:rPr>
              <a:t>N</a:t>
            </a:r>
            <a:endParaRPr sz="1650" dirty="0">
              <a:solidFill>
                <a:srgbClr val="001F5F"/>
              </a:solidFill>
              <a:latin typeface="Tahoma"/>
              <a:cs typeface="Tahoma"/>
            </a:endParaRPr>
          </a:p>
        </p:txBody>
      </p:sp>
      <p:sp>
        <p:nvSpPr>
          <p:cNvPr id="32" name="object 32"/>
          <p:cNvSpPr/>
          <p:nvPr/>
        </p:nvSpPr>
        <p:spPr>
          <a:xfrm>
            <a:off x="0" y="614933"/>
            <a:ext cx="1961674" cy="484823"/>
          </a:xfrm>
          <a:custGeom>
            <a:avLst/>
            <a:gdLst/>
            <a:ahLst/>
            <a:cxnLst/>
            <a:rect l="l" t="t" r="r" b="b"/>
            <a:pathLst>
              <a:path w="2615565" h="646430">
                <a:moveTo>
                  <a:pt x="2615184" y="0"/>
                </a:moveTo>
                <a:lnTo>
                  <a:pt x="0" y="0"/>
                </a:lnTo>
                <a:lnTo>
                  <a:pt x="0" y="646176"/>
                </a:lnTo>
                <a:lnTo>
                  <a:pt x="2615184" y="646176"/>
                </a:lnTo>
                <a:lnTo>
                  <a:pt x="2615184" y="0"/>
                </a:lnTo>
                <a:close/>
              </a:path>
            </a:pathLst>
          </a:custGeom>
          <a:solidFill>
            <a:srgbClr val="001F5F"/>
          </a:solidFill>
          <a:ln>
            <a:solidFill>
              <a:srgbClr val="001F5F"/>
            </a:solidFill>
          </a:ln>
        </p:spPr>
        <p:txBody>
          <a:bodyPr wrap="square" lIns="0" tIns="0" rIns="0" bIns="0" rtlCol="0"/>
          <a:lstStyle/>
          <a:p>
            <a:endParaRPr sz="1050"/>
          </a:p>
        </p:txBody>
      </p:sp>
      <p:sp>
        <p:nvSpPr>
          <p:cNvPr id="33" name="object 33"/>
          <p:cNvSpPr txBox="1"/>
          <p:nvPr/>
        </p:nvSpPr>
        <p:spPr>
          <a:xfrm>
            <a:off x="59054" y="636232"/>
            <a:ext cx="1802130" cy="425116"/>
          </a:xfrm>
          <a:prstGeom prst="rect">
            <a:avLst/>
          </a:prstGeom>
        </p:spPr>
        <p:txBody>
          <a:bodyPr vert="horz" wrap="square" lIns="0" tIns="9525" rIns="0" bIns="0" rtlCol="0">
            <a:spAutoFit/>
          </a:bodyPr>
          <a:lstStyle/>
          <a:p>
            <a:pPr marL="9525">
              <a:spcBef>
                <a:spcPts val="75"/>
              </a:spcBef>
            </a:pPr>
            <a:r>
              <a:rPr sz="1350" b="1" spc="-94" dirty="0">
                <a:solidFill>
                  <a:schemeClr val="bg1"/>
                </a:solidFill>
                <a:latin typeface="Tahoma"/>
                <a:cs typeface="Tahoma"/>
              </a:rPr>
              <a:t>SCHEMATISATIO</a:t>
            </a:r>
            <a:r>
              <a:rPr sz="1350" b="1" spc="-105" dirty="0">
                <a:solidFill>
                  <a:schemeClr val="bg1"/>
                </a:solidFill>
                <a:latin typeface="Tahoma"/>
                <a:cs typeface="Tahoma"/>
              </a:rPr>
              <a:t>N</a:t>
            </a:r>
            <a:r>
              <a:rPr sz="1350" b="1" spc="-23" dirty="0">
                <a:solidFill>
                  <a:schemeClr val="bg1"/>
                </a:solidFill>
                <a:latin typeface="Tahoma"/>
                <a:cs typeface="Tahoma"/>
              </a:rPr>
              <a:t> </a:t>
            </a:r>
            <a:r>
              <a:rPr sz="1350" b="1" spc="-124" dirty="0">
                <a:solidFill>
                  <a:schemeClr val="bg1"/>
                </a:solidFill>
                <a:latin typeface="Tahoma"/>
                <a:cs typeface="Tahoma"/>
              </a:rPr>
              <a:t>DES</a:t>
            </a:r>
            <a:endParaRPr sz="1350" dirty="0">
              <a:solidFill>
                <a:schemeClr val="bg1"/>
              </a:solidFill>
              <a:latin typeface="Tahoma"/>
              <a:cs typeface="Tahoma"/>
            </a:endParaRPr>
          </a:p>
          <a:p>
            <a:pPr marL="9525">
              <a:spcBef>
                <a:spcPts val="4"/>
              </a:spcBef>
            </a:pPr>
            <a:r>
              <a:rPr sz="1350" b="1" spc="-83" dirty="0">
                <a:solidFill>
                  <a:schemeClr val="bg1"/>
                </a:solidFill>
                <a:latin typeface="Tahoma"/>
                <a:cs typeface="Tahoma"/>
              </a:rPr>
              <a:t>ENJEUX</a:t>
            </a:r>
            <a:r>
              <a:rPr sz="1350" b="1" spc="-19" dirty="0">
                <a:solidFill>
                  <a:schemeClr val="bg1"/>
                </a:solidFill>
                <a:latin typeface="Tahoma"/>
                <a:cs typeface="Tahoma"/>
              </a:rPr>
              <a:t> </a:t>
            </a:r>
            <a:r>
              <a:rPr sz="1350" b="1" spc="-113" dirty="0">
                <a:solidFill>
                  <a:schemeClr val="bg1"/>
                </a:solidFill>
                <a:latin typeface="Tahoma"/>
                <a:cs typeface="Tahoma"/>
              </a:rPr>
              <a:t>D</a:t>
            </a:r>
            <a:r>
              <a:rPr sz="1350" b="1" spc="-105" dirty="0">
                <a:solidFill>
                  <a:schemeClr val="bg1"/>
                </a:solidFill>
                <a:latin typeface="Tahoma"/>
                <a:cs typeface="Tahoma"/>
              </a:rPr>
              <a:t>U</a:t>
            </a:r>
            <a:r>
              <a:rPr sz="1350" b="1" spc="-19" dirty="0">
                <a:solidFill>
                  <a:schemeClr val="bg1"/>
                </a:solidFill>
                <a:latin typeface="Tahoma"/>
                <a:cs typeface="Tahoma"/>
              </a:rPr>
              <a:t> </a:t>
            </a:r>
            <a:r>
              <a:rPr sz="1350" b="1" spc="-206" dirty="0">
                <a:solidFill>
                  <a:schemeClr val="bg1"/>
                </a:solidFill>
                <a:latin typeface="Tahoma"/>
                <a:cs typeface="Tahoma"/>
              </a:rPr>
              <a:t>SITE</a:t>
            </a:r>
            <a:endParaRPr sz="1350" dirty="0">
              <a:solidFill>
                <a:schemeClr val="bg1"/>
              </a:solidFill>
              <a:latin typeface="Tahoma"/>
              <a:cs typeface="Tahoma"/>
            </a:endParaRPr>
          </a:p>
        </p:txBody>
      </p:sp>
      <p:grpSp>
        <p:nvGrpSpPr>
          <p:cNvPr id="34" name="object 34"/>
          <p:cNvGrpSpPr/>
          <p:nvPr/>
        </p:nvGrpSpPr>
        <p:grpSpPr>
          <a:xfrm>
            <a:off x="2404872" y="2231136"/>
            <a:ext cx="3893440" cy="1359027"/>
            <a:chOff x="3206495" y="2974848"/>
            <a:chExt cx="5191253" cy="1812036"/>
          </a:xfrm>
        </p:grpSpPr>
        <p:sp>
          <p:nvSpPr>
            <p:cNvPr id="35" name="object 35"/>
            <p:cNvSpPr/>
            <p:nvPr/>
          </p:nvSpPr>
          <p:spPr>
            <a:xfrm>
              <a:off x="3206495" y="2974848"/>
              <a:ext cx="3352800" cy="1450975"/>
            </a:xfrm>
            <a:custGeom>
              <a:avLst/>
              <a:gdLst/>
              <a:ahLst/>
              <a:cxnLst/>
              <a:rect l="l" t="t" r="r" b="b"/>
              <a:pathLst>
                <a:path w="3352800" h="1450975">
                  <a:moveTo>
                    <a:pt x="3060192" y="0"/>
                  </a:moveTo>
                  <a:lnTo>
                    <a:pt x="0" y="1097279"/>
                  </a:lnTo>
                  <a:lnTo>
                    <a:pt x="201168" y="1450847"/>
                  </a:lnTo>
                  <a:lnTo>
                    <a:pt x="3352800" y="359663"/>
                  </a:lnTo>
                  <a:lnTo>
                    <a:pt x="3060192" y="0"/>
                  </a:lnTo>
                  <a:close/>
                </a:path>
              </a:pathLst>
            </a:custGeom>
            <a:solidFill>
              <a:srgbClr val="FFC000">
                <a:alpha val="79998"/>
              </a:srgbClr>
            </a:solidFill>
          </p:spPr>
          <p:txBody>
            <a:bodyPr wrap="square" lIns="0" tIns="0" rIns="0" bIns="0" rtlCol="0"/>
            <a:lstStyle/>
            <a:p>
              <a:endParaRPr sz="1050"/>
            </a:p>
          </p:txBody>
        </p:sp>
        <p:pic>
          <p:nvPicPr>
            <p:cNvPr id="36" name="object 36"/>
            <p:cNvPicPr/>
            <p:nvPr/>
          </p:nvPicPr>
          <p:blipFill>
            <a:blip r:embed="rId11" cstate="print"/>
            <a:stretch>
              <a:fillRect/>
            </a:stretch>
          </p:blipFill>
          <p:spPr>
            <a:xfrm>
              <a:off x="4137913" y="3211068"/>
              <a:ext cx="2527808" cy="1575816"/>
            </a:xfrm>
            <a:prstGeom prst="rect">
              <a:avLst/>
            </a:prstGeom>
          </p:spPr>
        </p:pic>
        <p:sp>
          <p:nvSpPr>
            <p:cNvPr id="37" name="object 37"/>
            <p:cNvSpPr/>
            <p:nvPr/>
          </p:nvSpPr>
          <p:spPr>
            <a:xfrm>
              <a:off x="7908798" y="3566922"/>
              <a:ext cx="488950" cy="712470"/>
            </a:xfrm>
            <a:custGeom>
              <a:avLst/>
              <a:gdLst/>
              <a:ahLst/>
              <a:cxnLst/>
              <a:rect l="l" t="t" r="r" b="b"/>
              <a:pathLst>
                <a:path w="488950" h="712470">
                  <a:moveTo>
                    <a:pt x="0" y="711961"/>
                  </a:moveTo>
                  <a:lnTo>
                    <a:pt x="0" y="355980"/>
                  </a:lnTo>
                  <a:lnTo>
                    <a:pt x="488950" y="355980"/>
                  </a:lnTo>
                  <a:lnTo>
                    <a:pt x="488950" y="0"/>
                  </a:lnTo>
                </a:path>
              </a:pathLst>
            </a:custGeom>
            <a:ln w="19050">
              <a:solidFill>
                <a:srgbClr val="001F5F"/>
              </a:solidFill>
            </a:ln>
          </p:spPr>
          <p:txBody>
            <a:bodyPr wrap="square" lIns="0" tIns="0" rIns="0" bIns="0" rtlCol="0"/>
            <a:lstStyle/>
            <a:p>
              <a:endParaRPr sz="1050"/>
            </a:p>
          </p:txBody>
        </p:sp>
      </p:grpSp>
      <p:sp>
        <p:nvSpPr>
          <p:cNvPr id="38" name="object 38"/>
          <p:cNvSpPr txBox="1"/>
          <p:nvPr/>
        </p:nvSpPr>
        <p:spPr>
          <a:xfrm>
            <a:off x="42863" y="1190435"/>
            <a:ext cx="1691640" cy="1495667"/>
          </a:xfrm>
          <a:prstGeom prst="rect">
            <a:avLst/>
          </a:prstGeom>
          <a:solidFill>
            <a:srgbClr val="FFFFFF">
              <a:alpha val="50195"/>
            </a:srgbClr>
          </a:solidFill>
          <a:ln w="19050">
            <a:solidFill>
              <a:srgbClr val="001F5F"/>
            </a:solidFill>
          </a:ln>
        </p:spPr>
        <p:txBody>
          <a:bodyPr vert="horz" wrap="square" lIns="0" tIns="23813" rIns="0" bIns="0" rtlCol="0">
            <a:spAutoFit/>
          </a:bodyPr>
          <a:lstStyle/>
          <a:p>
            <a:pPr marR="590074" algn="ctr">
              <a:spcBef>
                <a:spcPts val="188"/>
              </a:spcBef>
            </a:pPr>
            <a:r>
              <a:rPr sz="1200" b="1" spc="-4" dirty="0">
                <a:solidFill>
                  <a:schemeClr val="bg2"/>
                </a:solidFill>
                <a:latin typeface="Calibri"/>
                <a:cs typeface="Calibri"/>
              </a:rPr>
              <a:t>POUR</a:t>
            </a:r>
            <a:r>
              <a:rPr sz="1200" b="1" spc="-11" dirty="0">
                <a:solidFill>
                  <a:schemeClr val="bg2"/>
                </a:solidFill>
                <a:latin typeface="Calibri"/>
                <a:cs typeface="Calibri"/>
              </a:rPr>
              <a:t> </a:t>
            </a:r>
            <a:r>
              <a:rPr sz="1200" b="1" spc="-4" dirty="0">
                <a:solidFill>
                  <a:schemeClr val="bg2"/>
                </a:solidFill>
                <a:latin typeface="Calibri"/>
                <a:cs typeface="Calibri"/>
              </a:rPr>
              <a:t>RAPPEL</a:t>
            </a:r>
            <a:r>
              <a:rPr sz="1200" b="1" spc="-23" dirty="0">
                <a:solidFill>
                  <a:schemeClr val="bg2"/>
                </a:solidFill>
                <a:latin typeface="Calibri"/>
                <a:cs typeface="Calibri"/>
              </a:rPr>
              <a:t> </a:t>
            </a:r>
            <a:r>
              <a:rPr sz="1200" b="1" spc="-4" dirty="0">
                <a:solidFill>
                  <a:schemeClr val="bg2"/>
                </a:solidFill>
                <a:latin typeface="Calibri"/>
                <a:cs typeface="Calibri"/>
              </a:rPr>
              <a:t>:</a:t>
            </a:r>
            <a:endParaRPr sz="1200" dirty="0">
              <a:solidFill>
                <a:schemeClr val="bg2"/>
              </a:solidFill>
              <a:latin typeface="Calibri"/>
              <a:cs typeface="Calibri"/>
            </a:endParaRPr>
          </a:p>
          <a:p>
            <a:pPr marL="140018" marR="137160" indent="-72390">
              <a:spcBef>
                <a:spcPts val="8"/>
              </a:spcBef>
            </a:pPr>
            <a:r>
              <a:rPr sz="1050" i="1" u="sng" spc="-8" dirty="0">
                <a:solidFill>
                  <a:schemeClr val="bg2"/>
                </a:solidFill>
                <a:uFill>
                  <a:solidFill>
                    <a:srgbClr val="001F5F"/>
                  </a:solidFill>
                </a:uFill>
                <a:latin typeface="Calibri"/>
                <a:cs typeface="Calibri"/>
              </a:rPr>
              <a:t>Côté</a:t>
            </a:r>
            <a:r>
              <a:rPr sz="1050" i="1" u="sng" spc="30" dirty="0">
                <a:solidFill>
                  <a:schemeClr val="bg2"/>
                </a:solidFill>
                <a:uFill>
                  <a:solidFill>
                    <a:srgbClr val="001F5F"/>
                  </a:solidFill>
                </a:uFill>
                <a:latin typeface="Calibri"/>
                <a:cs typeface="Calibri"/>
              </a:rPr>
              <a:t> </a:t>
            </a:r>
            <a:r>
              <a:rPr sz="1050" i="1" u="sng" dirty="0">
                <a:solidFill>
                  <a:schemeClr val="bg2"/>
                </a:solidFill>
                <a:uFill>
                  <a:solidFill>
                    <a:srgbClr val="001F5F"/>
                  </a:solidFill>
                </a:uFill>
                <a:latin typeface="Calibri"/>
                <a:cs typeface="Calibri"/>
              </a:rPr>
              <a:t>St-André</a:t>
            </a:r>
            <a:r>
              <a:rPr sz="1050" i="1" u="sng" spc="38" dirty="0">
                <a:solidFill>
                  <a:schemeClr val="bg2"/>
                </a:solidFill>
                <a:uFill>
                  <a:solidFill>
                    <a:srgbClr val="001F5F"/>
                  </a:solidFill>
                </a:uFill>
                <a:latin typeface="Calibri"/>
                <a:cs typeface="Calibri"/>
              </a:rPr>
              <a:t> </a:t>
            </a:r>
            <a:r>
              <a:rPr sz="1050" i="1" u="sng" dirty="0">
                <a:solidFill>
                  <a:schemeClr val="bg2"/>
                </a:solidFill>
                <a:uFill>
                  <a:solidFill>
                    <a:srgbClr val="001F5F"/>
                  </a:solidFill>
                </a:uFill>
                <a:latin typeface="Calibri"/>
                <a:cs typeface="Calibri"/>
              </a:rPr>
              <a:t>: </a:t>
            </a:r>
            <a:r>
              <a:rPr sz="1050" i="1" spc="4" dirty="0">
                <a:solidFill>
                  <a:schemeClr val="bg2"/>
                </a:solidFill>
                <a:latin typeface="Calibri"/>
                <a:cs typeface="Calibri"/>
              </a:rPr>
              <a:t> </a:t>
            </a:r>
            <a:r>
              <a:rPr sz="1050" i="1" dirty="0">
                <a:solidFill>
                  <a:schemeClr val="bg2"/>
                </a:solidFill>
                <a:latin typeface="Calibri"/>
                <a:cs typeface="Calibri"/>
              </a:rPr>
              <a:t>Uniquement </a:t>
            </a:r>
            <a:r>
              <a:rPr sz="1050" i="1" spc="-4" dirty="0">
                <a:solidFill>
                  <a:schemeClr val="bg2"/>
                </a:solidFill>
                <a:latin typeface="Calibri"/>
                <a:cs typeface="Calibri"/>
              </a:rPr>
              <a:t>des activités </a:t>
            </a:r>
            <a:r>
              <a:rPr sz="1050" i="1" dirty="0">
                <a:solidFill>
                  <a:schemeClr val="bg2"/>
                </a:solidFill>
                <a:latin typeface="Calibri"/>
                <a:cs typeface="Calibri"/>
              </a:rPr>
              <a:t> </a:t>
            </a:r>
            <a:r>
              <a:rPr sz="1050" i="1" spc="-4" dirty="0">
                <a:solidFill>
                  <a:schemeClr val="bg2"/>
                </a:solidFill>
                <a:latin typeface="Calibri"/>
                <a:cs typeface="Calibri"/>
              </a:rPr>
              <a:t>(commerces,</a:t>
            </a:r>
            <a:r>
              <a:rPr sz="1050" i="1" spc="-53" dirty="0">
                <a:solidFill>
                  <a:schemeClr val="bg2"/>
                </a:solidFill>
                <a:latin typeface="Calibri"/>
                <a:cs typeface="Calibri"/>
              </a:rPr>
              <a:t> </a:t>
            </a:r>
            <a:r>
              <a:rPr sz="1050" i="1" dirty="0">
                <a:solidFill>
                  <a:schemeClr val="bg2"/>
                </a:solidFill>
                <a:latin typeface="Calibri"/>
                <a:cs typeface="Calibri"/>
              </a:rPr>
              <a:t>artisanat,</a:t>
            </a:r>
            <a:r>
              <a:rPr sz="1050" i="1" spc="-4" dirty="0">
                <a:solidFill>
                  <a:schemeClr val="bg2"/>
                </a:solidFill>
                <a:latin typeface="Calibri"/>
                <a:cs typeface="Calibri"/>
              </a:rPr>
              <a:t> </a:t>
            </a:r>
            <a:r>
              <a:rPr sz="1050" i="1" dirty="0">
                <a:solidFill>
                  <a:schemeClr val="bg2"/>
                </a:solidFill>
                <a:latin typeface="Calibri"/>
                <a:cs typeface="Calibri"/>
              </a:rPr>
              <a:t>…)</a:t>
            </a:r>
            <a:endParaRPr sz="1050" dirty="0">
              <a:solidFill>
                <a:schemeClr val="bg2"/>
              </a:solidFill>
              <a:latin typeface="Calibri"/>
              <a:cs typeface="Calibri"/>
            </a:endParaRPr>
          </a:p>
          <a:p>
            <a:pPr>
              <a:spcBef>
                <a:spcPts val="26"/>
              </a:spcBef>
            </a:pPr>
            <a:endParaRPr sz="1013" dirty="0">
              <a:solidFill>
                <a:schemeClr val="bg2"/>
              </a:solidFill>
              <a:latin typeface="Calibri"/>
              <a:cs typeface="Calibri"/>
            </a:endParaRPr>
          </a:p>
          <a:p>
            <a:pPr marR="590074" algn="ctr"/>
            <a:r>
              <a:rPr sz="1050" i="1" u="sng" spc="-8" dirty="0">
                <a:solidFill>
                  <a:schemeClr val="bg2"/>
                </a:solidFill>
                <a:uFill>
                  <a:solidFill>
                    <a:srgbClr val="001F5F"/>
                  </a:solidFill>
                </a:uFill>
                <a:latin typeface="Calibri"/>
                <a:cs typeface="Calibri"/>
              </a:rPr>
              <a:t>Côté</a:t>
            </a:r>
            <a:r>
              <a:rPr sz="1050" i="1" u="sng" spc="-23" dirty="0">
                <a:solidFill>
                  <a:schemeClr val="bg2"/>
                </a:solidFill>
                <a:uFill>
                  <a:solidFill>
                    <a:srgbClr val="001F5F"/>
                  </a:solidFill>
                </a:uFill>
                <a:latin typeface="Calibri"/>
                <a:cs typeface="Calibri"/>
              </a:rPr>
              <a:t> </a:t>
            </a:r>
            <a:r>
              <a:rPr sz="1050" i="1" u="sng" spc="-4" dirty="0">
                <a:solidFill>
                  <a:schemeClr val="bg2"/>
                </a:solidFill>
                <a:uFill>
                  <a:solidFill>
                    <a:srgbClr val="001F5F"/>
                  </a:solidFill>
                </a:uFill>
                <a:latin typeface="Calibri"/>
                <a:cs typeface="Calibri"/>
              </a:rPr>
              <a:t>Lambersart</a:t>
            </a:r>
            <a:r>
              <a:rPr sz="1050" i="1" u="sng" spc="-23" dirty="0">
                <a:solidFill>
                  <a:schemeClr val="bg2"/>
                </a:solidFill>
                <a:uFill>
                  <a:solidFill>
                    <a:srgbClr val="001F5F"/>
                  </a:solidFill>
                </a:uFill>
                <a:latin typeface="Calibri"/>
                <a:cs typeface="Calibri"/>
              </a:rPr>
              <a:t> </a:t>
            </a:r>
            <a:r>
              <a:rPr sz="1050" i="1" u="sng" dirty="0">
                <a:solidFill>
                  <a:schemeClr val="bg2"/>
                </a:solidFill>
                <a:uFill>
                  <a:solidFill>
                    <a:srgbClr val="001F5F"/>
                  </a:solidFill>
                </a:uFill>
                <a:latin typeface="Calibri"/>
                <a:cs typeface="Calibri"/>
              </a:rPr>
              <a:t>:</a:t>
            </a:r>
            <a:endParaRPr sz="1050" dirty="0">
              <a:solidFill>
                <a:schemeClr val="bg2"/>
              </a:solidFill>
              <a:latin typeface="Calibri"/>
              <a:cs typeface="Calibri"/>
            </a:endParaRPr>
          </a:p>
          <a:p>
            <a:pPr marL="87154" marR="83820" algn="ctr"/>
            <a:r>
              <a:rPr sz="1050" i="1" spc="-4" dirty="0">
                <a:solidFill>
                  <a:schemeClr val="bg2"/>
                </a:solidFill>
                <a:latin typeface="Calibri"/>
                <a:cs typeface="Calibri"/>
              </a:rPr>
              <a:t>Plutôt</a:t>
            </a:r>
            <a:r>
              <a:rPr sz="1050" i="1" spc="-15" dirty="0">
                <a:solidFill>
                  <a:schemeClr val="bg2"/>
                </a:solidFill>
                <a:latin typeface="Calibri"/>
                <a:cs typeface="Calibri"/>
              </a:rPr>
              <a:t> </a:t>
            </a:r>
            <a:r>
              <a:rPr sz="1050" i="1" spc="-4" dirty="0">
                <a:solidFill>
                  <a:schemeClr val="bg2"/>
                </a:solidFill>
                <a:latin typeface="Calibri"/>
                <a:cs typeface="Calibri"/>
              </a:rPr>
              <a:t>du</a:t>
            </a:r>
            <a:r>
              <a:rPr sz="1050" i="1" spc="-8" dirty="0">
                <a:solidFill>
                  <a:schemeClr val="bg2"/>
                </a:solidFill>
                <a:latin typeface="Calibri"/>
                <a:cs typeface="Calibri"/>
              </a:rPr>
              <a:t> </a:t>
            </a:r>
            <a:r>
              <a:rPr sz="1050" i="1" dirty="0">
                <a:solidFill>
                  <a:schemeClr val="bg2"/>
                </a:solidFill>
                <a:latin typeface="Calibri"/>
                <a:cs typeface="Calibri"/>
              </a:rPr>
              <a:t>logement,</a:t>
            </a:r>
            <a:r>
              <a:rPr sz="1050" i="1" spc="-26" dirty="0">
                <a:solidFill>
                  <a:schemeClr val="bg2"/>
                </a:solidFill>
                <a:latin typeface="Calibri"/>
                <a:cs typeface="Calibri"/>
              </a:rPr>
              <a:t> </a:t>
            </a:r>
            <a:r>
              <a:rPr sz="1050" i="1" spc="-4" dirty="0">
                <a:solidFill>
                  <a:schemeClr val="bg2"/>
                </a:solidFill>
                <a:latin typeface="Calibri"/>
                <a:cs typeface="Calibri"/>
              </a:rPr>
              <a:t>avec</a:t>
            </a:r>
            <a:r>
              <a:rPr sz="1050" i="1" spc="-15" dirty="0">
                <a:solidFill>
                  <a:schemeClr val="bg2"/>
                </a:solidFill>
                <a:latin typeface="Calibri"/>
                <a:cs typeface="Calibri"/>
              </a:rPr>
              <a:t> </a:t>
            </a:r>
            <a:r>
              <a:rPr sz="1050" i="1" spc="-4" dirty="0">
                <a:solidFill>
                  <a:schemeClr val="bg2"/>
                </a:solidFill>
                <a:latin typeface="Calibri"/>
                <a:cs typeface="Calibri"/>
              </a:rPr>
              <a:t>un </a:t>
            </a:r>
            <a:r>
              <a:rPr sz="1050" i="1" spc="-229" dirty="0">
                <a:solidFill>
                  <a:schemeClr val="bg2"/>
                </a:solidFill>
                <a:latin typeface="Calibri"/>
                <a:cs typeface="Calibri"/>
              </a:rPr>
              <a:t> </a:t>
            </a:r>
            <a:r>
              <a:rPr sz="1050" i="1" spc="-8" dirty="0">
                <a:solidFill>
                  <a:schemeClr val="bg2"/>
                </a:solidFill>
                <a:latin typeface="Calibri"/>
                <a:cs typeface="Calibri"/>
              </a:rPr>
              <a:t>pourcentage </a:t>
            </a:r>
            <a:r>
              <a:rPr sz="1050" i="1" spc="-4" dirty="0">
                <a:solidFill>
                  <a:schemeClr val="bg2"/>
                </a:solidFill>
                <a:latin typeface="Calibri"/>
                <a:cs typeface="Calibri"/>
              </a:rPr>
              <a:t>de </a:t>
            </a:r>
            <a:r>
              <a:rPr sz="1050" i="1" dirty="0">
                <a:solidFill>
                  <a:schemeClr val="bg2"/>
                </a:solidFill>
                <a:latin typeface="Calibri"/>
                <a:cs typeface="Calibri"/>
              </a:rPr>
              <a:t>logements </a:t>
            </a:r>
            <a:r>
              <a:rPr sz="1050" i="1" spc="4" dirty="0">
                <a:solidFill>
                  <a:schemeClr val="bg2"/>
                </a:solidFill>
                <a:latin typeface="Calibri"/>
                <a:cs typeface="Calibri"/>
              </a:rPr>
              <a:t> </a:t>
            </a:r>
            <a:r>
              <a:rPr sz="1050" i="1" spc="-4" dirty="0">
                <a:solidFill>
                  <a:schemeClr val="bg2"/>
                </a:solidFill>
                <a:latin typeface="Calibri"/>
                <a:cs typeface="Calibri"/>
              </a:rPr>
              <a:t>sociaux</a:t>
            </a:r>
            <a:endParaRPr sz="1050" dirty="0">
              <a:solidFill>
                <a:schemeClr val="bg2"/>
              </a:solidFill>
              <a:latin typeface="Calibri"/>
              <a:cs typeface="Calibri"/>
            </a:endParaRPr>
          </a:p>
        </p:txBody>
      </p:sp>
      <p:sp>
        <p:nvSpPr>
          <p:cNvPr id="39" name="object 39"/>
          <p:cNvSpPr txBox="1"/>
          <p:nvPr/>
        </p:nvSpPr>
        <p:spPr>
          <a:xfrm>
            <a:off x="6298502" y="2342579"/>
            <a:ext cx="1605915" cy="309220"/>
          </a:xfrm>
          <a:prstGeom prst="rect">
            <a:avLst/>
          </a:prstGeom>
          <a:solidFill>
            <a:srgbClr val="FFFFFF"/>
          </a:solidFill>
          <a:ln w="19050">
            <a:solidFill>
              <a:srgbClr val="001F5F"/>
            </a:solidFill>
          </a:ln>
        </p:spPr>
        <p:txBody>
          <a:bodyPr vert="horz" wrap="square" lIns="0" tIns="31909" rIns="0" bIns="0" rtlCol="0">
            <a:spAutoFit/>
          </a:bodyPr>
          <a:lstStyle/>
          <a:p>
            <a:pPr marL="68104" marR="80486">
              <a:spcBef>
                <a:spcPts val="251"/>
              </a:spcBef>
            </a:pPr>
            <a:r>
              <a:rPr sz="900" spc="23" dirty="0">
                <a:solidFill>
                  <a:srgbClr val="001F5F"/>
                </a:solidFill>
                <a:latin typeface="Verdana"/>
                <a:cs typeface="Verdana"/>
              </a:rPr>
              <a:t>Ou</a:t>
            </a:r>
            <a:r>
              <a:rPr sz="900" spc="-41" dirty="0">
                <a:solidFill>
                  <a:srgbClr val="001F5F"/>
                </a:solidFill>
                <a:latin typeface="Verdana"/>
                <a:cs typeface="Verdana"/>
              </a:rPr>
              <a:t>v</a:t>
            </a:r>
            <a:r>
              <a:rPr sz="900" spc="-101" dirty="0">
                <a:solidFill>
                  <a:srgbClr val="001F5F"/>
                </a:solidFill>
                <a:latin typeface="Verdana"/>
                <a:cs typeface="Verdana"/>
              </a:rPr>
              <a:t>rir</a:t>
            </a:r>
            <a:r>
              <a:rPr sz="900" spc="-75" dirty="0">
                <a:solidFill>
                  <a:srgbClr val="001F5F"/>
                </a:solidFill>
                <a:latin typeface="Verdana"/>
                <a:cs typeface="Verdana"/>
              </a:rPr>
              <a:t> </a:t>
            </a:r>
            <a:r>
              <a:rPr sz="900" spc="-53" dirty="0">
                <a:solidFill>
                  <a:srgbClr val="001F5F"/>
                </a:solidFill>
                <a:latin typeface="Verdana"/>
                <a:cs typeface="Verdana"/>
              </a:rPr>
              <a:t>l</a:t>
            </a:r>
            <a:r>
              <a:rPr sz="900" spc="68" dirty="0">
                <a:solidFill>
                  <a:srgbClr val="001F5F"/>
                </a:solidFill>
                <a:latin typeface="Verdana"/>
                <a:cs typeface="Verdana"/>
              </a:rPr>
              <a:t>’a</a:t>
            </a:r>
            <a:r>
              <a:rPr sz="900" spc="11" dirty="0">
                <a:solidFill>
                  <a:srgbClr val="001F5F"/>
                </a:solidFill>
                <a:latin typeface="Verdana"/>
                <a:cs typeface="Verdana"/>
              </a:rPr>
              <a:t>n</a:t>
            </a:r>
            <a:r>
              <a:rPr sz="900" spc="8" dirty="0">
                <a:solidFill>
                  <a:srgbClr val="001F5F"/>
                </a:solidFill>
                <a:latin typeface="Verdana"/>
                <a:cs typeface="Verdana"/>
              </a:rPr>
              <a:t>g</a:t>
            </a:r>
            <a:r>
              <a:rPr sz="900" spc="-53" dirty="0">
                <a:solidFill>
                  <a:srgbClr val="001F5F"/>
                </a:solidFill>
                <a:latin typeface="Verdana"/>
                <a:cs typeface="Verdana"/>
              </a:rPr>
              <a:t>l</a:t>
            </a:r>
            <a:r>
              <a:rPr sz="900" spc="49" dirty="0">
                <a:solidFill>
                  <a:srgbClr val="001F5F"/>
                </a:solidFill>
                <a:latin typeface="Verdana"/>
                <a:cs typeface="Verdana"/>
              </a:rPr>
              <a:t>e</a:t>
            </a:r>
            <a:r>
              <a:rPr sz="900" spc="-83" dirty="0">
                <a:solidFill>
                  <a:srgbClr val="001F5F"/>
                </a:solidFill>
                <a:latin typeface="Verdana"/>
                <a:cs typeface="Verdana"/>
              </a:rPr>
              <a:t> </a:t>
            </a:r>
            <a:r>
              <a:rPr sz="900" spc="53" dirty="0">
                <a:solidFill>
                  <a:srgbClr val="001F5F"/>
                </a:solidFill>
                <a:latin typeface="Verdana"/>
                <a:cs typeface="Verdana"/>
              </a:rPr>
              <a:t>d</a:t>
            </a:r>
            <a:r>
              <a:rPr sz="900" spc="-23" dirty="0">
                <a:solidFill>
                  <a:srgbClr val="001F5F"/>
                </a:solidFill>
                <a:latin typeface="Verdana"/>
                <a:cs typeface="Verdana"/>
              </a:rPr>
              <a:t>u</a:t>
            </a:r>
            <a:r>
              <a:rPr sz="900" spc="-75" dirty="0">
                <a:solidFill>
                  <a:srgbClr val="001F5F"/>
                </a:solidFill>
                <a:latin typeface="Verdana"/>
                <a:cs typeface="Verdana"/>
              </a:rPr>
              <a:t> </a:t>
            </a:r>
            <a:r>
              <a:rPr sz="900" spc="-26" dirty="0">
                <a:solidFill>
                  <a:srgbClr val="001F5F"/>
                </a:solidFill>
                <a:latin typeface="Verdana"/>
                <a:cs typeface="Verdana"/>
              </a:rPr>
              <a:t>m</a:t>
            </a:r>
            <a:r>
              <a:rPr sz="900" spc="-71" dirty="0">
                <a:solidFill>
                  <a:srgbClr val="001F5F"/>
                </a:solidFill>
                <a:latin typeface="Verdana"/>
                <a:cs typeface="Verdana"/>
              </a:rPr>
              <a:t>ur</a:t>
            </a:r>
            <a:r>
              <a:rPr sz="900" spc="-75" dirty="0">
                <a:solidFill>
                  <a:srgbClr val="001F5F"/>
                </a:solidFill>
                <a:latin typeface="Verdana"/>
                <a:cs typeface="Verdana"/>
              </a:rPr>
              <a:t> </a:t>
            </a:r>
            <a:r>
              <a:rPr sz="900" spc="45" dirty="0">
                <a:solidFill>
                  <a:srgbClr val="001F5F"/>
                </a:solidFill>
                <a:latin typeface="Verdana"/>
                <a:cs typeface="Verdana"/>
              </a:rPr>
              <a:t>p</a:t>
            </a:r>
            <a:r>
              <a:rPr sz="900" spc="38" dirty="0">
                <a:solidFill>
                  <a:srgbClr val="001F5F"/>
                </a:solidFill>
                <a:latin typeface="Verdana"/>
                <a:cs typeface="Verdana"/>
              </a:rPr>
              <a:t>o</a:t>
            </a:r>
            <a:r>
              <a:rPr sz="900" spc="-60" dirty="0">
                <a:solidFill>
                  <a:srgbClr val="001F5F"/>
                </a:solidFill>
                <a:latin typeface="Verdana"/>
                <a:cs typeface="Verdana"/>
              </a:rPr>
              <a:t>ur  </a:t>
            </a:r>
            <a:r>
              <a:rPr sz="900" spc="-53" dirty="0">
                <a:solidFill>
                  <a:srgbClr val="001F5F"/>
                </a:solidFill>
                <a:latin typeface="Verdana"/>
                <a:cs typeface="Verdana"/>
              </a:rPr>
              <a:t>l</a:t>
            </a:r>
            <a:r>
              <a:rPr sz="900" spc="68" dirty="0">
                <a:solidFill>
                  <a:srgbClr val="001F5F"/>
                </a:solidFill>
                <a:latin typeface="Verdana"/>
                <a:cs typeface="Verdana"/>
              </a:rPr>
              <a:t>’a</a:t>
            </a:r>
            <a:r>
              <a:rPr sz="900" spc="19" dirty="0">
                <a:solidFill>
                  <a:srgbClr val="001F5F"/>
                </a:solidFill>
                <a:latin typeface="Verdana"/>
                <a:cs typeface="Verdana"/>
              </a:rPr>
              <a:t>spec</a:t>
            </a:r>
            <a:r>
              <a:rPr sz="900" spc="-53" dirty="0">
                <a:solidFill>
                  <a:srgbClr val="001F5F"/>
                </a:solidFill>
                <a:latin typeface="Verdana"/>
                <a:cs typeface="Verdana"/>
              </a:rPr>
              <a:t>t</a:t>
            </a:r>
            <a:r>
              <a:rPr sz="900" spc="-86" dirty="0">
                <a:solidFill>
                  <a:srgbClr val="001F5F"/>
                </a:solidFill>
                <a:latin typeface="Verdana"/>
                <a:cs typeface="Verdana"/>
              </a:rPr>
              <a:t> </a:t>
            </a:r>
            <a:r>
              <a:rPr sz="900" spc="-60" dirty="0">
                <a:solidFill>
                  <a:srgbClr val="001F5F"/>
                </a:solidFill>
                <a:latin typeface="Verdana"/>
                <a:cs typeface="Verdana"/>
              </a:rPr>
              <a:t>visibi</a:t>
            </a:r>
            <a:r>
              <a:rPr sz="900" spc="-34" dirty="0">
                <a:solidFill>
                  <a:srgbClr val="001F5F"/>
                </a:solidFill>
                <a:latin typeface="Verdana"/>
                <a:cs typeface="Verdana"/>
              </a:rPr>
              <a:t>l</a:t>
            </a:r>
            <a:r>
              <a:rPr sz="900" spc="-53" dirty="0">
                <a:solidFill>
                  <a:srgbClr val="001F5F"/>
                </a:solidFill>
                <a:latin typeface="Verdana"/>
                <a:cs typeface="Verdana"/>
              </a:rPr>
              <a:t>i</a:t>
            </a:r>
            <a:r>
              <a:rPr sz="900" spc="-90" dirty="0">
                <a:solidFill>
                  <a:srgbClr val="001F5F"/>
                </a:solidFill>
                <a:latin typeface="Verdana"/>
                <a:cs typeface="Verdana"/>
              </a:rPr>
              <a:t>t</a:t>
            </a:r>
            <a:r>
              <a:rPr sz="900" spc="49" dirty="0">
                <a:solidFill>
                  <a:srgbClr val="001F5F"/>
                </a:solidFill>
                <a:latin typeface="Verdana"/>
                <a:cs typeface="Verdana"/>
              </a:rPr>
              <a:t>é</a:t>
            </a:r>
            <a:endParaRPr sz="900" dirty="0">
              <a:latin typeface="Verdana"/>
              <a:cs typeface="Verdana"/>
            </a:endParaRPr>
          </a:p>
        </p:txBody>
      </p:sp>
      <p:grpSp>
        <p:nvGrpSpPr>
          <p:cNvPr id="40" name="object 40"/>
          <p:cNvGrpSpPr/>
          <p:nvPr/>
        </p:nvGrpSpPr>
        <p:grpSpPr>
          <a:xfrm>
            <a:off x="1125123" y="1027556"/>
            <a:ext cx="5529738" cy="3271838"/>
            <a:chOff x="1500164" y="1370075"/>
            <a:chExt cx="7372984" cy="4362450"/>
          </a:xfrm>
        </p:grpSpPr>
        <p:pic>
          <p:nvPicPr>
            <p:cNvPr id="41" name="object 41"/>
            <p:cNvPicPr/>
            <p:nvPr/>
          </p:nvPicPr>
          <p:blipFill>
            <a:blip r:embed="rId12" cstate="print"/>
            <a:stretch>
              <a:fillRect/>
            </a:stretch>
          </p:blipFill>
          <p:spPr>
            <a:xfrm>
              <a:off x="7850123" y="4241291"/>
              <a:ext cx="117348" cy="118871"/>
            </a:xfrm>
            <a:prstGeom prst="rect">
              <a:avLst/>
            </a:prstGeom>
          </p:spPr>
        </p:pic>
        <p:pic>
          <p:nvPicPr>
            <p:cNvPr id="42" name="object 42"/>
            <p:cNvPicPr/>
            <p:nvPr/>
          </p:nvPicPr>
          <p:blipFill>
            <a:blip r:embed="rId13" cstate="print"/>
            <a:stretch>
              <a:fillRect/>
            </a:stretch>
          </p:blipFill>
          <p:spPr>
            <a:xfrm>
              <a:off x="8802623" y="1370075"/>
              <a:ext cx="70103" cy="71627"/>
            </a:xfrm>
            <a:prstGeom prst="rect">
              <a:avLst/>
            </a:prstGeom>
          </p:spPr>
        </p:pic>
        <p:pic>
          <p:nvPicPr>
            <p:cNvPr id="43" name="object 43"/>
            <p:cNvPicPr/>
            <p:nvPr/>
          </p:nvPicPr>
          <p:blipFill>
            <a:blip r:embed="rId14" cstate="print"/>
            <a:stretch>
              <a:fillRect/>
            </a:stretch>
          </p:blipFill>
          <p:spPr>
            <a:xfrm>
              <a:off x="3643883" y="4556759"/>
              <a:ext cx="233171" cy="231647"/>
            </a:xfrm>
            <a:prstGeom prst="rect">
              <a:avLst/>
            </a:prstGeom>
          </p:spPr>
        </p:pic>
        <p:sp>
          <p:nvSpPr>
            <p:cNvPr id="44" name="object 44"/>
            <p:cNvSpPr/>
            <p:nvPr/>
          </p:nvSpPr>
          <p:spPr>
            <a:xfrm>
              <a:off x="1706117" y="4059174"/>
              <a:ext cx="1938655" cy="1659255"/>
            </a:xfrm>
            <a:custGeom>
              <a:avLst/>
              <a:gdLst/>
              <a:ahLst/>
              <a:cxnLst/>
              <a:rect l="l" t="t" r="r" b="b"/>
              <a:pathLst>
                <a:path w="1938654" h="1659254">
                  <a:moveTo>
                    <a:pt x="1938273" y="602995"/>
                  </a:moveTo>
                  <a:lnTo>
                    <a:pt x="0" y="0"/>
                  </a:lnTo>
                </a:path>
                <a:path w="1938654" h="1659254">
                  <a:moveTo>
                    <a:pt x="1938655" y="614171"/>
                  </a:moveTo>
                  <a:lnTo>
                    <a:pt x="335280" y="1658835"/>
                  </a:lnTo>
                </a:path>
              </a:pathLst>
            </a:custGeom>
            <a:ln w="28575">
              <a:solidFill>
                <a:srgbClr val="001F5F"/>
              </a:solidFill>
              <a:prstDash val="dash"/>
            </a:ln>
          </p:spPr>
          <p:txBody>
            <a:bodyPr wrap="square" lIns="0" tIns="0" rIns="0" bIns="0" rtlCol="0"/>
            <a:lstStyle/>
            <a:p>
              <a:endParaRPr sz="1050"/>
            </a:p>
          </p:txBody>
        </p:sp>
        <p:sp>
          <p:nvSpPr>
            <p:cNvPr id="45" name="object 45"/>
            <p:cNvSpPr/>
            <p:nvPr/>
          </p:nvSpPr>
          <p:spPr>
            <a:xfrm>
              <a:off x="1514451" y="4072000"/>
              <a:ext cx="546100" cy="1642745"/>
            </a:xfrm>
            <a:custGeom>
              <a:avLst/>
              <a:gdLst/>
              <a:ahLst/>
              <a:cxnLst/>
              <a:rect l="l" t="t" r="r" b="b"/>
              <a:pathLst>
                <a:path w="546100" h="1642745">
                  <a:moveTo>
                    <a:pt x="545869" y="1642300"/>
                  </a:moveTo>
                  <a:lnTo>
                    <a:pt x="504699" y="1608106"/>
                  </a:lnTo>
                  <a:lnTo>
                    <a:pt x="465055" y="1572890"/>
                  </a:lnTo>
                  <a:lnTo>
                    <a:pt x="426947" y="1536706"/>
                  </a:lnTo>
                  <a:lnTo>
                    <a:pt x="390388" y="1499606"/>
                  </a:lnTo>
                  <a:lnTo>
                    <a:pt x="355387" y="1461643"/>
                  </a:lnTo>
                  <a:lnTo>
                    <a:pt x="321957" y="1422871"/>
                  </a:lnTo>
                  <a:lnTo>
                    <a:pt x="290109" y="1383341"/>
                  </a:lnTo>
                  <a:lnTo>
                    <a:pt x="259853" y="1343107"/>
                  </a:lnTo>
                  <a:lnTo>
                    <a:pt x="231201" y="1302221"/>
                  </a:lnTo>
                  <a:lnTo>
                    <a:pt x="204163" y="1260737"/>
                  </a:lnTo>
                  <a:lnTo>
                    <a:pt x="178752" y="1218708"/>
                  </a:lnTo>
                  <a:lnTo>
                    <a:pt x="154979" y="1176185"/>
                  </a:lnTo>
                  <a:lnTo>
                    <a:pt x="132854" y="1133223"/>
                  </a:lnTo>
                  <a:lnTo>
                    <a:pt x="112388" y="1089873"/>
                  </a:lnTo>
                  <a:lnTo>
                    <a:pt x="93594" y="1046189"/>
                  </a:lnTo>
                  <a:lnTo>
                    <a:pt x="76481" y="1002223"/>
                  </a:lnTo>
                  <a:lnTo>
                    <a:pt x="61061" y="958029"/>
                  </a:lnTo>
                  <a:lnTo>
                    <a:pt x="47346" y="913659"/>
                  </a:lnTo>
                  <a:lnTo>
                    <a:pt x="35347" y="869166"/>
                  </a:lnTo>
                  <a:lnTo>
                    <a:pt x="25074" y="824603"/>
                  </a:lnTo>
                  <a:lnTo>
                    <a:pt x="16538" y="780022"/>
                  </a:lnTo>
                  <a:lnTo>
                    <a:pt x="9752" y="735477"/>
                  </a:lnTo>
                  <a:lnTo>
                    <a:pt x="4726" y="691021"/>
                  </a:lnTo>
                  <a:lnTo>
                    <a:pt x="1472" y="646706"/>
                  </a:lnTo>
                  <a:lnTo>
                    <a:pt x="0" y="602585"/>
                  </a:lnTo>
                  <a:lnTo>
                    <a:pt x="321" y="558711"/>
                  </a:lnTo>
                  <a:lnTo>
                    <a:pt x="2447" y="515137"/>
                  </a:lnTo>
                  <a:lnTo>
                    <a:pt x="6390" y="471915"/>
                  </a:lnTo>
                  <a:lnTo>
                    <a:pt x="12159" y="429099"/>
                  </a:lnTo>
                  <a:lnTo>
                    <a:pt x="19767" y="386741"/>
                  </a:lnTo>
                  <a:lnTo>
                    <a:pt x="29225" y="344895"/>
                  </a:lnTo>
                  <a:lnTo>
                    <a:pt x="40543" y="303612"/>
                  </a:lnTo>
                  <a:lnTo>
                    <a:pt x="53733" y="262947"/>
                  </a:lnTo>
                  <a:lnTo>
                    <a:pt x="68806" y="222951"/>
                  </a:lnTo>
                  <a:lnTo>
                    <a:pt x="85773" y="183678"/>
                  </a:lnTo>
                  <a:lnTo>
                    <a:pt x="104646" y="145180"/>
                  </a:lnTo>
                  <a:lnTo>
                    <a:pt x="125435" y="107510"/>
                  </a:lnTo>
                  <a:lnTo>
                    <a:pt x="148152" y="70722"/>
                  </a:lnTo>
                  <a:lnTo>
                    <a:pt x="172807" y="34867"/>
                  </a:lnTo>
                  <a:lnTo>
                    <a:pt x="199413" y="0"/>
                  </a:lnTo>
                </a:path>
              </a:pathLst>
            </a:custGeom>
            <a:ln w="28575">
              <a:solidFill>
                <a:srgbClr val="001F5F"/>
              </a:solidFill>
              <a:prstDash val="dash"/>
            </a:ln>
          </p:spPr>
          <p:txBody>
            <a:bodyPr wrap="square" lIns="0" tIns="0" rIns="0" bIns="0" rtlCol="0"/>
            <a:lstStyle/>
            <a:p>
              <a:endParaRPr sz="1050"/>
            </a:p>
          </p:txBody>
        </p:sp>
        <p:sp>
          <p:nvSpPr>
            <p:cNvPr id="46" name="object 46"/>
            <p:cNvSpPr/>
            <p:nvPr/>
          </p:nvSpPr>
          <p:spPr>
            <a:xfrm>
              <a:off x="1516379" y="4058411"/>
              <a:ext cx="2138680" cy="1656714"/>
            </a:xfrm>
            <a:custGeom>
              <a:avLst/>
              <a:gdLst/>
              <a:ahLst/>
              <a:cxnLst/>
              <a:rect l="l" t="t" r="r" b="b"/>
              <a:pathLst>
                <a:path w="2138679" h="1656714">
                  <a:moveTo>
                    <a:pt x="186817" y="0"/>
                  </a:moveTo>
                  <a:lnTo>
                    <a:pt x="72389" y="213232"/>
                  </a:lnTo>
                  <a:lnTo>
                    <a:pt x="0" y="468375"/>
                  </a:lnTo>
                  <a:lnTo>
                    <a:pt x="0" y="773049"/>
                  </a:lnTo>
                  <a:lnTo>
                    <a:pt x="95250" y="1085342"/>
                  </a:lnTo>
                  <a:lnTo>
                    <a:pt x="232537" y="1332865"/>
                  </a:lnTo>
                  <a:lnTo>
                    <a:pt x="514476" y="1656588"/>
                  </a:lnTo>
                  <a:lnTo>
                    <a:pt x="2138172" y="605536"/>
                  </a:lnTo>
                  <a:lnTo>
                    <a:pt x="186817" y="0"/>
                  </a:lnTo>
                  <a:close/>
                </a:path>
              </a:pathLst>
            </a:custGeom>
            <a:solidFill>
              <a:srgbClr val="001F5F">
                <a:alpha val="39999"/>
              </a:srgbClr>
            </a:solidFill>
          </p:spPr>
          <p:txBody>
            <a:bodyPr wrap="square" lIns="0" tIns="0" rIns="0" bIns="0" rtlCol="0"/>
            <a:lstStyle/>
            <a:p>
              <a:endParaRPr sz="1050"/>
            </a:p>
          </p:txBody>
        </p:sp>
        <p:pic>
          <p:nvPicPr>
            <p:cNvPr id="47" name="object 47"/>
            <p:cNvPicPr/>
            <p:nvPr/>
          </p:nvPicPr>
          <p:blipFill>
            <a:blip r:embed="rId15" cstate="print"/>
            <a:stretch>
              <a:fillRect/>
            </a:stretch>
          </p:blipFill>
          <p:spPr>
            <a:xfrm>
              <a:off x="1756155" y="4650485"/>
              <a:ext cx="1341755" cy="428751"/>
            </a:xfrm>
            <a:prstGeom prst="rect">
              <a:avLst/>
            </a:prstGeom>
          </p:spPr>
        </p:pic>
        <p:sp>
          <p:nvSpPr>
            <p:cNvPr id="48" name="object 48"/>
            <p:cNvSpPr/>
            <p:nvPr/>
          </p:nvSpPr>
          <p:spPr>
            <a:xfrm>
              <a:off x="2517648" y="2676143"/>
              <a:ext cx="1734820" cy="788035"/>
            </a:xfrm>
            <a:custGeom>
              <a:avLst/>
              <a:gdLst/>
              <a:ahLst/>
              <a:cxnLst/>
              <a:rect l="l" t="t" r="r" b="b"/>
              <a:pathLst>
                <a:path w="1734820" h="788035">
                  <a:moveTo>
                    <a:pt x="216408" y="679704"/>
                  </a:moveTo>
                  <a:lnTo>
                    <a:pt x="162306" y="679704"/>
                  </a:lnTo>
                  <a:lnTo>
                    <a:pt x="162306" y="0"/>
                  </a:lnTo>
                  <a:lnTo>
                    <a:pt x="54102" y="0"/>
                  </a:lnTo>
                  <a:lnTo>
                    <a:pt x="54102" y="679704"/>
                  </a:lnTo>
                  <a:lnTo>
                    <a:pt x="0" y="679704"/>
                  </a:lnTo>
                  <a:lnTo>
                    <a:pt x="108204" y="787908"/>
                  </a:lnTo>
                  <a:lnTo>
                    <a:pt x="216408" y="679704"/>
                  </a:lnTo>
                  <a:close/>
                </a:path>
                <a:path w="1734820" h="788035">
                  <a:moveTo>
                    <a:pt x="1734312" y="668274"/>
                  </a:moveTo>
                  <a:lnTo>
                    <a:pt x="1679829" y="668274"/>
                  </a:lnTo>
                  <a:lnTo>
                    <a:pt x="1679829" y="0"/>
                  </a:lnTo>
                  <a:lnTo>
                    <a:pt x="1570863" y="0"/>
                  </a:lnTo>
                  <a:lnTo>
                    <a:pt x="1570863" y="668274"/>
                  </a:lnTo>
                  <a:lnTo>
                    <a:pt x="1516380" y="668274"/>
                  </a:lnTo>
                  <a:lnTo>
                    <a:pt x="1625346" y="777240"/>
                  </a:lnTo>
                  <a:lnTo>
                    <a:pt x="1734312" y="668274"/>
                  </a:lnTo>
                  <a:close/>
                </a:path>
              </a:pathLst>
            </a:custGeom>
            <a:solidFill>
              <a:srgbClr val="001F5F"/>
            </a:solidFill>
          </p:spPr>
          <p:txBody>
            <a:bodyPr wrap="square" lIns="0" tIns="0" rIns="0" bIns="0" rtlCol="0"/>
            <a:lstStyle/>
            <a:p>
              <a:endParaRPr sz="1050"/>
            </a:p>
          </p:txBody>
        </p:sp>
        <p:sp>
          <p:nvSpPr>
            <p:cNvPr id="49" name="object 49"/>
            <p:cNvSpPr/>
            <p:nvPr/>
          </p:nvSpPr>
          <p:spPr>
            <a:xfrm>
              <a:off x="2555748" y="2686811"/>
              <a:ext cx="1653539" cy="749935"/>
            </a:xfrm>
            <a:custGeom>
              <a:avLst/>
              <a:gdLst/>
              <a:ahLst/>
              <a:cxnLst/>
              <a:rect l="l" t="t" r="r" b="b"/>
              <a:pathLst>
                <a:path w="1653539" h="749935">
                  <a:moveTo>
                    <a:pt x="135636" y="681990"/>
                  </a:moveTo>
                  <a:lnTo>
                    <a:pt x="101727" y="681990"/>
                  </a:lnTo>
                  <a:lnTo>
                    <a:pt x="101727" y="12192"/>
                  </a:lnTo>
                  <a:lnTo>
                    <a:pt x="33909" y="12192"/>
                  </a:lnTo>
                  <a:lnTo>
                    <a:pt x="33909" y="681990"/>
                  </a:lnTo>
                  <a:lnTo>
                    <a:pt x="0" y="681990"/>
                  </a:lnTo>
                  <a:lnTo>
                    <a:pt x="67818" y="749808"/>
                  </a:lnTo>
                  <a:lnTo>
                    <a:pt x="135636" y="681990"/>
                  </a:lnTo>
                  <a:close/>
                </a:path>
                <a:path w="1653539" h="749935">
                  <a:moveTo>
                    <a:pt x="1653540" y="671322"/>
                  </a:moveTo>
                  <a:lnTo>
                    <a:pt x="1619631" y="671322"/>
                  </a:lnTo>
                  <a:lnTo>
                    <a:pt x="1619631" y="0"/>
                  </a:lnTo>
                  <a:lnTo>
                    <a:pt x="1551813" y="0"/>
                  </a:lnTo>
                  <a:lnTo>
                    <a:pt x="1551813" y="671322"/>
                  </a:lnTo>
                  <a:lnTo>
                    <a:pt x="1517904" y="671322"/>
                  </a:lnTo>
                  <a:lnTo>
                    <a:pt x="1585722" y="739140"/>
                  </a:lnTo>
                  <a:lnTo>
                    <a:pt x="1653540" y="671322"/>
                  </a:lnTo>
                  <a:close/>
                </a:path>
              </a:pathLst>
            </a:custGeom>
            <a:solidFill>
              <a:srgbClr val="FFFFFF"/>
            </a:solidFill>
          </p:spPr>
          <p:txBody>
            <a:bodyPr wrap="square" lIns="0" tIns="0" rIns="0" bIns="0" rtlCol="0"/>
            <a:lstStyle/>
            <a:p>
              <a:endParaRPr sz="1050"/>
            </a:p>
          </p:txBody>
        </p:sp>
        <p:sp>
          <p:nvSpPr>
            <p:cNvPr id="50" name="object 50"/>
            <p:cNvSpPr/>
            <p:nvPr/>
          </p:nvSpPr>
          <p:spPr>
            <a:xfrm>
              <a:off x="7273290" y="2724150"/>
              <a:ext cx="488950" cy="712470"/>
            </a:xfrm>
            <a:custGeom>
              <a:avLst/>
              <a:gdLst/>
              <a:ahLst/>
              <a:cxnLst/>
              <a:rect l="l" t="t" r="r" b="b"/>
              <a:pathLst>
                <a:path w="488950" h="712470">
                  <a:moveTo>
                    <a:pt x="0" y="711962"/>
                  </a:moveTo>
                  <a:lnTo>
                    <a:pt x="0" y="355980"/>
                  </a:lnTo>
                  <a:lnTo>
                    <a:pt x="488950" y="355980"/>
                  </a:lnTo>
                  <a:lnTo>
                    <a:pt x="488950" y="0"/>
                  </a:lnTo>
                </a:path>
              </a:pathLst>
            </a:custGeom>
            <a:ln w="19050">
              <a:solidFill>
                <a:srgbClr val="001F5F"/>
              </a:solidFill>
            </a:ln>
          </p:spPr>
          <p:txBody>
            <a:bodyPr wrap="square" lIns="0" tIns="0" rIns="0" bIns="0" rtlCol="0"/>
            <a:lstStyle/>
            <a:p>
              <a:endParaRPr sz="1050"/>
            </a:p>
          </p:txBody>
        </p:sp>
      </p:grpSp>
      <p:sp>
        <p:nvSpPr>
          <p:cNvPr id="51" name="object 51"/>
          <p:cNvSpPr txBox="1"/>
          <p:nvPr/>
        </p:nvSpPr>
        <p:spPr>
          <a:xfrm>
            <a:off x="5821870" y="1910525"/>
            <a:ext cx="1453039" cy="170239"/>
          </a:xfrm>
          <a:prstGeom prst="rect">
            <a:avLst/>
          </a:prstGeom>
          <a:solidFill>
            <a:srgbClr val="FFFFFF"/>
          </a:solidFill>
          <a:ln w="19050">
            <a:solidFill>
              <a:srgbClr val="001F5F"/>
            </a:solidFill>
          </a:ln>
        </p:spPr>
        <p:txBody>
          <a:bodyPr vert="horz" wrap="square" lIns="0" tIns="31433" rIns="0" bIns="0" rtlCol="0">
            <a:spAutoFit/>
          </a:bodyPr>
          <a:lstStyle/>
          <a:p>
            <a:pPr marL="68580">
              <a:spcBef>
                <a:spcPts val="248"/>
              </a:spcBef>
            </a:pPr>
            <a:r>
              <a:rPr sz="900" spc="98" dirty="0">
                <a:solidFill>
                  <a:srgbClr val="001F5F"/>
                </a:solidFill>
                <a:latin typeface="Verdana"/>
                <a:cs typeface="Verdana"/>
              </a:rPr>
              <a:t>C</a:t>
            </a:r>
            <a:r>
              <a:rPr sz="900" spc="34" dirty="0">
                <a:solidFill>
                  <a:srgbClr val="001F5F"/>
                </a:solidFill>
                <a:latin typeface="Verdana"/>
                <a:cs typeface="Verdana"/>
              </a:rPr>
              <a:t>o</a:t>
            </a:r>
            <a:r>
              <a:rPr sz="900" spc="-49" dirty="0">
                <a:solidFill>
                  <a:srgbClr val="001F5F"/>
                </a:solidFill>
                <a:latin typeface="Verdana"/>
                <a:cs typeface="Verdana"/>
              </a:rPr>
              <a:t>nser</a:t>
            </a:r>
            <a:r>
              <a:rPr sz="900" spc="-56" dirty="0">
                <a:solidFill>
                  <a:srgbClr val="001F5F"/>
                </a:solidFill>
                <a:latin typeface="Verdana"/>
                <a:cs typeface="Verdana"/>
              </a:rPr>
              <a:t>v</a:t>
            </a:r>
            <a:r>
              <a:rPr sz="900" spc="68" dirty="0">
                <a:solidFill>
                  <a:srgbClr val="001F5F"/>
                </a:solidFill>
                <a:latin typeface="Verdana"/>
                <a:cs typeface="Verdana"/>
              </a:rPr>
              <a:t>a</a:t>
            </a:r>
            <a:r>
              <a:rPr sz="900" spc="-71" dirty="0">
                <a:solidFill>
                  <a:srgbClr val="001F5F"/>
                </a:solidFill>
                <a:latin typeface="Verdana"/>
                <a:cs typeface="Verdana"/>
              </a:rPr>
              <a:t>t</a:t>
            </a:r>
            <a:r>
              <a:rPr sz="900" spc="-11" dirty="0">
                <a:solidFill>
                  <a:srgbClr val="001F5F"/>
                </a:solidFill>
                <a:latin typeface="Verdana"/>
                <a:cs typeface="Verdana"/>
              </a:rPr>
              <a:t>i</a:t>
            </a:r>
            <a:r>
              <a:rPr sz="900" spc="-26" dirty="0">
                <a:solidFill>
                  <a:srgbClr val="001F5F"/>
                </a:solidFill>
                <a:latin typeface="Verdana"/>
                <a:cs typeface="Verdana"/>
              </a:rPr>
              <a:t>o</a:t>
            </a:r>
            <a:r>
              <a:rPr sz="900" spc="-23" dirty="0">
                <a:solidFill>
                  <a:srgbClr val="001F5F"/>
                </a:solidFill>
                <a:latin typeface="Verdana"/>
                <a:cs typeface="Verdana"/>
              </a:rPr>
              <a:t>n </a:t>
            </a:r>
            <a:r>
              <a:rPr sz="900" spc="53" dirty="0">
                <a:solidFill>
                  <a:srgbClr val="001F5F"/>
                </a:solidFill>
                <a:latin typeface="Verdana"/>
                <a:cs typeface="Verdana"/>
              </a:rPr>
              <a:t>d</a:t>
            </a:r>
            <a:r>
              <a:rPr sz="900" spc="-23" dirty="0">
                <a:solidFill>
                  <a:srgbClr val="001F5F"/>
                </a:solidFill>
                <a:latin typeface="Verdana"/>
                <a:cs typeface="Verdana"/>
              </a:rPr>
              <a:t>u</a:t>
            </a:r>
            <a:r>
              <a:rPr sz="900" spc="-75" dirty="0">
                <a:solidFill>
                  <a:srgbClr val="001F5F"/>
                </a:solidFill>
                <a:latin typeface="Verdana"/>
                <a:cs typeface="Verdana"/>
              </a:rPr>
              <a:t> </a:t>
            </a:r>
            <a:r>
              <a:rPr sz="900" spc="45" dirty="0">
                <a:solidFill>
                  <a:srgbClr val="001F5F"/>
                </a:solidFill>
                <a:latin typeface="Verdana"/>
                <a:cs typeface="Verdana"/>
              </a:rPr>
              <a:t>p</a:t>
            </a:r>
            <a:r>
              <a:rPr sz="900" spc="38" dirty="0">
                <a:solidFill>
                  <a:srgbClr val="001F5F"/>
                </a:solidFill>
                <a:latin typeface="Verdana"/>
                <a:cs typeface="Verdana"/>
              </a:rPr>
              <a:t>o</a:t>
            </a:r>
            <a:r>
              <a:rPr sz="900" spc="-86" dirty="0">
                <a:solidFill>
                  <a:srgbClr val="001F5F"/>
                </a:solidFill>
                <a:latin typeface="Verdana"/>
                <a:cs typeface="Verdana"/>
              </a:rPr>
              <a:t>r</a:t>
            </a:r>
            <a:r>
              <a:rPr sz="900" spc="-98" dirty="0">
                <a:solidFill>
                  <a:srgbClr val="001F5F"/>
                </a:solidFill>
                <a:latin typeface="Verdana"/>
                <a:cs typeface="Verdana"/>
              </a:rPr>
              <a:t>t</a:t>
            </a:r>
            <a:r>
              <a:rPr sz="900" spc="68" dirty="0">
                <a:solidFill>
                  <a:srgbClr val="001F5F"/>
                </a:solidFill>
                <a:latin typeface="Verdana"/>
                <a:cs typeface="Verdana"/>
              </a:rPr>
              <a:t>a</a:t>
            </a:r>
            <a:r>
              <a:rPr sz="900" spc="-71" dirty="0">
                <a:solidFill>
                  <a:srgbClr val="001F5F"/>
                </a:solidFill>
                <a:latin typeface="Verdana"/>
                <a:cs typeface="Verdana"/>
              </a:rPr>
              <a:t>il</a:t>
            </a:r>
            <a:endParaRPr sz="900">
              <a:latin typeface="Verdana"/>
              <a:cs typeface="Verdana"/>
            </a:endParaRPr>
          </a:p>
        </p:txBody>
      </p:sp>
      <p:grpSp>
        <p:nvGrpSpPr>
          <p:cNvPr id="52" name="object 52"/>
          <p:cNvGrpSpPr/>
          <p:nvPr/>
        </p:nvGrpSpPr>
        <p:grpSpPr>
          <a:xfrm>
            <a:off x="4161949" y="2548891"/>
            <a:ext cx="1337310" cy="2095976"/>
            <a:chOff x="5549265" y="3398520"/>
            <a:chExt cx="1783080" cy="2794635"/>
          </a:xfrm>
        </p:grpSpPr>
        <p:pic>
          <p:nvPicPr>
            <p:cNvPr id="53" name="object 53"/>
            <p:cNvPicPr/>
            <p:nvPr/>
          </p:nvPicPr>
          <p:blipFill>
            <a:blip r:embed="rId12" cstate="print"/>
            <a:stretch>
              <a:fillRect/>
            </a:stretch>
          </p:blipFill>
          <p:spPr>
            <a:xfrm>
              <a:off x="7214616" y="3398520"/>
              <a:ext cx="117348" cy="118871"/>
            </a:xfrm>
            <a:prstGeom prst="rect">
              <a:avLst/>
            </a:prstGeom>
          </p:spPr>
        </p:pic>
        <p:sp>
          <p:nvSpPr>
            <p:cNvPr id="54" name="object 54"/>
            <p:cNvSpPr/>
            <p:nvPr/>
          </p:nvSpPr>
          <p:spPr>
            <a:xfrm>
              <a:off x="6680454" y="5292090"/>
              <a:ext cx="311150" cy="495934"/>
            </a:xfrm>
            <a:custGeom>
              <a:avLst/>
              <a:gdLst/>
              <a:ahLst/>
              <a:cxnLst/>
              <a:rect l="l" t="t" r="r" b="b"/>
              <a:pathLst>
                <a:path w="311150" h="495935">
                  <a:moveTo>
                    <a:pt x="0" y="0"/>
                  </a:moveTo>
                  <a:lnTo>
                    <a:pt x="0" y="247650"/>
                  </a:lnTo>
                  <a:lnTo>
                    <a:pt x="310642" y="247650"/>
                  </a:lnTo>
                  <a:lnTo>
                    <a:pt x="310642" y="495363"/>
                  </a:lnTo>
                </a:path>
              </a:pathLst>
            </a:custGeom>
            <a:ln w="19050">
              <a:solidFill>
                <a:srgbClr val="001F5F"/>
              </a:solidFill>
            </a:ln>
          </p:spPr>
          <p:txBody>
            <a:bodyPr wrap="square" lIns="0" tIns="0" rIns="0" bIns="0" rtlCol="0"/>
            <a:lstStyle/>
            <a:p>
              <a:endParaRPr sz="1050"/>
            </a:p>
          </p:txBody>
        </p:sp>
        <p:sp>
          <p:nvSpPr>
            <p:cNvPr id="55" name="object 55"/>
            <p:cNvSpPr/>
            <p:nvPr/>
          </p:nvSpPr>
          <p:spPr>
            <a:xfrm>
              <a:off x="5558790" y="5537454"/>
              <a:ext cx="1437640" cy="646430"/>
            </a:xfrm>
            <a:custGeom>
              <a:avLst/>
              <a:gdLst/>
              <a:ahLst/>
              <a:cxnLst/>
              <a:rect l="l" t="t" r="r" b="b"/>
              <a:pathLst>
                <a:path w="1437640" h="646429">
                  <a:moveTo>
                    <a:pt x="1437132" y="0"/>
                  </a:moveTo>
                  <a:lnTo>
                    <a:pt x="0" y="0"/>
                  </a:lnTo>
                  <a:lnTo>
                    <a:pt x="0" y="646176"/>
                  </a:lnTo>
                  <a:lnTo>
                    <a:pt x="1437132" y="646176"/>
                  </a:lnTo>
                  <a:lnTo>
                    <a:pt x="1437132" y="0"/>
                  </a:lnTo>
                  <a:close/>
                </a:path>
              </a:pathLst>
            </a:custGeom>
            <a:solidFill>
              <a:srgbClr val="FFFFFF"/>
            </a:solidFill>
          </p:spPr>
          <p:txBody>
            <a:bodyPr wrap="square" lIns="0" tIns="0" rIns="0" bIns="0" rtlCol="0"/>
            <a:lstStyle/>
            <a:p>
              <a:endParaRPr sz="1050"/>
            </a:p>
          </p:txBody>
        </p:sp>
        <p:sp>
          <p:nvSpPr>
            <p:cNvPr id="56" name="object 56"/>
            <p:cNvSpPr/>
            <p:nvPr/>
          </p:nvSpPr>
          <p:spPr>
            <a:xfrm>
              <a:off x="5558790" y="5537454"/>
              <a:ext cx="1437640" cy="646430"/>
            </a:xfrm>
            <a:custGeom>
              <a:avLst/>
              <a:gdLst/>
              <a:ahLst/>
              <a:cxnLst/>
              <a:rect l="l" t="t" r="r" b="b"/>
              <a:pathLst>
                <a:path w="1437640" h="646429">
                  <a:moveTo>
                    <a:pt x="0" y="646176"/>
                  </a:moveTo>
                  <a:lnTo>
                    <a:pt x="1437132" y="646176"/>
                  </a:lnTo>
                  <a:lnTo>
                    <a:pt x="1437132" y="0"/>
                  </a:lnTo>
                  <a:lnTo>
                    <a:pt x="0" y="0"/>
                  </a:lnTo>
                  <a:lnTo>
                    <a:pt x="0" y="646176"/>
                  </a:lnTo>
                  <a:close/>
                </a:path>
              </a:pathLst>
            </a:custGeom>
            <a:ln w="19050">
              <a:solidFill>
                <a:srgbClr val="001F5F"/>
              </a:solidFill>
            </a:ln>
          </p:spPr>
          <p:txBody>
            <a:bodyPr wrap="square" lIns="0" tIns="0" rIns="0" bIns="0" rtlCol="0"/>
            <a:lstStyle/>
            <a:p>
              <a:endParaRPr sz="1050"/>
            </a:p>
          </p:txBody>
        </p:sp>
      </p:grpSp>
      <p:sp>
        <p:nvSpPr>
          <p:cNvPr id="57" name="object 57"/>
          <p:cNvSpPr txBox="1"/>
          <p:nvPr/>
        </p:nvSpPr>
        <p:spPr>
          <a:xfrm>
            <a:off x="4176236" y="4176141"/>
            <a:ext cx="1062038" cy="425116"/>
          </a:xfrm>
          <a:prstGeom prst="rect">
            <a:avLst/>
          </a:prstGeom>
        </p:spPr>
        <p:txBody>
          <a:bodyPr vert="horz" wrap="square" lIns="0" tIns="9525" rIns="0" bIns="0" rtlCol="0">
            <a:spAutoFit/>
          </a:bodyPr>
          <a:lstStyle/>
          <a:p>
            <a:pPr marL="60960">
              <a:spcBef>
                <a:spcPts val="75"/>
              </a:spcBef>
            </a:pPr>
            <a:r>
              <a:rPr sz="900" spc="-75" dirty="0">
                <a:solidFill>
                  <a:srgbClr val="001F5F"/>
                </a:solidFill>
                <a:latin typeface="Verdana"/>
                <a:cs typeface="Verdana"/>
              </a:rPr>
              <a:t>Sen</a:t>
            </a:r>
            <a:r>
              <a:rPr sz="900" spc="-56" dirty="0">
                <a:solidFill>
                  <a:srgbClr val="001F5F"/>
                </a:solidFill>
                <a:latin typeface="Verdana"/>
                <a:cs typeface="Verdana"/>
              </a:rPr>
              <a:t>s</a:t>
            </a:r>
            <a:r>
              <a:rPr sz="900" spc="-68" dirty="0">
                <a:solidFill>
                  <a:srgbClr val="001F5F"/>
                </a:solidFill>
                <a:latin typeface="Verdana"/>
                <a:cs typeface="Verdana"/>
              </a:rPr>
              <a:t> i</a:t>
            </a:r>
            <a:r>
              <a:rPr sz="900" spc="-45" dirty="0">
                <a:solidFill>
                  <a:srgbClr val="001F5F"/>
                </a:solidFill>
                <a:latin typeface="Verdana"/>
                <a:cs typeface="Verdana"/>
              </a:rPr>
              <a:t>n</a:t>
            </a:r>
            <a:r>
              <a:rPr sz="900" spc="-49" dirty="0">
                <a:solidFill>
                  <a:srgbClr val="001F5F"/>
                </a:solidFill>
                <a:latin typeface="Verdana"/>
                <a:cs typeface="Verdana"/>
              </a:rPr>
              <a:t>t</a:t>
            </a:r>
            <a:r>
              <a:rPr sz="900" spc="-4" dirty="0">
                <a:solidFill>
                  <a:srgbClr val="001F5F"/>
                </a:solidFill>
                <a:latin typeface="Verdana"/>
                <a:cs typeface="Verdana"/>
              </a:rPr>
              <a:t>erd</a:t>
            </a:r>
            <a:r>
              <a:rPr sz="900" spc="-64" dirty="0">
                <a:solidFill>
                  <a:srgbClr val="001F5F"/>
                </a:solidFill>
                <a:latin typeface="Verdana"/>
                <a:cs typeface="Verdana"/>
              </a:rPr>
              <a:t>it</a:t>
            </a:r>
            <a:endParaRPr sz="900">
              <a:latin typeface="Verdana"/>
              <a:cs typeface="Verdana"/>
            </a:endParaRPr>
          </a:p>
          <a:p>
            <a:pPr marL="60960"/>
            <a:r>
              <a:rPr sz="900" spc="-199" dirty="0">
                <a:solidFill>
                  <a:srgbClr val="001F5F"/>
                </a:solidFill>
                <a:latin typeface="Verdana"/>
                <a:cs typeface="Verdana"/>
              </a:rPr>
              <a:t>«</a:t>
            </a:r>
            <a:r>
              <a:rPr sz="900" spc="-60" dirty="0">
                <a:solidFill>
                  <a:srgbClr val="001F5F"/>
                </a:solidFill>
                <a:latin typeface="Verdana"/>
                <a:cs typeface="Verdana"/>
              </a:rPr>
              <a:t> </a:t>
            </a:r>
            <a:r>
              <a:rPr sz="900" i="1" spc="-34" dirty="0">
                <a:solidFill>
                  <a:srgbClr val="001F5F"/>
                </a:solidFill>
                <a:latin typeface="Verdana"/>
                <a:cs typeface="Verdana"/>
              </a:rPr>
              <a:t>sau</a:t>
            </a:r>
            <a:r>
              <a:rPr sz="900" i="1" spc="-19" dirty="0">
                <a:solidFill>
                  <a:srgbClr val="001F5F"/>
                </a:solidFill>
                <a:latin typeface="Verdana"/>
                <a:cs typeface="Verdana"/>
              </a:rPr>
              <a:t>f</a:t>
            </a:r>
            <a:r>
              <a:rPr sz="900" i="1" spc="-71" dirty="0">
                <a:solidFill>
                  <a:srgbClr val="001F5F"/>
                </a:solidFill>
                <a:latin typeface="Verdana"/>
                <a:cs typeface="Verdana"/>
              </a:rPr>
              <a:t> </a:t>
            </a:r>
            <a:r>
              <a:rPr sz="900" i="1" spc="-113" dirty="0">
                <a:solidFill>
                  <a:srgbClr val="001F5F"/>
                </a:solidFill>
                <a:latin typeface="Verdana"/>
                <a:cs typeface="Verdana"/>
              </a:rPr>
              <a:t>r</a:t>
            </a:r>
            <a:r>
              <a:rPr sz="900" i="1" spc="-68" dirty="0">
                <a:solidFill>
                  <a:srgbClr val="001F5F"/>
                </a:solidFill>
                <a:latin typeface="Verdana"/>
                <a:cs typeface="Verdana"/>
              </a:rPr>
              <a:t>i</a:t>
            </a:r>
            <a:r>
              <a:rPr sz="900" i="1" spc="-38" dirty="0">
                <a:solidFill>
                  <a:srgbClr val="001F5F"/>
                </a:solidFill>
                <a:latin typeface="Verdana"/>
                <a:cs typeface="Verdana"/>
              </a:rPr>
              <a:t>v</a:t>
            </a:r>
            <a:r>
              <a:rPr sz="900" i="1" dirty="0">
                <a:solidFill>
                  <a:srgbClr val="001F5F"/>
                </a:solidFill>
                <a:latin typeface="Verdana"/>
                <a:cs typeface="Verdana"/>
              </a:rPr>
              <a:t>er</a:t>
            </a:r>
            <a:r>
              <a:rPr sz="900" i="1" spc="-4" dirty="0">
                <a:solidFill>
                  <a:srgbClr val="001F5F"/>
                </a:solidFill>
                <a:latin typeface="Verdana"/>
                <a:cs typeface="Verdana"/>
              </a:rPr>
              <a:t>a</a:t>
            </a:r>
            <a:r>
              <a:rPr sz="900" i="1" spc="-60" dirty="0">
                <a:solidFill>
                  <a:srgbClr val="001F5F"/>
                </a:solidFill>
                <a:latin typeface="Verdana"/>
                <a:cs typeface="Verdana"/>
              </a:rPr>
              <a:t>i</a:t>
            </a:r>
            <a:r>
              <a:rPr sz="900" i="1" spc="-71" dirty="0">
                <a:solidFill>
                  <a:srgbClr val="001F5F"/>
                </a:solidFill>
                <a:latin typeface="Verdana"/>
                <a:cs typeface="Verdana"/>
              </a:rPr>
              <a:t>ns</a:t>
            </a:r>
            <a:r>
              <a:rPr sz="900" i="1" spc="-68" dirty="0">
                <a:solidFill>
                  <a:srgbClr val="001F5F"/>
                </a:solidFill>
                <a:latin typeface="Verdana"/>
                <a:cs typeface="Verdana"/>
              </a:rPr>
              <a:t> </a:t>
            </a:r>
            <a:r>
              <a:rPr sz="900" i="1" spc="-199" dirty="0">
                <a:solidFill>
                  <a:srgbClr val="001F5F"/>
                </a:solidFill>
                <a:latin typeface="Verdana"/>
                <a:cs typeface="Verdana"/>
              </a:rPr>
              <a:t>»</a:t>
            </a:r>
            <a:endParaRPr sz="900">
              <a:latin typeface="Verdana"/>
              <a:cs typeface="Verdana"/>
            </a:endParaRPr>
          </a:p>
          <a:p>
            <a:pPr marL="60960"/>
            <a:r>
              <a:rPr sz="900" spc="68" dirty="0">
                <a:solidFill>
                  <a:srgbClr val="001F5F"/>
                </a:solidFill>
                <a:latin typeface="Verdana"/>
                <a:cs typeface="Verdana"/>
              </a:rPr>
              <a:t>a</a:t>
            </a:r>
            <a:r>
              <a:rPr sz="900" spc="-38" dirty="0">
                <a:solidFill>
                  <a:srgbClr val="001F5F"/>
                </a:solidFill>
                <a:latin typeface="Verdana"/>
                <a:cs typeface="Verdana"/>
              </a:rPr>
              <a:t>prè</a:t>
            </a:r>
            <a:r>
              <a:rPr sz="900" spc="-34" dirty="0">
                <a:solidFill>
                  <a:srgbClr val="001F5F"/>
                </a:solidFill>
                <a:latin typeface="Verdana"/>
                <a:cs typeface="Verdana"/>
              </a:rPr>
              <a:t>s</a:t>
            </a:r>
            <a:r>
              <a:rPr sz="900" spc="-68" dirty="0">
                <a:solidFill>
                  <a:srgbClr val="001F5F"/>
                </a:solidFill>
                <a:latin typeface="Verdana"/>
                <a:cs typeface="Verdana"/>
              </a:rPr>
              <a:t> </a:t>
            </a:r>
            <a:r>
              <a:rPr sz="900" spc="-49" dirty="0">
                <a:solidFill>
                  <a:srgbClr val="001F5F"/>
                </a:solidFill>
                <a:latin typeface="Verdana"/>
                <a:cs typeface="Verdana"/>
              </a:rPr>
              <a:t>l</a:t>
            </a:r>
            <a:r>
              <a:rPr sz="900" spc="71" dirty="0">
                <a:solidFill>
                  <a:srgbClr val="001F5F"/>
                </a:solidFill>
                <a:latin typeface="Verdana"/>
                <a:cs typeface="Verdana"/>
              </a:rPr>
              <a:t>a</a:t>
            </a:r>
            <a:r>
              <a:rPr sz="900" spc="-79" dirty="0">
                <a:solidFill>
                  <a:srgbClr val="001F5F"/>
                </a:solidFill>
                <a:latin typeface="Verdana"/>
                <a:cs typeface="Verdana"/>
              </a:rPr>
              <a:t> </a:t>
            </a:r>
            <a:r>
              <a:rPr sz="900" spc="113" dirty="0">
                <a:solidFill>
                  <a:srgbClr val="001F5F"/>
                </a:solidFill>
                <a:latin typeface="Verdana"/>
                <a:cs typeface="Verdana"/>
              </a:rPr>
              <a:t>c</a:t>
            </a:r>
            <a:r>
              <a:rPr sz="900" spc="34" dirty="0">
                <a:solidFill>
                  <a:srgbClr val="001F5F"/>
                </a:solidFill>
                <a:latin typeface="Verdana"/>
                <a:cs typeface="Verdana"/>
              </a:rPr>
              <a:t>o</a:t>
            </a:r>
            <a:r>
              <a:rPr sz="900" spc="-11" dirty="0">
                <a:solidFill>
                  <a:srgbClr val="001F5F"/>
                </a:solidFill>
                <a:latin typeface="Verdana"/>
                <a:cs typeface="Verdana"/>
              </a:rPr>
              <a:t>urbe</a:t>
            </a:r>
            <a:endParaRPr sz="900">
              <a:latin typeface="Verdana"/>
              <a:cs typeface="Verdana"/>
            </a:endParaRPr>
          </a:p>
        </p:txBody>
      </p:sp>
      <p:pic>
        <p:nvPicPr>
          <p:cNvPr id="58" name="object 58"/>
          <p:cNvPicPr/>
          <p:nvPr/>
        </p:nvPicPr>
        <p:blipFill>
          <a:blip r:embed="rId16" cstate="print"/>
          <a:stretch>
            <a:fillRect/>
          </a:stretch>
        </p:blipFill>
        <p:spPr>
          <a:xfrm>
            <a:off x="4984624" y="3912489"/>
            <a:ext cx="52577" cy="52578"/>
          </a:xfrm>
          <a:prstGeom prst="rect">
            <a:avLst/>
          </a:prstGeom>
        </p:spPr>
      </p:pic>
      <p:sp>
        <p:nvSpPr>
          <p:cNvPr id="59" name="object 59"/>
          <p:cNvSpPr txBox="1"/>
          <p:nvPr/>
        </p:nvSpPr>
        <p:spPr>
          <a:xfrm>
            <a:off x="2061592" y="2017491"/>
            <a:ext cx="916781" cy="264014"/>
          </a:xfrm>
          <a:prstGeom prst="rect">
            <a:avLst/>
          </a:prstGeom>
        </p:spPr>
        <p:txBody>
          <a:bodyPr vert="horz" wrap="square" lIns="0" tIns="10001" rIns="0" bIns="0" rtlCol="0">
            <a:spAutoFit/>
          </a:bodyPr>
          <a:lstStyle/>
          <a:p>
            <a:pPr marL="81439" marR="3810" indent="-72390">
              <a:spcBef>
                <a:spcPts val="79"/>
              </a:spcBef>
            </a:pPr>
            <a:r>
              <a:rPr sz="825" b="1" spc="56" dirty="0">
                <a:solidFill>
                  <a:srgbClr val="FFFFFF"/>
                </a:solidFill>
                <a:latin typeface="Tahoma"/>
                <a:cs typeface="Tahoma"/>
              </a:rPr>
              <a:t>O</a:t>
            </a:r>
            <a:r>
              <a:rPr sz="825" b="1" spc="-124" dirty="0">
                <a:solidFill>
                  <a:srgbClr val="FFFFFF"/>
                </a:solidFill>
                <a:latin typeface="Tahoma"/>
                <a:cs typeface="Tahoma"/>
              </a:rPr>
              <a:t>RIE</a:t>
            </a:r>
            <a:r>
              <a:rPr sz="825" b="1" spc="-94" dirty="0">
                <a:solidFill>
                  <a:srgbClr val="FFFFFF"/>
                </a:solidFill>
                <a:latin typeface="Tahoma"/>
                <a:cs typeface="Tahoma"/>
              </a:rPr>
              <a:t>NT</a:t>
            </a:r>
            <a:r>
              <a:rPr sz="825" b="1" spc="-56" dirty="0">
                <a:solidFill>
                  <a:srgbClr val="FFFFFF"/>
                </a:solidFill>
                <a:latin typeface="Tahoma"/>
                <a:cs typeface="Tahoma"/>
              </a:rPr>
              <a:t>AT</a:t>
            </a:r>
            <a:r>
              <a:rPr sz="825" b="1" spc="-45" dirty="0">
                <a:solidFill>
                  <a:srgbClr val="FFFFFF"/>
                </a:solidFill>
                <a:latin typeface="Tahoma"/>
                <a:cs typeface="Tahoma"/>
              </a:rPr>
              <a:t>ION</a:t>
            </a:r>
            <a:r>
              <a:rPr sz="825" b="1" spc="-19" dirty="0">
                <a:solidFill>
                  <a:srgbClr val="FFFFFF"/>
                </a:solidFill>
                <a:latin typeface="Tahoma"/>
                <a:cs typeface="Tahoma"/>
              </a:rPr>
              <a:t> </a:t>
            </a:r>
            <a:r>
              <a:rPr sz="825" b="1" spc="-86" dirty="0">
                <a:solidFill>
                  <a:srgbClr val="FFFFFF"/>
                </a:solidFill>
                <a:latin typeface="Tahoma"/>
                <a:cs typeface="Tahoma"/>
              </a:rPr>
              <a:t>SU</a:t>
            </a:r>
            <a:r>
              <a:rPr sz="825" b="1" spc="-30" dirty="0">
                <a:solidFill>
                  <a:srgbClr val="FFFFFF"/>
                </a:solidFill>
                <a:latin typeface="Tahoma"/>
                <a:cs typeface="Tahoma"/>
              </a:rPr>
              <a:t>D  </a:t>
            </a:r>
            <a:r>
              <a:rPr sz="825" b="1" spc="-49" dirty="0">
                <a:solidFill>
                  <a:srgbClr val="FFFFFF"/>
                </a:solidFill>
                <a:latin typeface="Tahoma"/>
                <a:cs typeface="Tahoma"/>
              </a:rPr>
              <a:t>D</a:t>
            </a:r>
            <a:r>
              <a:rPr sz="825" b="1" spc="-86" dirty="0">
                <a:solidFill>
                  <a:srgbClr val="FFFFFF"/>
                </a:solidFill>
                <a:latin typeface="Tahoma"/>
                <a:cs typeface="Tahoma"/>
              </a:rPr>
              <a:t>ES</a:t>
            </a:r>
            <a:r>
              <a:rPr sz="825" b="1" spc="-11" dirty="0">
                <a:solidFill>
                  <a:srgbClr val="FFFFFF"/>
                </a:solidFill>
                <a:latin typeface="Tahoma"/>
                <a:cs typeface="Tahoma"/>
              </a:rPr>
              <a:t> </a:t>
            </a:r>
            <a:r>
              <a:rPr sz="825" b="1" spc="-101" dirty="0">
                <a:solidFill>
                  <a:srgbClr val="FFFFFF"/>
                </a:solidFill>
                <a:latin typeface="Tahoma"/>
                <a:cs typeface="Tahoma"/>
              </a:rPr>
              <a:t>BAT</a:t>
            </a:r>
            <a:r>
              <a:rPr sz="825" b="1" spc="-71" dirty="0">
                <a:solidFill>
                  <a:srgbClr val="FFFFFF"/>
                </a:solidFill>
                <a:latin typeface="Tahoma"/>
                <a:cs typeface="Tahoma"/>
              </a:rPr>
              <a:t>I</a:t>
            </a:r>
            <a:r>
              <a:rPr sz="825" b="1" spc="-38" dirty="0">
                <a:solidFill>
                  <a:srgbClr val="FFFFFF"/>
                </a:solidFill>
                <a:latin typeface="Tahoma"/>
                <a:cs typeface="Tahoma"/>
              </a:rPr>
              <a:t>ME</a:t>
            </a:r>
            <a:r>
              <a:rPr sz="825" b="1" spc="-94" dirty="0">
                <a:solidFill>
                  <a:srgbClr val="FFFFFF"/>
                </a:solidFill>
                <a:latin typeface="Tahoma"/>
                <a:cs typeface="Tahoma"/>
              </a:rPr>
              <a:t>NTS</a:t>
            </a:r>
            <a:endParaRPr sz="825" dirty="0">
              <a:latin typeface="Tahoma"/>
              <a:cs typeface="Tahoma"/>
            </a:endParaRPr>
          </a:p>
        </p:txBody>
      </p:sp>
      <p:sp>
        <p:nvSpPr>
          <p:cNvPr id="78" name="ZoneTexte 77">
            <a:extLst>
              <a:ext uri="{FF2B5EF4-FFF2-40B4-BE49-F238E27FC236}">
                <a16:creationId xmlns:a16="http://schemas.microsoft.com/office/drawing/2014/main" id="{2692BA1B-462A-1CC6-071C-AB2559788F96}"/>
              </a:ext>
            </a:extLst>
          </p:cNvPr>
          <p:cNvSpPr txBox="1"/>
          <p:nvPr/>
        </p:nvSpPr>
        <p:spPr>
          <a:xfrm>
            <a:off x="10024" y="26635"/>
            <a:ext cx="3652148" cy="584775"/>
          </a:xfrm>
          <a:prstGeom prst="rect">
            <a:avLst/>
          </a:prstGeom>
          <a:noFill/>
        </p:spPr>
        <p:txBody>
          <a:bodyPr wrap="square" rtlCol="0">
            <a:spAutoFit/>
          </a:bodyPr>
          <a:lstStyle/>
          <a:p>
            <a:r>
              <a:rPr lang="fr-FR" sz="1200" dirty="0">
                <a:latin typeface="Bebas Neue" panose="020B0606020202050201" pitchFamily="34" charset="0"/>
              </a:rPr>
              <a:t>Synthèse DES </a:t>
            </a:r>
            <a:r>
              <a:rPr lang="fr-FR" sz="1200" dirty="0" err="1">
                <a:latin typeface="Bebas Neue" panose="020B0606020202050201" pitchFamily="34" charset="0"/>
              </a:rPr>
              <a:t>éCHANGES</a:t>
            </a:r>
            <a:endParaRPr lang="fr-FR" sz="1200" dirty="0">
              <a:latin typeface="Bebas Neue" panose="020B0606020202050201" pitchFamily="34" charset="0"/>
            </a:endParaRPr>
          </a:p>
          <a:p>
            <a:r>
              <a:rPr lang="fr-FR" sz="2000" dirty="0">
                <a:solidFill>
                  <a:srgbClr val="FFC000"/>
                </a:solidFill>
                <a:latin typeface="Bebas Neue" panose="020B0606020202050201" pitchFamily="34" charset="0"/>
              </a:rPr>
              <a:t>Concertation novembre 2021</a:t>
            </a:r>
          </a:p>
        </p:txBody>
      </p:sp>
      <p:sp>
        <p:nvSpPr>
          <p:cNvPr id="79" name="Google Shape;137;p18">
            <a:extLst>
              <a:ext uri="{FF2B5EF4-FFF2-40B4-BE49-F238E27FC236}">
                <a16:creationId xmlns:a16="http://schemas.microsoft.com/office/drawing/2014/main" id="{60F73FE3-787B-43BF-9B95-B0044E168C34}"/>
              </a:ext>
            </a:extLst>
          </p:cNvPr>
          <p:cNvSpPr txBox="1"/>
          <p:nvPr/>
        </p:nvSpPr>
        <p:spPr>
          <a:xfrm>
            <a:off x="6938867" y="97081"/>
            <a:ext cx="19311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600" dirty="0">
                <a:latin typeface="Comfortaa"/>
                <a:ea typeface="Comfortaa"/>
                <a:cs typeface="Comfortaa"/>
                <a:sym typeface="Comfortaa"/>
              </a:rPr>
              <a:t>LA QUINTINIE</a:t>
            </a:r>
            <a:endParaRPr sz="1600" dirty="0">
              <a:latin typeface="Comfortaa"/>
              <a:ea typeface="Comfortaa"/>
              <a:cs typeface="Comfortaa"/>
              <a:sym typeface="Comfortaa"/>
            </a:endParaRPr>
          </a:p>
        </p:txBody>
      </p:sp>
      <p:sp>
        <p:nvSpPr>
          <p:cNvPr id="80" name="Google Shape;74;p14">
            <a:extLst>
              <a:ext uri="{FF2B5EF4-FFF2-40B4-BE49-F238E27FC236}">
                <a16:creationId xmlns:a16="http://schemas.microsoft.com/office/drawing/2014/main" id="{767595E4-6801-0D36-41FA-5AC7ADB96BC5}"/>
              </a:ext>
            </a:extLst>
          </p:cNvPr>
          <p:cNvSpPr txBox="1">
            <a:spLocks/>
          </p:cNvSpPr>
          <p:nvPr/>
        </p:nvSpPr>
        <p:spPr>
          <a:xfrm>
            <a:off x="5588242" y="343162"/>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dirty="0">
                <a:latin typeface="Comfortaa"/>
                <a:ea typeface="Comfortaa"/>
                <a:cs typeface="Comfortaa"/>
                <a:sym typeface="Comfortaa"/>
              </a:rPr>
              <a:t>Lambersart | Saint-André  </a:t>
            </a:r>
            <a:r>
              <a:rPr lang="fr-FR" sz="600" dirty="0">
                <a:solidFill>
                  <a:srgbClr val="FFC000"/>
                </a:solidFill>
                <a:latin typeface="Comfortaa"/>
                <a:ea typeface="Comfortaa"/>
                <a:cs typeface="Comfortaa"/>
                <a:sym typeface="Comfortaa"/>
              </a:rPr>
              <a:t>Novembre 2022</a:t>
            </a:r>
          </a:p>
        </p:txBody>
      </p:sp>
      <p:sp>
        <p:nvSpPr>
          <p:cNvPr id="81" name="ZoneTexte 80">
            <a:extLst>
              <a:ext uri="{FF2B5EF4-FFF2-40B4-BE49-F238E27FC236}">
                <a16:creationId xmlns:a16="http://schemas.microsoft.com/office/drawing/2014/main" id="{87C0E4C2-527A-B1A7-381C-42F0CF003858}"/>
              </a:ext>
            </a:extLst>
          </p:cNvPr>
          <p:cNvSpPr txBox="1"/>
          <p:nvPr/>
        </p:nvSpPr>
        <p:spPr>
          <a:xfrm>
            <a:off x="9084946" y="992268"/>
            <a:ext cx="45719" cy="307777"/>
          </a:xfrm>
          <a:prstGeom prst="rect">
            <a:avLst/>
          </a:prstGeom>
          <a:noFill/>
        </p:spPr>
        <p:txBody>
          <a:bodyPr wrap="square" rtlCol="0">
            <a:spAutoFit/>
          </a:bodyPr>
          <a:lstStyle/>
          <a:p>
            <a:endParaRPr lang="fr-F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cxnSp>
        <p:nvCxnSpPr>
          <p:cNvPr id="136" name="Google Shape;136;p18"/>
          <p:cNvCxnSpPr/>
          <p:nvPr/>
        </p:nvCxnSpPr>
        <p:spPr>
          <a:xfrm rot="10800000" flipH="1">
            <a:off x="-34625" y="1054975"/>
            <a:ext cx="9194100" cy="330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7" name="Google Shape;137;p18"/>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latin typeface="Comfortaa"/>
                <a:ea typeface="Comfortaa"/>
                <a:cs typeface="Comfortaa"/>
                <a:sym typeface="Comfortaa"/>
              </a:rPr>
              <a:t>LA QUINTINIE</a:t>
            </a:r>
            <a:endParaRPr sz="1900">
              <a:latin typeface="Comfortaa"/>
              <a:ea typeface="Comfortaa"/>
              <a:cs typeface="Comfortaa"/>
              <a:sym typeface="Comfortaa"/>
            </a:endParaRPr>
          </a:p>
        </p:txBody>
      </p:sp>
      <p:pic>
        <p:nvPicPr>
          <p:cNvPr id="141" name="Google Shape;141;p18"/>
          <p:cNvPicPr preferRelativeResize="0"/>
          <p:nvPr/>
        </p:nvPicPr>
        <p:blipFill rotWithShape="1">
          <a:blip r:embed="rId3">
            <a:alphaModFix/>
          </a:blip>
          <a:srcRect l="10632" r="1786"/>
          <a:stretch/>
        </p:blipFill>
        <p:spPr>
          <a:xfrm>
            <a:off x="2260025" y="1210675"/>
            <a:ext cx="6520023" cy="3780426"/>
          </a:xfrm>
          <a:prstGeom prst="rect">
            <a:avLst/>
          </a:prstGeom>
          <a:noFill/>
          <a:ln>
            <a:noFill/>
          </a:ln>
        </p:spPr>
      </p:pic>
      <p:sp>
        <p:nvSpPr>
          <p:cNvPr id="142" name="Google Shape;142;p18"/>
          <p:cNvSpPr/>
          <p:nvPr/>
        </p:nvSpPr>
        <p:spPr>
          <a:xfrm>
            <a:off x="4215075" y="3157800"/>
            <a:ext cx="166500" cy="166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1100"/>
              <a:t>1</a:t>
            </a:r>
            <a:endParaRPr sz="1100"/>
          </a:p>
        </p:txBody>
      </p:sp>
      <p:sp>
        <p:nvSpPr>
          <p:cNvPr id="143" name="Google Shape;143;p18"/>
          <p:cNvSpPr/>
          <p:nvPr/>
        </p:nvSpPr>
        <p:spPr>
          <a:xfrm>
            <a:off x="5562450" y="2561200"/>
            <a:ext cx="166500" cy="166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1100"/>
              <a:t>3</a:t>
            </a:r>
            <a:endParaRPr sz="1100"/>
          </a:p>
        </p:txBody>
      </p:sp>
      <p:sp>
        <p:nvSpPr>
          <p:cNvPr id="144" name="Google Shape;144;p18"/>
          <p:cNvSpPr/>
          <p:nvPr/>
        </p:nvSpPr>
        <p:spPr>
          <a:xfrm>
            <a:off x="4541550" y="3908550"/>
            <a:ext cx="166500" cy="166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1100"/>
              <a:t>2</a:t>
            </a:r>
            <a:endParaRPr sz="1100"/>
          </a:p>
        </p:txBody>
      </p:sp>
      <p:sp>
        <p:nvSpPr>
          <p:cNvPr id="145" name="Google Shape;145;p18"/>
          <p:cNvSpPr/>
          <p:nvPr/>
        </p:nvSpPr>
        <p:spPr>
          <a:xfrm>
            <a:off x="7047150" y="2325675"/>
            <a:ext cx="166500" cy="166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1100"/>
              <a:t>5</a:t>
            </a:r>
            <a:endParaRPr sz="1100"/>
          </a:p>
        </p:txBody>
      </p:sp>
      <p:sp>
        <p:nvSpPr>
          <p:cNvPr id="146" name="Google Shape;146;p18"/>
          <p:cNvSpPr/>
          <p:nvPr/>
        </p:nvSpPr>
        <p:spPr>
          <a:xfrm>
            <a:off x="7424700" y="2417475"/>
            <a:ext cx="166500" cy="166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1100"/>
              <a:t>6</a:t>
            </a:r>
            <a:endParaRPr sz="1100"/>
          </a:p>
        </p:txBody>
      </p:sp>
      <p:sp>
        <p:nvSpPr>
          <p:cNvPr id="147" name="Google Shape;147;p18"/>
          <p:cNvSpPr/>
          <p:nvPr/>
        </p:nvSpPr>
        <p:spPr>
          <a:xfrm>
            <a:off x="6992600" y="1634700"/>
            <a:ext cx="166500" cy="166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1100"/>
              <a:t>7</a:t>
            </a:r>
            <a:endParaRPr sz="1100"/>
          </a:p>
        </p:txBody>
      </p:sp>
      <p:sp>
        <p:nvSpPr>
          <p:cNvPr id="148" name="Google Shape;148;p18"/>
          <p:cNvSpPr/>
          <p:nvPr/>
        </p:nvSpPr>
        <p:spPr>
          <a:xfrm>
            <a:off x="3335000" y="3826300"/>
            <a:ext cx="166500" cy="166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1100"/>
              <a:t>7</a:t>
            </a:r>
            <a:endParaRPr sz="1100"/>
          </a:p>
        </p:txBody>
      </p:sp>
      <p:sp>
        <p:nvSpPr>
          <p:cNvPr id="149" name="Google Shape;149;p18"/>
          <p:cNvSpPr txBox="1"/>
          <p:nvPr/>
        </p:nvSpPr>
        <p:spPr>
          <a:xfrm>
            <a:off x="87038" y="1801200"/>
            <a:ext cx="2107200" cy="2631459"/>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 sz="700" dirty="0">
                <a:latin typeface="Comfortaa"/>
                <a:ea typeface="Comfortaa"/>
                <a:cs typeface="Comfortaa"/>
                <a:sym typeface="Comfortaa"/>
              </a:rPr>
              <a:t>1 - 59 logements orientés Est-Ouest</a:t>
            </a:r>
            <a:endParaRPr sz="700" dirty="0">
              <a:latin typeface="Comfortaa"/>
              <a:ea typeface="Comfortaa"/>
              <a:cs typeface="Comfortaa"/>
              <a:sym typeface="Comfortaa"/>
            </a:endParaRPr>
          </a:p>
          <a:p>
            <a:pPr marL="0" lvl="0" indent="0" algn="just" rtl="0">
              <a:spcBef>
                <a:spcPts val="0"/>
              </a:spcBef>
              <a:spcAft>
                <a:spcPts val="0"/>
              </a:spcAft>
              <a:buNone/>
            </a:pPr>
            <a:r>
              <a:rPr lang="fr" sz="700" dirty="0">
                <a:latin typeface="Comfortaa"/>
                <a:ea typeface="Comfortaa"/>
                <a:cs typeface="Comfortaa"/>
                <a:sym typeface="Comfortaa"/>
              </a:rPr>
              <a:t>au coeur d’un parc végétalisé</a:t>
            </a:r>
            <a:endParaRPr sz="700" dirty="0">
              <a:latin typeface="Comfortaa"/>
              <a:ea typeface="Comfortaa"/>
              <a:cs typeface="Comfortaa"/>
              <a:sym typeface="Comfortaa"/>
            </a:endParaRPr>
          </a:p>
          <a:p>
            <a:pPr marL="0" lvl="0" indent="0" algn="just" rtl="0">
              <a:spcBef>
                <a:spcPts val="0"/>
              </a:spcBef>
              <a:spcAft>
                <a:spcPts val="0"/>
              </a:spcAft>
              <a:buNone/>
            </a:pPr>
            <a:endParaRPr sz="700" dirty="0">
              <a:latin typeface="Comfortaa"/>
              <a:ea typeface="Comfortaa"/>
              <a:cs typeface="Comfortaa"/>
              <a:sym typeface="Comfortaa"/>
            </a:endParaRPr>
          </a:p>
          <a:p>
            <a:pPr marL="0" lvl="0" indent="0" algn="just" rtl="0">
              <a:spcBef>
                <a:spcPts val="0"/>
              </a:spcBef>
              <a:spcAft>
                <a:spcPts val="0"/>
              </a:spcAft>
              <a:buNone/>
            </a:pPr>
            <a:r>
              <a:rPr lang="fr" sz="700" dirty="0">
                <a:latin typeface="Comfortaa"/>
                <a:ea typeface="Comfortaa"/>
                <a:cs typeface="Comfortaa"/>
                <a:sym typeface="Comfortaa"/>
              </a:rPr>
              <a:t>2- Accès vélos et piétons</a:t>
            </a:r>
            <a:endParaRPr sz="700" dirty="0">
              <a:latin typeface="Comfortaa"/>
              <a:ea typeface="Comfortaa"/>
              <a:cs typeface="Comfortaa"/>
              <a:sym typeface="Comfortaa"/>
            </a:endParaRPr>
          </a:p>
          <a:p>
            <a:pPr marL="0" lvl="0" indent="0" algn="just" rtl="0">
              <a:spcBef>
                <a:spcPts val="0"/>
              </a:spcBef>
              <a:spcAft>
                <a:spcPts val="0"/>
              </a:spcAft>
              <a:buNone/>
            </a:pPr>
            <a:endParaRPr sz="700" dirty="0">
              <a:latin typeface="Comfortaa"/>
              <a:ea typeface="Comfortaa"/>
              <a:cs typeface="Comfortaa"/>
              <a:sym typeface="Comfortaa"/>
            </a:endParaRPr>
          </a:p>
          <a:p>
            <a:pPr marL="0" lvl="0" indent="0" algn="just" rtl="0">
              <a:spcBef>
                <a:spcPts val="0"/>
              </a:spcBef>
              <a:spcAft>
                <a:spcPts val="0"/>
              </a:spcAft>
              <a:buNone/>
            </a:pPr>
            <a:endParaRPr sz="700" dirty="0">
              <a:latin typeface="Comfortaa"/>
              <a:ea typeface="Comfortaa"/>
              <a:cs typeface="Comfortaa"/>
              <a:sym typeface="Comfortaa"/>
            </a:endParaRPr>
          </a:p>
          <a:p>
            <a:pPr marL="0" lvl="0" indent="0" algn="just" rtl="0">
              <a:spcBef>
                <a:spcPts val="0"/>
              </a:spcBef>
              <a:spcAft>
                <a:spcPts val="0"/>
              </a:spcAft>
              <a:buNone/>
            </a:pPr>
            <a:r>
              <a:rPr lang="fr" sz="700" dirty="0">
                <a:latin typeface="Comfortaa"/>
                <a:ea typeface="Comfortaa"/>
                <a:cs typeface="Comfortaa"/>
                <a:sym typeface="Comfortaa"/>
              </a:rPr>
              <a:t>3- Stationnement bureaux et logements</a:t>
            </a:r>
            <a:endParaRPr sz="700" dirty="0">
              <a:latin typeface="Comfortaa"/>
              <a:ea typeface="Comfortaa"/>
              <a:cs typeface="Comfortaa"/>
              <a:sym typeface="Comfortaa"/>
            </a:endParaRPr>
          </a:p>
          <a:p>
            <a:pPr marL="0" lvl="0" indent="0" algn="just" rtl="0">
              <a:spcBef>
                <a:spcPts val="0"/>
              </a:spcBef>
              <a:spcAft>
                <a:spcPts val="0"/>
              </a:spcAft>
              <a:buClr>
                <a:schemeClr val="dk2"/>
              </a:buClr>
              <a:buSzPts val="1100"/>
              <a:buFont typeface="Arial"/>
              <a:buNone/>
            </a:pPr>
            <a:r>
              <a:rPr lang="fr" sz="600" dirty="0">
                <a:solidFill>
                  <a:schemeClr val="dk2"/>
                </a:solidFill>
                <a:latin typeface="Comfortaa"/>
                <a:ea typeface="Comfortaa"/>
                <a:cs typeface="Comfortaa"/>
                <a:sym typeface="Comfortaa"/>
              </a:rPr>
              <a:t>foisonnement des places, espace de covoiturage et d’autopartage</a:t>
            </a:r>
            <a:endParaRPr sz="600" dirty="0">
              <a:latin typeface="Comfortaa"/>
              <a:ea typeface="Comfortaa"/>
              <a:cs typeface="Comfortaa"/>
              <a:sym typeface="Comfortaa"/>
            </a:endParaRPr>
          </a:p>
          <a:p>
            <a:pPr marL="0" lvl="0" indent="0" algn="just" rtl="0">
              <a:spcBef>
                <a:spcPts val="0"/>
              </a:spcBef>
              <a:spcAft>
                <a:spcPts val="0"/>
              </a:spcAft>
              <a:buNone/>
            </a:pPr>
            <a:endParaRPr sz="700" dirty="0">
              <a:latin typeface="Comfortaa"/>
              <a:ea typeface="Comfortaa"/>
              <a:cs typeface="Comfortaa"/>
              <a:sym typeface="Comfortaa"/>
            </a:endParaRPr>
          </a:p>
          <a:p>
            <a:pPr marL="0" lvl="0" indent="0" algn="just" rtl="0">
              <a:spcBef>
                <a:spcPts val="0"/>
              </a:spcBef>
              <a:spcAft>
                <a:spcPts val="0"/>
              </a:spcAft>
              <a:buNone/>
            </a:pPr>
            <a:r>
              <a:rPr lang="fr" sz="700" dirty="0">
                <a:latin typeface="Comfortaa"/>
                <a:ea typeface="Comfortaa"/>
                <a:cs typeface="Comfortaa"/>
                <a:sym typeface="Comfortaa"/>
              </a:rPr>
              <a:t>4- Centralité - Tiers-lieu &amp; commerces</a:t>
            </a:r>
            <a:endParaRPr sz="700" dirty="0">
              <a:latin typeface="Comfortaa"/>
              <a:ea typeface="Comfortaa"/>
              <a:cs typeface="Comfortaa"/>
              <a:sym typeface="Comfortaa"/>
            </a:endParaRPr>
          </a:p>
          <a:p>
            <a:pPr marL="0" lvl="0" indent="0" algn="just" rtl="0">
              <a:spcBef>
                <a:spcPts val="0"/>
              </a:spcBef>
              <a:spcAft>
                <a:spcPts val="0"/>
              </a:spcAft>
              <a:buNone/>
            </a:pPr>
            <a:r>
              <a:rPr lang="fr" sz="700" dirty="0">
                <a:latin typeface="Comfortaa"/>
                <a:ea typeface="Comfortaa"/>
                <a:cs typeface="Comfortaa"/>
                <a:sym typeface="Comfortaa"/>
              </a:rPr>
              <a:t>terrasses animées de part et d’autre du bâtiment</a:t>
            </a:r>
            <a:endParaRPr sz="700" dirty="0">
              <a:latin typeface="Comfortaa"/>
              <a:ea typeface="Comfortaa"/>
              <a:cs typeface="Comfortaa"/>
              <a:sym typeface="Comfortaa"/>
            </a:endParaRPr>
          </a:p>
          <a:p>
            <a:pPr marL="0" lvl="0" indent="0" algn="just" rtl="0">
              <a:spcBef>
                <a:spcPts val="0"/>
              </a:spcBef>
              <a:spcAft>
                <a:spcPts val="0"/>
              </a:spcAft>
              <a:buNone/>
            </a:pPr>
            <a:endParaRPr sz="700" dirty="0">
              <a:latin typeface="Comfortaa"/>
              <a:ea typeface="Comfortaa"/>
              <a:cs typeface="Comfortaa"/>
              <a:sym typeface="Comfortaa"/>
            </a:endParaRPr>
          </a:p>
          <a:p>
            <a:pPr marL="0" lvl="0" indent="0" algn="just" rtl="0">
              <a:spcBef>
                <a:spcPts val="0"/>
              </a:spcBef>
              <a:spcAft>
                <a:spcPts val="0"/>
              </a:spcAft>
              <a:buNone/>
            </a:pPr>
            <a:r>
              <a:rPr lang="fr" sz="700" dirty="0">
                <a:latin typeface="Comfortaa"/>
                <a:ea typeface="Comfortaa"/>
                <a:cs typeface="Comfortaa"/>
                <a:sym typeface="Comfortaa"/>
              </a:rPr>
              <a:t>5- Stationnement bureaux et commerces</a:t>
            </a:r>
            <a:endParaRPr sz="700" dirty="0">
              <a:latin typeface="Comfortaa"/>
              <a:ea typeface="Comfortaa"/>
              <a:cs typeface="Comfortaa"/>
              <a:sym typeface="Comfortaa"/>
            </a:endParaRPr>
          </a:p>
          <a:p>
            <a:pPr marL="0" lvl="0" indent="0" algn="just" rtl="0">
              <a:spcBef>
                <a:spcPts val="0"/>
              </a:spcBef>
              <a:spcAft>
                <a:spcPts val="0"/>
              </a:spcAft>
              <a:buNone/>
            </a:pPr>
            <a:endParaRPr sz="700" dirty="0">
              <a:latin typeface="Comfortaa"/>
              <a:ea typeface="Comfortaa"/>
              <a:cs typeface="Comfortaa"/>
              <a:sym typeface="Comfortaa"/>
            </a:endParaRPr>
          </a:p>
          <a:p>
            <a:pPr marL="0" lvl="0" indent="0" algn="just" rtl="0">
              <a:spcBef>
                <a:spcPts val="0"/>
              </a:spcBef>
              <a:spcAft>
                <a:spcPts val="0"/>
              </a:spcAft>
              <a:buNone/>
            </a:pPr>
            <a:r>
              <a:rPr lang="fr" sz="700" dirty="0">
                <a:latin typeface="Comfortaa"/>
                <a:ea typeface="Comfortaa"/>
                <a:cs typeface="Comfortaa"/>
                <a:sym typeface="Comfortaa"/>
              </a:rPr>
              <a:t>6- Portail conservé (accès piétons/vélos)</a:t>
            </a:r>
            <a:endParaRPr sz="700" dirty="0">
              <a:latin typeface="Comfortaa"/>
              <a:ea typeface="Comfortaa"/>
              <a:cs typeface="Comfortaa"/>
              <a:sym typeface="Comfortaa"/>
            </a:endParaRPr>
          </a:p>
          <a:p>
            <a:pPr marL="0" lvl="0" indent="0" algn="just" rtl="0">
              <a:spcBef>
                <a:spcPts val="0"/>
              </a:spcBef>
              <a:spcAft>
                <a:spcPts val="0"/>
              </a:spcAft>
              <a:buNone/>
            </a:pPr>
            <a:endParaRPr sz="700" dirty="0">
              <a:latin typeface="Comfortaa"/>
              <a:ea typeface="Comfortaa"/>
              <a:cs typeface="Comfortaa"/>
              <a:sym typeface="Comfortaa"/>
            </a:endParaRPr>
          </a:p>
          <a:p>
            <a:pPr marL="0" lvl="0" indent="0" algn="just" rtl="0">
              <a:spcBef>
                <a:spcPts val="0"/>
              </a:spcBef>
              <a:spcAft>
                <a:spcPts val="0"/>
              </a:spcAft>
              <a:buNone/>
            </a:pPr>
            <a:r>
              <a:rPr lang="fr" sz="700" dirty="0">
                <a:latin typeface="Comfortaa"/>
                <a:ea typeface="Comfortaa"/>
                <a:cs typeface="Comfortaa"/>
                <a:sym typeface="Comfortaa"/>
              </a:rPr>
              <a:t>7- Mur d’enceinte conservé</a:t>
            </a:r>
            <a:endParaRPr sz="700" dirty="0">
              <a:latin typeface="Comfortaa"/>
              <a:ea typeface="Comfortaa"/>
              <a:cs typeface="Comfortaa"/>
              <a:sym typeface="Comfortaa"/>
            </a:endParaRPr>
          </a:p>
          <a:p>
            <a:pPr marL="0" lvl="0" indent="0" algn="just" rtl="0">
              <a:spcBef>
                <a:spcPts val="0"/>
              </a:spcBef>
              <a:spcAft>
                <a:spcPts val="0"/>
              </a:spcAft>
              <a:buNone/>
            </a:pPr>
            <a:endParaRPr sz="700" dirty="0">
              <a:latin typeface="Comfortaa"/>
              <a:ea typeface="Comfortaa"/>
              <a:cs typeface="Comfortaa"/>
              <a:sym typeface="Comfortaa"/>
            </a:endParaRPr>
          </a:p>
          <a:p>
            <a:pPr marL="0" lvl="0" indent="0" algn="just" rtl="0">
              <a:spcBef>
                <a:spcPts val="0"/>
              </a:spcBef>
              <a:spcAft>
                <a:spcPts val="0"/>
              </a:spcAft>
              <a:buNone/>
            </a:pPr>
            <a:r>
              <a:rPr lang="fr" sz="700" dirty="0">
                <a:latin typeface="Comfortaa"/>
                <a:ea typeface="Comfortaa"/>
                <a:cs typeface="Comfortaa"/>
                <a:sym typeface="Comfortaa"/>
              </a:rPr>
              <a:t>8- Ouverture de l’angle - visibilité améliorée</a:t>
            </a:r>
          </a:p>
          <a:p>
            <a:pPr marL="0" lvl="0" indent="0" algn="just" rtl="0">
              <a:spcBef>
                <a:spcPts val="0"/>
              </a:spcBef>
              <a:spcAft>
                <a:spcPts val="0"/>
              </a:spcAft>
              <a:buNone/>
            </a:pPr>
            <a:endParaRPr lang="fr" sz="700" dirty="0">
              <a:latin typeface="Comfortaa"/>
              <a:ea typeface="Comfortaa"/>
              <a:cs typeface="Comfortaa"/>
              <a:sym typeface="Comfortaa"/>
            </a:endParaRPr>
          </a:p>
        </p:txBody>
      </p:sp>
      <p:sp>
        <p:nvSpPr>
          <p:cNvPr id="150" name="Google Shape;150;p18"/>
          <p:cNvSpPr/>
          <p:nvPr/>
        </p:nvSpPr>
        <p:spPr>
          <a:xfrm>
            <a:off x="6848000" y="3192700"/>
            <a:ext cx="166500" cy="166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1100"/>
              <a:t>4</a:t>
            </a:r>
            <a:endParaRPr sz="1100"/>
          </a:p>
        </p:txBody>
      </p:sp>
      <p:sp>
        <p:nvSpPr>
          <p:cNvPr id="151" name="Google Shape;151;p18"/>
          <p:cNvSpPr/>
          <p:nvPr/>
        </p:nvSpPr>
        <p:spPr>
          <a:xfrm>
            <a:off x="8009975" y="3288275"/>
            <a:ext cx="166500" cy="166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1100"/>
              <a:t>8</a:t>
            </a:r>
            <a:endParaRPr sz="1100"/>
          </a:p>
        </p:txBody>
      </p:sp>
      <p:sp>
        <p:nvSpPr>
          <p:cNvPr id="152" name="Google Shape;152;p18"/>
          <p:cNvSpPr/>
          <p:nvPr/>
        </p:nvSpPr>
        <p:spPr>
          <a:xfrm>
            <a:off x="6178325" y="3192700"/>
            <a:ext cx="166500" cy="166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1100"/>
              <a:t>4</a:t>
            </a:r>
            <a:endParaRPr sz="1100"/>
          </a:p>
        </p:txBody>
      </p:sp>
      <p:sp>
        <p:nvSpPr>
          <p:cNvPr id="153" name="Google Shape;153;p18"/>
          <p:cNvSpPr txBox="1"/>
          <p:nvPr/>
        </p:nvSpPr>
        <p:spPr>
          <a:xfrm>
            <a:off x="4849550" y="4541475"/>
            <a:ext cx="7689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600">
                <a:solidFill>
                  <a:schemeClr val="dk2"/>
                </a:solidFill>
                <a:latin typeface="Comfortaa"/>
                <a:ea typeface="Comfortaa"/>
                <a:cs typeface="Comfortaa"/>
                <a:sym typeface="Comfortaa"/>
              </a:rPr>
              <a:t>sauf riverains</a:t>
            </a:r>
            <a:endParaRPr sz="600">
              <a:solidFill>
                <a:schemeClr val="dk2"/>
              </a:solidFill>
              <a:latin typeface="Comfortaa"/>
              <a:ea typeface="Comfortaa"/>
              <a:cs typeface="Comfortaa"/>
              <a:sym typeface="Comfortaa"/>
            </a:endParaRPr>
          </a:p>
        </p:txBody>
      </p:sp>
      <p:sp>
        <p:nvSpPr>
          <p:cNvPr id="2" name="Google Shape;74;p14">
            <a:extLst>
              <a:ext uri="{FF2B5EF4-FFF2-40B4-BE49-F238E27FC236}">
                <a16:creationId xmlns:a16="http://schemas.microsoft.com/office/drawing/2014/main" id="{7969FBF6-F266-3786-3FEF-22DBAA4DE8D0}"/>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
        <p:nvSpPr>
          <p:cNvPr id="3" name="ZoneTexte 2">
            <a:extLst>
              <a:ext uri="{FF2B5EF4-FFF2-40B4-BE49-F238E27FC236}">
                <a16:creationId xmlns:a16="http://schemas.microsoft.com/office/drawing/2014/main" id="{F54F6DCF-E394-B3CB-7C05-3E01AA554C91}"/>
              </a:ext>
            </a:extLst>
          </p:cNvPr>
          <p:cNvSpPr txBox="1"/>
          <p:nvPr/>
        </p:nvSpPr>
        <p:spPr>
          <a:xfrm>
            <a:off x="113736" y="377866"/>
            <a:ext cx="2107200" cy="677108"/>
          </a:xfrm>
          <a:prstGeom prst="rect">
            <a:avLst/>
          </a:prstGeom>
          <a:noFill/>
        </p:spPr>
        <p:txBody>
          <a:bodyPr wrap="square" rtlCol="0">
            <a:spAutoFit/>
          </a:bodyPr>
          <a:lstStyle/>
          <a:p>
            <a:r>
              <a:rPr lang="fr-FR" dirty="0">
                <a:latin typeface="Bebas Neue" panose="020B0606020202050201" pitchFamily="34" charset="0"/>
              </a:rPr>
              <a:t>PROPOSITION URBAINE</a:t>
            </a:r>
          </a:p>
          <a:p>
            <a:r>
              <a:rPr lang="fr-FR" sz="2400" dirty="0">
                <a:solidFill>
                  <a:srgbClr val="FFC000"/>
                </a:solidFill>
                <a:latin typeface="Bebas Neue" panose="020B0606020202050201" pitchFamily="34" charset="0"/>
              </a:rPr>
              <a:t>25 </a:t>
            </a:r>
            <a:r>
              <a:rPr lang="fr-FR" sz="2400" dirty="0" err="1">
                <a:solidFill>
                  <a:srgbClr val="FFC000"/>
                </a:solidFill>
                <a:latin typeface="Bebas Neue" panose="020B0606020202050201" pitchFamily="34" charset="0"/>
              </a:rPr>
              <a:t>novembe</a:t>
            </a:r>
            <a:r>
              <a:rPr lang="fr-FR" sz="2400" dirty="0">
                <a:solidFill>
                  <a:srgbClr val="FFC000"/>
                </a:solidFill>
                <a:latin typeface="Bebas Neue" panose="020B0606020202050201" pitchFamily="34" charset="0"/>
              </a:rPr>
              <a:t> 2021</a:t>
            </a:r>
          </a:p>
        </p:txBody>
      </p:sp>
      <p:sp>
        <p:nvSpPr>
          <p:cNvPr id="4" name="ZoneTexte 3">
            <a:extLst>
              <a:ext uri="{FF2B5EF4-FFF2-40B4-BE49-F238E27FC236}">
                <a16:creationId xmlns:a16="http://schemas.microsoft.com/office/drawing/2014/main" id="{1E60852B-A178-2F7C-3E9D-D479813E698C}"/>
              </a:ext>
            </a:extLst>
          </p:cNvPr>
          <p:cNvSpPr txBox="1"/>
          <p:nvPr/>
        </p:nvSpPr>
        <p:spPr>
          <a:xfrm>
            <a:off x="2396814" y="1326923"/>
            <a:ext cx="782618" cy="307777"/>
          </a:xfrm>
          <a:prstGeom prst="rect">
            <a:avLst/>
          </a:prstGeom>
          <a:noFill/>
        </p:spPr>
        <p:txBody>
          <a:bodyPr wrap="square" rtlCol="0">
            <a:spAutoFit/>
          </a:bodyPr>
          <a:lstStyle/>
          <a:p>
            <a:r>
              <a:rPr lang="fr-FR" dirty="0">
                <a:solidFill>
                  <a:srgbClr val="FFC000"/>
                </a:solidFill>
                <a:latin typeface="Bebas Neue" panose="020B0606020202050201" pitchFamily="34" charset="0"/>
              </a:rPr>
              <a:t>version 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cxnSp>
        <p:nvCxnSpPr>
          <p:cNvPr id="201" name="Google Shape;201;p22"/>
          <p:cNvCxnSpPr/>
          <p:nvPr/>
        </p:nvCxnSpPr>
        <p:spPr>
          <a:xfrm rot="10800000" flipH="1">
            <a:off x="-34625" y="1054975"/>
            <a:ext cx="9194100" cy="330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02" name="Google Shape;202;p22"/>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latin typeface="Comfortaa"/>
                <a:ea typeface="Comfortaa"/>
                <a:cs typeface="Comfortaa"/>
                <a:sym typeface="Comfortaa"/>
              </a:rPr>
              <a:t>LA QUINTINIE</a:t>
            </a:r>
            <a:endParaRPr sz="1900">
              <a:latin typeface="Comfortaa"/>
              <a:ea typeface="Comfortaa"/>
              <a:cs typeface="Comfortaa"/>
              <a:sym typeface="Comfortaa"/>
            </a:endParaRPr>
          </a:p>
        </p:txBody>
      </p:sp>
      <p:pic>
        <p:nvPicPr>
          <p:cNvPr id="206" name="Google Shape;206;p22"/>
          <p:cNvPicPr preferRelativeResize="0"/>
          <p:nvPr/>
        </p:nvPicPr>
        <p:blipFill rotWithShape="1">
          <a:blip r:embed="rId3">
            <a:alphaModFix/>
          </a:blip>
          <a:srcRect l="9939" r="2716"/>
          <a:stretch/>
        </p:blipFill>
        <p:spPr>
          <a:xfrm>
            <a:off x="2277350" y="1210675"/>
            <a:ext cx="6502702" cy="3780426"/>
          </a:xfrm>
          <a:prstGeom prst="rect">
            <a:avLst/>
          </a:prstGeom>
          <a:noFill/>
          <a:ln>
            <a:noFill/>
          </a:ln>
        </p:spPr>
      </p:pic>
      <p:sp>
        <p:nvSpPr>
          <p:cNvPr id="207" name="Google Shape;207;p22"/>
          <p:cNvSpPr/>
          <p:nvPr/>
        </p:nvSpPr>
        <p:spPr>
          <a:xfrm>
            <a:off x="4215075" y="3005400"/>
            <a:ext cx="166500" cy="166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1100"/>
              <a:t>1</a:t>
            </a:r>
            <a:endParaRPr sz="1100"/>
          </a:p>
        </p:txBody>
      </p:sp>
      <p:sp>
        <p:nvSpPr>
          <p:cNvPr id="208" name="Google Shape;208;p22"/>
          <p:cNvSpPr/>
          <p:nvPr/>
        </p:nvSpPr>
        <p:spPr>
          <a:xfrm>
            <a:off x="5562450" y="2561200"/>
            <a:ext cx="166500" cy="166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1100"/>
              <a:t>3</a:t>
            </a:r>
            <a:endParaRPr sz="1100"/>
          </a:p>
        </p:txBody>
      </p:sp>
      <p:sp>
        <p:nvSpPr>
          <p:cNvPr id="209" name="Google Shape;209;p22"/>
          <p:cNvSpPr/>
          <p:nvPr/>
        </p:nvSpPr>
        <p:spPr>
          <a:xfrm>
            <a:off x="4541550" y="4060950"/>
            <a:ext cx="166500" cy="166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1100"/>
              <a:t>2</a:t>
            </a:r>
            <a:endParaRPr sz="1100"/>
          </a:p>
        </p:txBody>
      </p:sp>
      <p:sp>
        <p:nvSpPr>
          <p:cNvPr id="210" name="Google Shape;210;p22"/>
          <p:cNvSpPr/>
          <p:nvPr/>
        </p:nvSpPr>
        <p:spPr>
          <a:xfrm>
            <a:off x="7047150" y="2325675"/>
            <a:ext cx="166500" cy="166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1100"/>
              <a:t>5</a:t>
            </a:r>
            <a:endParaRPr sz="1100"/>
          </a:p>
        </p:txBody>
      </p:sp>
      <p:sp>
        <p:nvSpPr>
          <p:cNvPr id="211" name="Google Shape;211;p22"/>
          <p:cNvSpPr/>
          <p:nvPr/>
        </p:nvSpPr>
        <p:spPr>
          <a:xfrm>
            <a:off x="7424700" y="2417475"/>
            <a:ext cx="166500" cy="166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1100"/>
              <a:t>6</a:t>
            </a:r>
            <a:endParaRPr sz="1100"/>
          </a:p>
        </p:txBody>
      </p:sp>
      <p:sp>
        <p:nvSpPr>
          <p:cNvPr id="212" name="Google Shape;212;p22"/>
          <p:cNvSpPr/>
          <p:nvPr/>
        </p:nvSpPr>
        <p:spPr>
          <a:xfrm>
            <a:off x="6992600" y="1634700"/>
            <a:ext cx="166500" cy="166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1100"/>
              <a:t>7</a:t>
            </a:r>
            <a:endParaRPr sz="1100"/>
          </a:p>
        </p:txBody>
      </p:sp>
      <p:sp>
        <p:nvSpPr>
          <p:cNvPr id="213" name="Google Shape;213;p22"/>
          <p:cNvSpPr/>
          <p:nvPr/>
        </p:nvSpPr>
        <p:spPr>
          <a:xfrm>
            <a:off x="3335000" y="3826300"/>
            <a:ext cx="166500" cy="166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1100"/>
              <a:t>7</a:t>
            </a:r>
            <a:endParaRPr sz="1100"/>
          </a:p>
        </p:txBody>
      </p:sp>
      <p:sp>
        <p:nvSpPr>
          <p:cNvPr id="214" name="Google Shape;214;p22"/>
          <p:cNvSpPr txBox="1"/>
          <p:nvPr/>
        </p:nvSpPr>
        <p:spPr>
          <a:xfrm>
            <a:off x="85413" y="1892638"/>
            <a:ext cx="2107200" cy="24165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 sz="700" dirty="0">
                <a:latin typeface="Comfortaa"/>
                <a:ea typeface="Comfortaa"/>
                <a:cs typeface="Comfortaa"/>
                <a:sym typeface="Comfortaa"/>
              </a:rPr>
              <a:t>1 - 60 logements au coeur d’un parc végétalisé</a:t>
            </a:r>
            <a:endParaRPr sz="700" dirty="0">
              <a:latin typeface="Comfortaa"/>
              <a:ea typeface="Comfortaa"/>
              <a:cs typeface="Comfortaa"/>
              <a:sym typeface="Comfortaa"/>
            </a:endParaRPr>
          </a:p>
          <a:p>
            <a:pPr marL="0" lvl="0" indent="0" algn="just" rtl="0">
              <a:spcBef>
                <a:spcPts val="0"/>
              </a:spcBef>
              <a:spcAft>
                <a:spcPts val="0"/>
              </a:spcAft>
              <a:buNone/>
            </a:pPr>
            <a:endParaRPr sz="700" dirty="0">
              <a:latin typeface="Comfortaa"/>
              <a:ea typeface="Comfortaa"/>
              <a:cs typeface="Comfortaa"/>
              <a:sym typeface="Comfortaa"/>
            </a:endParaRPr>
          </a:p>
          <a:p>
            <a:pPr marL="0" lvl="0" indent="0" algn="just" rtl="0">
              <a:spcBef>
                <a:spcPts val="0"/>
              </a:spcBef>
              <a:spcAft>
                <a:spcPts val="0"/>
              </a:spcAft>
              <a:buNone/>
            </a:pPr>
            <a:r>
              <a:rPr lang="fr" sz="700" dirty="0">
                <a:latin typeface="Comfortaa"/>
                <a:ea typeface="Comfortaa"/>
                <a:cs typeface="Comfortaa"/>
                <a:sym typeface="Comfortaa"/>
              </a:rPr>
              <a:t>2- Accès vélos et piétons</a:t>
            </a:r>
            <a:endParaRPr sz="700" dirty="0">
              <a:latin typeface="Comfortaa"/>
              <a:ea typeface="Comfortaa"/>
              <a:cs typeface="Comfortaa"/>
              <a:sym typeface="Comfortaa"/>
            </a:endParaRPr>
          </a:p>
          <a:p>
            <a:pPr marL="0" lvl="0" indent="0" algn="just" rtl="0">
              <a:spcBef>
                <a:spcPts val="0"/>
              </a:spcBef>
              <a:spcAft>
                <a:spcPts val="0"/>
              </a:spcAft>
              <a:buNone/>
            </a:pPr>
            <a:endParaRPr sz="700" dirty="0">
              <a:latin typeface="Comfortaa"/>
              <a:ea typeface="Comfortaa"/>
              <a:cs typeface="Comfortaa"/>
              <a:sym typeface="Comfortaa"/>
            </a:endParaRPr>
          </a:p>
          <a:p>
            <a:pPr marL="0" lvl="0" indent="0" algn="just" rtl="0">
              <a:spcBef>
                <a:spcPts val="0"/>
              </a:spcBef>
              <a:spcAft>
                <a:spcPts val="0"/>
              </a:spcAft>
              <a:buNone/>
            </a:pPr>
            <a:r>
              <a:rPr lang="fr" sz="700" dirty="0">
                <a:latin typeface="Comfortaa"/>
                <a:ea typeface="Comfortaa"/>
                <a:cs typeface="Comfortaa"/>
                <a:sym typeface="Comfortaa"/>
              </a:rPr>
              <a:t>3- Stationnement bureaux et logements</a:t>
            </a:r>
            <a:endParaRPr sz="700" dirty="0">
              <a:latin typeface="Comfortaa"/>
              <a:ea typeface="Comfortaa"/>
              <a:cs typeface="Comfortaa"/>
              <a:sym typeface="Comfortaa"/>
            </a:endParaRPr>
          </a:p>
          <a:p>
            <a:pPr marL="0" lvl="0" indent="0" algn="just" rtl="0">
              <a:spcBef>
                <a:spcPts val="0"/>
              </a:spcBef>
              <a:spcAft>
                <a:spcPts val="0"/>
              </a:spcAft>
              <a:buClr>
                <a:schemeClr val="dk2"/>
              </a:buClr>
              <a:buSzPts val="1100"/>
              <a:buFont typeface="Arial"/>
              <a:buNone/>
            </a:pPr>
            <a:r>
              <a:rPr lang="fr" sz="600" dirty="0">
                <a:solidFill>
                  <a:schemeClr val="dk2"/>
                </a:solidFill>
                <a:latin typeface="Comfortaa"/>
                <a:ea typeface="Comfortaa"/>
                <a:cs typeface="Comfortaa"/>
                <a:sym typeface="Comfortaa"/>
              </a:rPr>
              <a:t>foisonnement des places, espace de covoiturage et d’autopartage</a:t>
            </a:r>
            <a:endParaRPr sz="700" dirty="0">
              <a:latin typeface="Comfortaa"/>
              <a:ea typeface="Comfortaa"/>
              <a:cs typeface="Comfortaa"/>
              <a:sym typeface="Comfortaa"/>
            </a:endParaRPr>
          </a:p>
          <a:p>
            <a:pPr marL="0" lvl="0" indent="0" algn="just" rtl="0">
              <a:spcBef>
                <a:spcPts val="0"/>
              </a:spcBef>
              <a:spcAft>
                <a:spcPts val="0"/>
              </a:spcAft>
              <a:buNone/>
            </a:pPr>
            <a:endParaRPr sz="700" dirty="0">
              <a:latin typeface="Comfortaa"/>
              <a:ea typeface="Comfortaa"/>
              <a:cs typeface="Comfortaa"/>
              <a:sym typeface="Comfortaa"/>
            </a:endParaRPr>
          </a:p>
          <a:p>
            <a:pPr marL="0" lvl="0" indent="0" algn="just" rtl="0">
              <a:spcBef>
                <a:spcPts val="0"/>
              </a:spcBef>
              <a:spcAft>
                <a:spcPts val="0"/>
              </a:spcAft>
              <a:buNone/>
            </a:pPr>
            <a:r>
              <a:rPr lang="fr" sz="700" dirty="0">
                <a:latin typeface="Comfortaa"/>
                <a:ea typeface="Comfortaa"/>
                <a:cs typeface="Comfortaa"/>
                <a:sym typeface="Comfortaa"/>
              </a:rPr>
              <a:t>4- Centralité - Tiers-lieu &amp; commerces</a:t>
            </a:r>
            <a:endParaRPr sz="700" dirty="0">
              <a:latin typeface="Comfortaa"/>
              <a:ea typeface="Comfortaa"/>
              <a:cs typeface="Comfortaa"/>
              <a:sym typeface="Comfortaa"/>
            </a:endParaRPr>
          </a:p>
          <a:p>
            <a:pPr marL="0" lvl="0" indent="0" algn="just" rtl="0">
              <a:spcBef>
                <a:spcPts val="0"/>
              </a:spcBef>
              <a:spcAft>
                <a:spcPts val="0"/>
              </a:spcAft>
              <a:buNone/>
            </a:pPr>
            <a:r>
              <a:rPr lang="fr" sz="700" dirty="0">
                <a:latin typeface="Comfortaa"/>
                <a:ea typeface="Comfortaa"/>
                <a:cs typeface="Comfortaa"/>
                <a:sym typeface="Comfortaa"/>
              </a:rPr>
              <a:t>terrasses animées de part et d’autre du bâtiment</a:t>
            </a:r>
            <a:endParaRPr sz="700" dirty="0">
              <a:latin typeface="Comfortaa"/>
              <a:ea typeface="Comfortaa"/>
              <a:cs typeface="Comfortaa"/>
              <a:sym typeface="Comfortaa"/>
            </a:endParaRPr>
          </a:p>
          <a:p>
            <a:pPr marL="0" lvl="0" indent="0" algn="just" rtl="0">
              <a:spcBef>
                <a:spcPts val="0"/>
              </a:spcBef>
              <a:spcAft>
                <a:spcPts val="0"/>
              </a:spcAft>
              <a:buNone/>
            </a:pPr>
            <a:endParaRPr sz="700" dirty="0">
              <a:latin typeface="Comfortaa"/>
              <a:ea typeface="Comfortaa"/>
              <a:cs typeface="Comfortaa"/>
              <a:sym typeface="Comfortaa"/>
            </a:endParaRPr>
          </a:p>
          <a:p>
            <a:pPr marL="0" lvl="0" indent="0" algn="just" rtl="0">
              <a:spcBef>
                <a:spcPts val="0"/>
              </a:spcBef>
              <a:spcAft>
                <a:spcPts val="0"/>
              </a:spcAft>
              <a:buNone/>
            </a:pPr>
            <a:r>
              <a:rPr lang="fr" sz="700" dirty="0">
                <a:latin typeface="Comfortaa"/>
                <a:ea typeface="Comfortaa"/>
                <a:cs typeface="Comfortaa"/>
                <a:sym typeface="Comfortaa"/>
              </a:rPr>
              <a:t>5- Stationnement bureaux et commerces</a:t>
            </a:r>
            <a:endParaRPr sz="700" dirty="0">
              <a:latin typeface="Comfortaa"/>
              <a:ea typeface="Comfortaa"/>
              <a:cs typeface="Comfortaa"/>
              <a:sym typeface="Comfortaa"/>
            </a:endParaRPr>
          </a:p>
          <a:p>
            <a:pPr marL="0" lvl="0" indent="0" algn="just" rtl="0">
              <a:spcBef>
                <a:spcPts val="0"/>
              </a:spcBef>
              <a:spcAft>
                <a:spcPts val="0"/>
              </a:spcAft>
              <a:buNone/>
            </a:pPr>
            <a:endParaRPr sz="700" dirty="0">
              <a:latin typeface="Comfortaa"/>
              <a:ea typeface="Comfortaa"/>
              <a:cs typeface="Comfortaa"/>
              <a:sym typeface="Comfortaa"/>
            </a:endParaRPr>
          </a:p>
          <a:p>
            <a:pPr marL="0" lvl="0" indent="0" algn="just" rtl="0">
              <a:spcBef>
                <a:spcPts val="0"/>
              </a:spcBef>
              <a:spcAft>
                <a:spcPts val="0"/>
              </a:spcAft>
              <a:buNone/>
            </a:pPr>
            <a:r>
              <a:rPr lang="fr" sz="700" dirty="0">
                <a:latin typeface="Comfortaa"/>
                <a:ea typeface="Comfortaa"/>
                <a:cs typeface="Comfortaa"/>
                <a:sym typeface="Comfortaa"/>
              </a:rPr>
              <a:t>6- Portail conservé (accès piétons/vélos)</a:t>
            </a:r>
            <a:endParaRPr sz="700" dirty="0">
              <a:latin typeface="Comfortaa"/>
              <a:ea typeface="Comfortaa"/>
              <a:cs typeface="Comfortaa"/>
              <a:sym typeface="Comfortaa"/>
            </a:endParaRPr>
          </a:p>
          <a:p>
            <a:pPr marL="0" lvl="0" indent="0" algn="just" rtl="0">
              <a:spcBef>
                <a:spcPts val="0"/>
              </a:spcBef>
              <a:spcAft>
                <a:spcPts val="0"/>
              </a:spcAft>
              <a:buNone/>
            </a:pPr>
            <a:endParaRPr sz="700" dirty="0">
              <a:latin typeface="Comfortaa"/>
              <a:ea typeface="Comfortaa"/>
              <a:cs typeface="Comfortaa"/>
              <a:sym typeface="Comfortaa"/>
            </a:endParaRPr>
          </a:p>
          <a:p>
            <a:pPr marL="0" lvl="0" indent="0" algn="just" rtl="0">
              <a:spcBef>
                <a:spcPts val="0"/>
              </a:spcBef>
              <a:spcAft>
                <a:spcPts val="0"/>
              </a:spcAft>
              <a:buNone/>
            </a:pPr>
            <a:r>
              <a:rPr lang="fr" sz="700" dirty="0">
                <a:latin typeface="Comfortaa"/>
                <a:ea typeface="Comfortaa"/>
                <a:cs typeface="Comfortaa"/>
                <a:sym typeface="Comfortaa"/>
              </a:rPr>
              <a:t>7- Mur d’enceinte conservé</a:t>
            </a:r>
            <a:endParaRPr sz="700" dirty="0">
              <a:latin typeface="Comfortaa"/>
              <a:ea typeface="Comfortaa"/>
              <a:cs typeface="Comfortaa"/>
              <a:sym typeface="Comfortaa"/>
            </a:endParaRPr>
          </a:p>
          <a:p>
            <a:pPr marL="0" lvl="0" indent="0" algn="just" rtl="0">
              <a:spcBef>
                <a:spcPts val="0"/>
              </a:spcBef>
              <a:spcAft>
                <a:spcPts val="0"/>
              </a:spcAft>
              <a:buNone/>
            </a:pPr>
            <a:endParaRPr sz="700" dirty="0">
              <a:latin typeface="Comfortaa"/>
              <a:ea typeface="Comfortaa"/>
              <a:cs typeface="Comfortaa"/>
              <a:sym typeface="Comfortaa"/>
            </a:endParaRPr>
          </a:p>
          <a:p>
            <a:pPr marL="0" lvl="0" indent="0" algn="just" rtl="0">
              <a:spcBef>
                <a:spcPts val="0"/>
              </a:spcBef>
              <a:spcAft>
                <a:spcPts val="0"/>
              </a:spcAft>
              <a:buNone/>
            </a:pPr>
            <a:r>
              <a:rPr lang="fr" sz="700" dirty="0">
                <a:latin typeface="Comfortaa"/>
                <a:ea typeface="Comfortaa"/>
                <a:cs typeface="Comfortaa"/>
                <a:sym typeface="Comfortaa"/>
              </a:rPr>
              <a:t>8- Ouverture de l’angle (visibilité améliorée)</a:t>
            </a:r>
            <a:endParaRPr sz="700" dirty="0">
              <a:latin typeface="Comfortaa"/>
              <a:ea typeface="Comfortaa"/>
              <a:cs typeface="Comfortaa"/>
              <a:sym typeface="Comfortaa"/>
            </a:endParaRPr>
          </a:p>
        </p:txBody>
      </p:sp>
      <p:sp>
        <p:nvSpPr>
          <p:cNvPr id="215" name="Google Shape;215;p22"/>
          <p:cNvSpPr/>
          <p:nvPr/>
        </p:nvSpPr>
        <p:spPr>
          <a:xfrm>
            <a:off x="6848000" y="3192700"/>
            <a:ext cx="166500" cy="166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1100"/>
              <a:t>4</a:t>
            </a:r>
            <a:endParaRPr sz="1100"/>
          </a:p>
        </p:txBody>
      </p:sp>
      <p:sp>
        <p:nvSpPr>
          <p:cNvPr id="216" name="Google Shape;216;p22"/>
          <p:cNvSpPr/>
          <p:nvPr/>
        </p:nvSpPr>
        <p:spPr>
          <a:xfrm>
            <a:off x="8009975" y="3288275"/>
            <a:ext cx="166500" cy="166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1100"/>
              <a:t>8</a:t>
            </a:r>
            <a:endParaRPr sz="1100"/>
          </a:p>
        </p:txBody>
      </p:sp>
      <p:sp>
        <p:nvSpPr>
          <p:cNvPr id="217" name="Google Shape;217;p22"/>
          <p:cNvSpPr txBox="1"/>
          <p:nvPr/>
        </p:nvSpPr>
        <p:spPr>
          <a:xfrm>
            <a:off x="4960050" y="4597875"/>
            <a:ext cx="7689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600">
                <a:solidFill>
                  <a:schemeClr val="dk2"/>
                </a:solidFill>
                <a:latin typeface="Comfortaa"/>
                <a:ea typeface="Comfortaa"/>
                <a:cs typeface="Comfortaa"/>
                <a:sym typeface="Comfortaa"/>
              </a:rPr>
              <a:t>sauf riverains</a:t>
            </a:r>
            <a:endParaRPr sz="600">
              <a:solidFill>
                <a:schemeClr val="dk2"/>
              </a:solidFill>
              <a:latin typeface="Comfortaa"/>
              <a:ea typeface="Comfortaa"/>
              <a:cs typeface="Comfortaa"/>
              <a:sym typeface="Comfortaa"/>
            </a:endParaRPr>
          </a:p>
        </p:txBody>
      </p:sp>
      <p:sp>
        <p:nvSpPr>
          <p:cNvPr id="2" name="Google Shape;74;p14">
            <a:extLst>
              <a:ext uri="{FF2B5EF4-FFF2-40B4-BE49-F238E27FC236}">
                <a16:creationId xmlns:a16="http://schemas.microsoft.com/office/drawing/2014/main" id="{F032C14E-33D8-D04B-6204-40ED34AE42D6}"/>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
        <p:nvSpPr>
          <p:cNvPr id="6" name="ZoneTexte 5">
            <a:extLst>
              <a:ext uri="{FF2B5EF4-FFF2-40B4-BE49-F238E27FC236}">
                <a16:creationId xmlns:a16="http://schemas.microsoft.com/office/drawing/2014/main" id="{88E8A3B9-EAE3-85E5-6CA6-86B759893B19}"/>
              </a:ext>
            </a:extLst>
          </p:cNvPr>
          <p:cNvSpPr txBox="1"/>
          <p:nvPr/>
        </p:nvSpPr>
        <p:spPr>
          <a:xfrm>
            <a:off x="92100" y="298692"/>
            <a:ext cx="2107200" cy="677108"/>
          </a:xfrm>
          <a:prstGeom prst="rect">
            <a:avLst/>
          </a:prstGeom>
          <a:noFill/>
        </p:spPr>
        <p:txBody>
          <a:bodyPr wrap="square" rtlCol="0">
            <a:spAutoFit/>
          </a:bodyPr>
          <a:lstStyle/>
          <a:p>
            <a:r>
              <a:rPr lang="fr-FR" dirty="0">
                <a:latin typeface="Bebas Neue" panose="020B0606020202050201" pitchFamily="34" charset="0"/>
              </a:rPr>
              <a:t>PROPOSITION URBAINE</a:t>
            </a:r>
          </a:p>
          <a:p>
            <a:r>
              <a:rPr lang="fr-FR" sz="2400" dirty="0">
                <a:solidFill>
                  <a:srgbClr val="FFC000"/>
                </a:solidFill>
                <a:latin typeface="Bebas Neue" panose="020B0606020202050201" pitchFamily="34" charset="0"/>
              </a:rPr>
              <a:t>25 </a:t>
            </a:r>
            <a:r>
              <a:rPr lang="fr-FR" sz="2400" dirty="0" err="1">
                <a:solidFill>
                  <a:srgbClr val="FFC000"/>
                </a:solidFill>
                <a:latin typeface="Bebas Neue" panose="020B0606020202050201" pitchFamily="34" charset="0"/>
              </a:rPr>
              <a:t>novembe</a:t>
            </a:r>
            <a:r>
              <a:rPr lang="fr-FR" sz="2400" dirty="0">
                <a:solidFill>
                  <a:srgbClr val="FFC000"/>
                </a:solidFill>
                <a:latin typeface="Bebas Neue" panose="020B0606020202050201" pitchFamily="34" charset="0"/>
              </a:rPr>
              <a:t> 2021</a:t>
            </a:r>
          </a:p>
        </p:txBody>
      </p:sp>
      <p:sp>
        <p:nvSpPr>
          <p:cNvPr id="7" name="ZoneTexte 6">
            <a:extLst>
              <a:ext uri="{FF2B5EF4-FFF2-40B4-BE49-F238E27FC236}">
                <a16:creationId xmlns:a16="http://schemas.microsoft.com/office/drawing/2014/main" id="{4EB6541E-F440-E1EE-287C-BF468C107A04}"/>
              </a:ext>
            </a:extLst>
          </p:cNvPr>
          <p:cNvSpPr txBox="1"/>
          <p:nvPr/>
        </p:nvSpPr>
        <p:spPr>
          <a:xfrm>
            <a:off x="2369519" y="1326923"/>
            <a:ext cx="782618" cy="307777"/>
          </a:xfrm>
          <a:prstGeom prst="rect">
            <a:avLst/>
          </a:prstGeom>
          <a:noFill/>
        </p:spPr>
        <p:txBody>
          <a:bodyPr wrap="square" rtlCol="0">
            <a:spAutoFit/>
          </a:bodyPr>
          <a:lstStyle/>
          <a:p>
            <a:r>
              <a:rPr lang="fr-FR" dirty="0">
                <a:solidFill>
                  <a:srgbClr val="FFC000"/>
                </a:solidFill>
                <a:latin typeface="Bebas Neue" panose="020B0606020202050201" pitchFamily="34" charset="0"/>
              </a:rPr>
              <a:t>VERSION 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cxnSp>
        <p:nvCxnSpPr>
          <p:cNvPr id="136" name="Google Shape;136;p18"/>
          <p:cNvCxnSpPr/>
          <p:nvPr/>
        </p:nvCxnSpPr>
        <p:spPr>
          <a:xfrm rot="10800000" flipH="1">
            <a:off x="-34625" y="1054975"/>
            <a:ext cx="9194100" cy="330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7" name="Google Shape;137;p18"/>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latin typeface="Comfortaa"/>
                <a:ea typeface="Comfortaa"/>
                <a:cs typeface="Comfortaa"/>
                <a:sym typeface="Comfortaa"/>
              </a:rPr>
              <a:t>LA QUINTINIE</a:t>
            </a:r>
            <a:endParaRPr sz="1900">
              <a:latin typeface="Comfortaa"/>
              <a:ea typeface="Comfortaa"/>
              <a:cs typeface="Comfortaa"/>
              <a:sym typeface="Comfortaa"/>
            </a:endParaRPr>
          </a:p>
        </p:txBody>
      </p:sp>
      <p:sp>
        <p:nvSpPr>
          <p:cNvPr id="2" name="Google Shape;74;p14">
            <a:extLst>
              <a:ext uri="{FF2B5EF4-FFF2-40B4-BE49-F238E27FC236}">
                <a16:creationId xmlns:a16="http://schemas.microsoft.com/office/drawing/2014/main" id="{7969FBF6-F266-3786-3FEF-22DBAA4DE8D0}"/>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
        <p:nvSpPr>
          <p:cNvPr id="3" name="ZoneTexte 2">
            <a:extLst>
              <a:ext uri="{FF2B5EF4-FFF2-40B4-BE49-F238E27FC236}">
                <a16:creationId xmlns:a16="http://schemas.microsoft.com/office/drawing/2014/main" id="{F54F6DCF-E394-B3CB-7C05-3E01AA554C91}"/>
              </a:ext>
            </a:extLst>
          </p:cNvPr>
          <p:cNvSpPr txBox="1"/>
          <p:nvPr/>
        </p:nvSpPr>
        <p:spPr>
          <a:xfrm>
            <a:off x="114281" y="389571"/>
            <a:ext cx="1209738" cy="677108"/>
          </a:xfrm>
          <a:prstGeom prst="rect">
            <a:avLst/>
          </a:prstGeom>
          <a:noFill/>
        </p:spPr>
        <p:txBody>
          <a:bodyPr wrap="square" rtlCol="0">
            <a:spAutoFit/>
          </a:bodyPr>
          <a:lstStyle/>
          <a:p>
            <a:r>
              <a:rPr lang="fr-FR" dirty="0">
                <a:latin typeface="Bebas Neue" panose="020B0606020202050201" pitchFamily="34" charset="0"/>
              </a:rPr>
              <a:t>EVOLUTION </a:t>
            </a:r>
          </a:p>
          <a:p>
            <a:r>
              <a:rPr lang="fr-FR" sz="2400" dirty="0">
                <a:solidFill>
                  <a:srgbClr val="FFC000"/>
                </a:solidFill>
                <a:latin typeface="Bebas Neue" panose="020B0606020202050201" pitchFamily="34" charset="0"/>
              </a:rPr>
              <a:t>DU PROJET</a:t>
            </a:r>
          </a:p>
        </p:txBody>
      </p:sp>
      <p:sp>
        <p:nvSpPr>
          <p:cNvPr id="20" name="ZoneTexte 19">
            <a:extLst>
              <a:ext uri="{FF2B5EF4-FFF2-40B4-BE49-F238E27FC236}">
                <a16:creationId xmlns:a16="http://schemas.microsoft.com/office/drawing/2014/main" id="{E54584FF-B3C0-55D2-6A0F-904799F3F776}"/>
              </a:ext>
            </a:extLst>
          </p:cNvPr>
          <p:cNvSpPr txBox="1"/>
          <p:nvPr/>
        </p:nvSpPr>
        <p:spPr>
          <a:xfrm>
            <a:off x="102156" y="1624360"/>
            <a:ext cx="8920538" cy="3647152"/>
          </a:xfrm>
          <a:prstGeom prst="rect">
            <a:avLst/>
          </a:prstGeom>
          <a:noFill/>
        </p:spPr>
        <p:txBody>
          <a:bodyPr wrap="square">
            <a:spAutoFit/>
          </a:bodyPr>
          <a:lstStyle/>
          <a:p>
            <a:pPr marL="171450" indent="-171450" algn="just">
              <a:buFont typeface="Courier New" panose="02070309020205020404" pitchFamily="49" charset="0"/>
              <a:buChar char="o"/>
            </a:pPr>
            <a:r>
              <a:rPr lang="fr-FR" sz="1100" dirty="0">
                <a:solidFill>
                  <a:srgbClr val="000000"/>
                </a:solidFill>
                <a:latin typeface="Comfortaa" panose="020B0604020202020204" charset="0"/>
              </a:rPr>
              <a:t>Revoir l’orientation des logements (version 2 : nombre important de logements au Nord) </a:t>
            </a:r>
          </a:p>
          <a:p>
            <a:pPr marL="171450" indent="-171450" algn="just">
              <a:buFont typeface="Courier New" panose="02070309020205020404" pitchFamily="49" charset="0"/>
              <a:buChar char="o"/>
            </a:pPr>
            <a:endParaRPr lang="fr-FR" sz="1100" dirty="0">
              <a:latin typeface="Comfortaa" panose="020B0604020202020204" charset="0"/>
            </a:endParaRPr>
          </a:p>
          <a:p>
            <a:pPr marL="171450" indent="-171450" algn="just">
              <a:buFont typeface="Courier New" panose="02070309020205020404" pitchFamily="49" charset="0"/>
              <a:buChar char="o"/>
            </a:pPr>
            <a:r>
              <a:rPr lang="fr-FR" sz="1100" dirty="0">
                <a:latin typeface="Comfortaa" panose="020B0604020202020204" charset="0"/>
                <a:sym typeface="Wingdings" panose="05000000000000000000" pitchFamily="2" charset="2"/>
              </a:rPr>
              <a:t>Importance de conserver les arbres existants : en conséquence revoir l’implantation des bâtiments et du stationnement</a:t>
            </a:r>
          </a:p>
          <a:p>
            <a:pPr marL="171450" indent="-171450" algn="just">
              <a:buFont typeface="Courier New" panose="02070309020205020404" pitchFamily="49" charset="0"/>
              <a:buChar char="o"/>
            </a:pPr>
            <a:endParaRPr lang="fr-FR" sz="1100" dirty="0">
              <a:latin typeface="Comfortaa" panose="020B0604020202020204" charset="0"/>
              <a:sym typeface="Wingdings" panose="05000000000000000000" pitchFamily="2" charset="2"/>
            </a:endParaRPr>
          </a:p>
          <a:p>
            <a:pPr marL="171450" indent="-171450" algn="just">
              <a:buFont typeface="Courier New" panose="02070309020205020404" pitchFamily="49" charset="0"/>
              <a:buChar char="o"/>
            </a:pPr>
            <a:r>
              <a:rPr lang="fr-FR" sz="1100" dirty="0">
                <a:solidFill>
                  <a:srgbClr val="000000"/>
                </a:solidFill>
                <a:latin typeface="Comfortaa" panose="020B0604020202020204" charset="0"/>
              </a:rPr>
              <a:t>Manque de stationnements (notamment pour la partie activité + stationnements visiteurs)</a:t>
            </a:r>
          </a:p>
          <a:p>
            <a:pPr marL="171450" indent="-171450" algn="just">
              <a:buFont typeface="Courier New" panose="02070309020205020404" pitchFamily="49" charset="0"/>
              <a:buChar char="o"/>
            </a:pPr>
            <a:endParaRPr lang="fr-FR" sz="1100" dirty="0">
              <a:solidFill>
                <a:srgbClr val="000000"/>
              </a:solidFill>
              <a:latin typeface="Comfortaa" panose="020B0604020202020204" charset="0"/>
            </a:endParaRPr>
          </a:p>
          <a:p>
            <a:pPr marL="171450" indent="-171450" algn="just">
              <a:buFont typeface="Courier New" panose="02070309020205020404" pitchFamily="49" charset="0"/>
              <a:buChar char="o"/>
            </a:pPr>
            <a:r>
              <a:rPr lang="fr-FR" sz="1100" dirty="0">
                <a:latin typeface="Comfortaa" panose="020B0604020202020204" charset="0"/>
              </a:rPr>
              <a:t>Version 1 : parc central inexistant / Version 2 : partie bâtie trop importante sur le chemin des Muchaux (côté rural à conserver pour le piétons qui se balade) </a:t>
            </a:r>
          </a:p>
          <a:p>
            <a:pPr marL="171450" indent="-171450" algn="just">
              <a:buFont typeface="Courier New" panose="02070309020205020404" pitchFamily="49" charset="0"/>
              <a:buChar char="o"/>
            </a:pPr>
            <a:endParaRPr lang="fr-FR" sz="1100" dirty="0">
              <a:latin typeface="Comfortaa" panose="020B0604020202020204" charset="0"/>
            </a:endParaRPr>
          </a:p>
          <a:p>
            <a:pPr marL="171450" indent="-171450" algn="just">
              <a:buFont typeface="Courier New" panose="02070309020205020404" pitchFamily="49" charset="0"/>
              <a:buChar char="o"/>
            </a:pPr>
            <a:r>
              <a:rPr lang="fr-FR" sz="1100" dirty="0">
                <a:latin typeface="Comfortaa" panose="020B0604020202020204" charset="0"/>
                <a:sym typeface="Wingdings" panose="05000000000000000000" pitchFamily="2" charset="2"/>
              </a:rPr>
              <a:t>Déterminer la matérialité (bois, brique, bardage) </a:t>
            </a:r>
          </a:p>
          <a:p>
            <a:pPr marL="171450" indent="-171450" algn="just">
              <a:buFont typeface="Courier New" panose="02070309020205020404" pitchFamily="49" charset="0"/>
              <a:buChar char="o"/>
            </a:pPr>
            <a:endParaRPr lang="fr-FR" sz="1100" dirty="0">
              <a:latin typeface="Comfortaa" panose="020B0604020202020204" charset="0"/>
              <a:sym typeface="Wingdings" panose="05000000000000000000" pitchFamily="2" charset="2"/>
            </a:endParaRPr>
          </a:p>
          <a:p>
            <a:pPr marL="171450" indent="-171450" algn="just">
              <a:buFont typeface="Courier New" panose="02070309020205020404" pitchFamily="49" charset="0"/>
              <a:buChar char="o"/>
            </a:pPr>
            <a:r>
              <a:rPr lang="fr-FR" sz="1100" dirty="0">
                <a:latin typeface="Comfortaa" panose="020B0604020202020204" charset="0"/>
                <a:sym typeface="Wingdings" panose="05000000000000000000" pitchFamily="2" charset="2"/>
              </a:rPr>
              <a:t>Manque d’espaces extérieurs généreux notamment pour les derniers niveaux (logements)</a:t>
            </a:r>
          </a:p>
          <a:p>
            <a:pPr marL="171450" indent="-171450" algn="just">
              <a:buFont typeface="Courier New" panose="02070309020205020404" pitchFamily="49" charset="0"/>
              <a:buChar char="o"/>
            </a:pPr>
            <a:endParaRPr lang="fr-FR" sz="1100" dirty="0">
              <a:latin typeface="Comfortaa" panose="020B0604020202020204" charset="0"/>
              <a:sym typeface="Wingdings" panose="05000000000000000000" pitchFamily="2" charset="2"/>
            </a:endParaRPr>
          </a:p>
          <a:p>
            <a:pPr marL="171450" indent="-171450" algn="just">
              <a:buFont typeface="Courier New" panose="02070309020205020404" pitchFamily="49" charset="0"/>
              <a:buChar char="o"/>
            </a:pPr>
            <a:r>
              <a:rPr lang="fr-FR" sz="1100" dirty="0">
                <a:latin typeface="Comfortaa" panose="020B0604020202020204" charset="0"/>
                <a:sym typeface="Wingdings" panose="05000000000000000000" pitchFamily="2" charset="2"/>
              </a:rPr>
              <a:t>Intégration de bornes de rechargement pour véhicules électriques</a:t>
            </a:r>
          </a:p>
          <a:p>
            <a:pPr marL="171450" indent="-171450" algn="just">
              <a:buFont typeface="Courier New" panose="02070309020205020404" pitchFamily="49" charset="0"/>
              <a:buChar char="o"/>
            </a:pPr>
            <a:endParaRPr lang="fr-FR" sz="1100" dirty="0">
              <a:latin typeface="Comfortaa" panose="020B0604020202020204" charset="0"/>
              <a:sym typeface="Wingdings" panose="05000000000000000000" pitchFamily="2" charset="2"/>
            </a:endParaRPr>
          </a:p>
          <a:p>
            <a:pPr marL="171450" indent="-171450" algn="just">
              <a:buFont typeface="Courier New" panose="02070309020205020404" pitchFamily="49" charset="0"/>
              <a:buChar char="o"/>
            </a:pPr>
            <a:r>
              <a:rPr lang="fr-FR" sz="1100" dirty="0">
                <a:latin typeface="Comfortaa" panose="020B0604020202020204" charset="0"/>
                <a:sym typeface="Wingdings" panose="05000000000000000000" pitchFamily="2" charset="2"/>
              </a:rPr>
              <a:t>Intégration de toitures végétalisées et de toiture deux pans (cohérence avec l’environnement)</a:t>
            </a:r>
          </a:p>
          <a:p>
            <a:pPr marL="171450" indent="-171450" algn="just">
              <a:buFont typeface="Courier New" panose="02070309020205020404" pitchFamily="49" charset="0"/>
              <a:buChar char="o"/>
            </a:pPr>
            <a:endParaRPr lang="fr-FR" sz="1100" dirty="0">
              <a:latin typeface="Comfortaa" panose="020B0604020202020204" charset="0"/>
              <a:sym typeface="Wingdings" panose="05000000000000000000" pitchFamily="2" charset="2"/>
            </a:endParaRPr>
          </a:p>
          <a:p>
            <a:pPr marL="171450" indent="-171450" algn="just">
              <a:buFont typeface="Courier New" panose="02070309020205020404" pitchFamily="49" charset="0"/>
              <a:buChar char="o"/>
            </a:pPr>
            <a:r>
              <a:rPr lang="fr-FR" sz="1100" dirty="0">
                <a:latin typeface="Comfortaa" panose="020B0604020202020204" charset="0"/>
                <a:sym typeface="Wingdings" panose="05000000000000000000" pitchFamily="2" charset="2"/>
              </a:rPr>
              <a:t>Création d’ouvertures partielles dans le mur (côté logements) pour à la fois créer des percées visuelles et conserver l’intimité </a:t>
            </a:r>
          </a:p>
          <a:p>
            <a:pPr marL="171450" indent="-171450" algn="just">
              <a:buFont typeface="Arial" panose="020B0604020202020204" pitchFamily="34" charset="0"/>
              <a:buChar char="•"/>
            </a:pPr>
            <a:endParaRPr lang="fr-FR" sz="1100" dirty="0">
              <a:latin typeface="Comfortaa" panose="020B0604020202020204" charset="0"/>
              <a:sym typeface="Wingdings" panose="05000000000000000000" pitchFamily="2" charset="2"/>
            </a:endParaRPr>
          </a:p>
        </p:txBody>
      </p:sp>
      <p:sp>
        <p:nvSpPr>
          <p:cNvPr id="21" name="ZoneTexte 20">
            <a:extLst>
              <a:ext uri="{FF2B5EF4-FFF2-40B4-BE49-F238E27FC236}">
                <a16:creationId xmlns:a16="http://schemas.microsoft.com/office/drawing/2014/main" id="{622A67B5-813E-0307-CD6E-358226833D4E}"/>
              </a:ext>
            </a:extLst>
          </p:cNvPr>
          <p:cNvSpPr txBox="1"/>
          <p:nvPr/>
        </p:nvSpPr>
        <p:spPr>
          <a:xfrm>
            <a:off x="114281" y="1162695"/>
            <a:ext cx="3829922" cy="461665"/>
          </a:xfrm>
          <a:prstGeom prst="rect">
            <a:avLst/>
          </a:prstGeom>
          <a:noFill/>
        </p:spPr>
        <p:txBody>
          <a:bodyPr wrap="square" rtlCol="0">
            <a:spAutoFit/>
          </a:bodyPr>
          <a:lstStyle/>
          <a:p>
            <a:r>
              <a:rPr lang="fr-FR" dirty="0">
                <a:latin typeface="Bebas Neue" panose="020B0606020202050201" pitchFamily="34" charset="0"/>
              </a:rPr>
              <a:t>Pistes de réflexions pour </a:t>
            </a:r>
            <a:r>
              <a:rPr lang="fr-FR" sz="2400" dirty="0">
                <a:solidFill>
                  <a:srgbClr val="002060"/>
                </a:solidFill>
                <a:latin typeface="Bebas Neue" panose="020B0606020202050201" pitchFamily="34" charset="0"/>
              </a:rPr>
              <a:t>améliorer </a:t>
            </a:r>
            <a:r>
              <a:rPr lang="fr-FR" dirty="0">
                <a:latin typeface="Bebas Neue" panose="020B0606020202050201" pitchFamily="34" charset="0"/>
              </a:rPr>
              <a:t>le projet</a:t>
            </a:r>
          </a:p>
        </p:txBody>
      </p:sp>
    </p:spTree>
    <p:extLst>
      <p:ext uri="{BB962C8B-B14F-4D97-AF65-F5344CB8AC3E}">
        <p14:creationId xmlns:p14="http://schemas.microsoft.com/office/powerpoint/2010/main" val="392304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41" name="Google Shape;141;p18"/>
          <p:cNvPicPr preferRelativeResize="0"/>
          <p:nvPr/>
        </p:nvPicPr>
        <p:blipFill>
          <a:blip r:embed="rId3"/>
          <a:srcRect l="6223" r="6223"/>
          <a:stretch/>
        </p:blipFill>
        <p:spPr>
          <a:xfrm>
            <a:off x="2260025" y="1210675"/>
            <a:ext cx="6520023" cy="3780426"/>
          </a:xfrm>
          <a:prstGeom prst="rect">
            <a:avLst/>
          </a:prstGeom>
          <a:noFill/>
          <a:ln>
            <a:noFill/>
          </a:ln>
        </p:spPr>
      </p:pic>
      <p:cxnSp>
        <p:nvCxnSpPr>
          <p:cNvPr id="136" name="Google Shape;136;p18"/>
          <p:cNvCxnSpPr/>
          <p:nvPr/>
        </p:nvCxnSpPr>
        <p:spPr>
          <a:xfrm rot="10800000" flipH="1">
            <a:off x="24278" y="768707"/>
            <a:ext cx="9194100" cy="330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7" name="Google Shape;137;p18"/>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latin typeface="Comfortaa"/>
                <a:ea typeface="Comfortaa"/>
                <a:cs typeface="Comfortaa"/>
                <a:sym typeface="Comfortaa"/>
              </a:rPr>
              <a:t>LA QUINTINIE</a:t>
            </a:r>
            <a:endParaRPr sz="1900">
              <a:latin typeface="Comfortaa"/>
              <a:ea typeface="Comfortaa"/>
              <a:cs typeface="Comfortaa"/>
              <a:sym typeface="Comfortaa"/>
            </a:endParaRPr>
          </a:p>
        </p:txBody>
      </p:sp>
      <p:sp>
        <p:nvSpPr>
          <p:cNvPr id="140" name="Google Shape;140;p18"/>
          <p:cNvSpPr txBox="1"/>
          <p:nvPr/>
        </p:nvSpPr>
        <p:spPr>
          <a:xfrm>
            <a:off x="914792" y="-58406"/>
            <a:ext cx="1140650" cy="10156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5400" dirty="0">
                <a:solidFill>
                  <a:srgbClr val="FFC000"/>
                </a:solidFill>
                <a:latin typeface="Comfortaa"/>
                <a:ea typeface="Comfortaa"/>
                <a:cs typeface="Comfortaa"/>
                <a:sym typeface="Comfortaa"/>
              </a:rPr>
              <a:t>3</a:t>
            </a:r>
            <a:endParaRPr sz="5400" dirty="0">
              <a:solidFill>
                <a:srgbClr val="FFC000"/>
              </a:solidFill>
              <a:latin typeface="Comfortaa"/>
              <a:ea typeface="Comfortaa"/>
              <a:cs typeface="Comfortaa"/>
              <a:sym typeface="Comfortaa"/>
            </a:endParaRPr>
          </a:p>
        </p:txBody>
      </p:sp>
      <p:sp>
        <p:nvSpPr>
          <p:cNvPr id="143" name="Google Shape;143;p18"/>
          <p:cNvSpPr/>
          <p:nvPr/>
        </p:nvSpPr>
        <p:spPr>
          <a:xfrm>
            <a:off x="5618450" y="2484048"/>
            <a:ext cx="166500" cy="166500"/>
          </a:xfrm>
          <a:prstGeom prst="ellipse">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1100" dirty="0"/>
              <a:t>3</a:t>
            </a:r>
            <a:endParaRPr sz="1100" dirty="0"/>
          </a:p>
        </p:txBody>
      </p:sp>
      <p:sp>
        <p:nvSpPr>
          <p:cNvPr id="144" name="Google Shape;144;p18"/>
          <p:cNvSpPr/>
          <p:nvPr/>
        </p:nvSpPr>
        <p:spPr>
          <a:xfrm>
            <a:off x="6617438" y="2650548"/>
            <a:ext cx="166500" cy="166500"/>
          </a:xfrm>
          <a:prstGeom prst="ellipse">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FR" sz="1100" dirty="0"/>
              <a:t>1</a:t>
            </a:r>
            <a:endParaRPr sz="1100" dirty="0"/>
          </a:p>
        </p:txBody>
      </p:sp>
      <p:sp>
        <p:nvSpPr>
          <p:cNvPr id="145" name="Google Shape;145;p18"/>
          <p:cNvSpPr/>
          <p:nvPr/>
        </p:nvSpPr>
        <p:spPr>
          <a:xfrm>
            <a:off x="6961900" y="3101870"/>
            <a:ext cx="166500" cy="166500"/>
          </a:xfrm>
          <a:prstGeom prst="ellipse">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FR" sz="1100" dirty="0"/>
              <a:t>5</a:t>
            </a:r>
            <a:endParaRPr sz="1100" dirty="0"/>
          </a:p>
        </p:txBody>
      </p:sp>
      <p:sp>
        <p:nvSpPr>
          <p:cNvPr id="146" name="Google Shape;146;p18"/>
          <p:cNvSpPr/>
          <p:nvPr/>
        </p:nvSpPr>
        <p:spPr>
          <a:xfrm>
            <a:off x="4538078" y="2563945"/>
            <a:ext cx="166500" cy="166500"/>
          </a:xfrm>
          <a:prstGeom prst="ellipse">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FR" sz="1100" dirty="0"/>
              <a:t>6</a:t>
            </a:r>
            <a:endParaRPr sz="1100" dirty="0"/>
          </a:p>
        </p:txBody>
      </p:sp>
      <p:sp>
        <p:nvSpPr>
          <p:cNvPr id="148" name="Google Shape;148;p18"/>
          <p:cNvSpPr/>
          <p:nvPr/>
        </p:nvSpPr>
        <p:spPr>
          <a:xfrm>
            <a:off x="6127112" y="3268370"/>
            <a:ext cx="166500" cy="166500"/>
          </a:xfrm>
          <a:prstGeom prst="ellipse">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p>
        </p:txBody>
      </p:sp>
      <p:sp>
        <p:nvSpPr>
          <p:cNvPr id="149" name="Google Shape;149;p18"/>
          <p:cNvSpPr txBox="1"/>
          <p:nvPr/>
        </p:nvSpPr>
        <p:spPr>
          <a:xfrm>
            <a:off x="13824" y="1134975"/>
            <a:ext cx="2167925" cy="2908458"/>
          </a:xfrm>
          <a:prstGeom prst="rect">
            <a:avLst/>
          </a:prstGeom>
          <a:noFill/>
          <a:ln>
            <a:noFill/>
          </a:ln>
        </p:spPr>
        <p:txBody>
          <a:bodyPr spcFirstLastPara="1" wrap="square" lIns="91425" tIns="91425" rIns="91425" bIns="91425" anchor="t" anchorCtr="0">
            <a:spAutoFit/>
          </a:bodyPr>
          <a:lstStyle/>
          <a:p>
            <a:pPr algn="just"/>
            <a:r>
              <a:rPr lang="fr" sz="700" dirty="0">
                <a:latin typeface="Comfortaa"/>
                <a:ea typeface="Comfortaa"/>
                <a:cs typeface="Comfortaa"/>
                <a:sym typeface="Comfortaa"/>
              </a:rPr>
              <a:t>1-</a:t>
            </a:r>
            <a:r>
              <a:rPr lang="fr" sz="700" b="1" dirty="0">
                <a:latin typeface="Comfortaa"/>
                <a:ea typeface="Comfortaa"/>
                <a:cs typeface="Comfortaa"/>
                <a:sym typeface="Comfortaa"/>
              </a:rPr>
              <a:t> </a:t>
            </a:r>
            <a:r>
              <a:rPr lang="fr-FR" sz="700" b="1" dirty="0">
                <a:latin typeface="Comfortaa"/>
                <a:ea typeface="Comfortaa"/>
                <a:cs typeface="Comfortaa"/>
                <a:sym typeface="Comfortaa"/>
              </a:rPr>
              <a:t>Composition harmonieuse </a:t>
            </a:r>
            <a:r>
              <a:rPr lang="fr-FR" sz="700" dirty="0">
                <a:latin typeface="Comfortaa"/>
                <a:ea typeface="Comfortaa"/>
                <a:cs typeface="Comfortaa"/>
                <a:sym typeface="Comfortaa"/>
              </a:rPr>
              <a:t>: matérialité commune, volumétrie similaire</a:t>
            </a:r>
          </a:p>
          <a:p>
            <a:pPr algn="just"/>
            <a:endParaRPr lang="fr-FR" sz="700" dirty="0">
              <a:latin typeface="Comfortaa"/>
              <a:ea typeface="Comfortaa"/>
              <a:cs typeface="Comfortaa"/>
              <a:sym typeface="Comfortaa"/>
            </a:endParaRPr>
          </a:p>
          <a:p>
            <a:pPr algn="just"/>
            <a:r>
              <a:rPr lang="fr-FR" sz="700" dirty="0">
                <a:latin typeface="Comfortaa"/>
                <a:ea typeface="Comfortaa"/>
                <a:cs typeface="Comfortaa"/>
                <a:sym typeface="Comfortaa"/>
              </a:rPr>
              <a:t>2- </a:t>
            </a:r>
            <a:r>
              <a:rPr lang="fr-FR" sz="700" b="1" dirty="0">
                <a:latin typeface="Comfortaa"/>
                <a:ea typeface="Comfortaa"/>
                <a:cs typeface="Comfortaa"/>
                <a:sym typeface="Comfortaa"/>
              </a:rPr>
              <a:t>Parc central </a:t>
            </a:r>
            <a:r>
              <a:rPr lang="fr-FR" sz="700" dirty="0">
                <a:latin typeface="Comfortaa"/>
                <a:ea typeface="Comfortaa"/>
                <a:cs typeface="Comfortaa"/>
                <a:sym typeface="Comfortaa"/>
              </a:rPr>
              <a:t>au niveau des logements, </a:t>
            </a:r>
            <a:r>
              <a:rPr lang="fr-FR" sz="700" b="1" dirty="0">
                <a:latin typeface="Comfortaa"/>
                <a:ea typeface="Comfortaa"/>
                <a:cs typeface="Comfortaa"/>
                <a:sym typeface="Comfortaa"/>
              </a:rPr>
              <a:t>parvis de convergence </a:t>
            </a:r>
            <a:r>
              <a:rPr lang="fr-FR" sz="700" dirty="0">
                <a:latin typeface="Comfortaa"/>
                <a:ea typeface="Comfortaa"/>
                <a:cs typeface="Comfortaa"/>
                <a:sym typeface="Comfortaa"/>
              </a:rPr>
              <a:t>(circulation piétonne entre les deux entités)</a:t>
            </a:r>
          </a:p>
          <a:p>
            <a:pPr marL="0" lvl="0" indent="0" algn="just" rtl="0">
              <a:spcBef>
                <a:spcPts val="0"/>
              </a:spcBef>
              <a:spcAft>
                <a:spcPts val="0"/>
              </a:spcAft>
              <a:buNone/>
            </a:pPr>
            <a:endParaRPr sz="700" dirty="0">
              <a:latin typeface="Comfortaa"/>
              <a:ea typeface="Comfortaa"/>
              <a:cs typeface="Comfortaa"/>
              <a:sym typeface="Comfortaa"/>
            </a:endParaRPr>
          </a:p>
          <a:p>
            <a:pPr marL="0" lvl="0" indent="0" algn="just" rtl="0">
              <a:spcBef>
                <a:spcPts val="0"/>
              </a:spcBef>
              <a:spcAft>
                <a:spcPts val="0"/>
              </a:spcAft>
              <a:buNone/>
            </a:pPr>
            <a:r>
              <a:rPr lang="fr" sz="700" dirty="0">
                <a:latin typeface="Comfortaa"/>
                <a:ea typeface="Comfortaa"/>
                <a:cs typeface="Comfortaa"/>
                <a:sym typeface="Comfortaa"/>
              </a:rPr>
              <a:t>3- </a:t>
            </a:r>
            <a:r>
              <a:rPr lang="fr" sz="700" b="1" dirty="0">
                <a:latin typeface="Comfortaa"/>
                <a:ea typeface="Comfortaa"/>
                <a:cs typeface="Comfortaa"/>
                <a:sym typeface="Comfortaa"/>
              </a:rPr>
              <a:t>Stationnements </a:t>
            </a:r>
            <a:r>
              <a:rPr lang="fr" sz="700" dirty="0">
                <a:latin typeface="Comfortaa"/>
                <a:ea typeface="Comfortaa"/>
                <a:cs typeface="Comfortaa"/>
                <a:sym typeface="Comfortaa"/>
              </a:rPr>
              <a:t>(ajout de places et optmisation)</a:t>
            </a:r>
          </a:p>
          <a:p>
            <a:pPr marL="0" lvl="0" indent="0" algn="just" rtl="0">
              <a:spcBef>
                <a:spcPts val="0"/>
              </a:spcBef>
              <a:spcAft>
                <a:spcPts val="0"/>
              </a:spcAft>
              <a:buNone/>
            </a:pPr>
            <a:r>
              <a:rPr lang="fr" sz="600" dirty="0">
                <a:solidFill>
                  <a:schemeClr val="dk2"/>
                </a:solidFill>
                <a:latin typeface="Comfortaa"/>
                <a:ea typeface="Comfortaa"/>
                <a:cs typeface="Comfortaa"/>
                <a:sym typeface="Comfortaa"/>
              </a:rPr>
              <a:t>foisonnement des places, espace de covoiturage et d’autopartage, bornes de rechargement</a:t>
            </a:r>
          </a:p>
          <a:p>
            <a:pPr marL="0" lvl="0" indent="0" algn="just" rtl="0">
              <a:spcBef>
                <a:spcPts val="0"/>
              </a:spcBef>
              <a:spcAft>
                <a:spcPts val="0"/>
              </a:spcAft>
              <a:buClr>
                <a:schemeClr val="dk2"/>
              </a:buClr>
              <a:buSzPts val="1100"/>
              <a:buFont typeface="Arial"/>
              <a:buNone/>
            </a:pPr>
            <a:endParaRPr lang="fr" sz="600" dirty="0">
              <a:solidFill>
                <a:schemeClr val="dk2"/>
              </a:solidFill>
              <a:latin typeface="Comfortaa"/>
              <a:ea typeface="Comfortaa"/>
              <a:cs typeface="Comfortaa"/>
              <a:sym typeface="Comfortaa"/>
            </a:endParaRPr>
          </a:p>
          <a:p>
            <a:pPr marL="0" lvl="0" indent="0" algn="just" rtl="0">
              <a:spcBef>
                <a:spcPts val="0"/>
              </a:spcBef>
              <a:spcAft>
                <a:spcPts val="0"/>
              </a:spcAft>
              <a:buClr>
                <a:schemeClr val="dk2"/>
              </a:buClr>
              <a:buSzPts val="1100"/>
              <a:buFont typeface="Arial"/>
              <a:buNone/>
            </a:pPr>
            <a:r>
              <a:rPr lang="fr" sz="700" dirty="0">
                <a:latin typeface="Comfortaa"/>
                <a:sym typeface="Comfortaa"/>
              </a:rPr>
              <a:t>4- </a:t>
            </a:r>
            <a:r>
              <a:rPr lang="fr" sz="700" b="1" dirty="0">
                <a:latin typeface="Comfortaa"/>
                <a:sym typeface="Comfortaa"/>
              </a:rPr>
              <a:t>Orientation des logements </a:t>
            </a:r>
          </a:p>
          <a:p>
            <a:pPr marL="0" lvl="0" indent="0" algn="just" rtl="0">
              <a:spcBef>
                <a:spcPts val="0"/>
              </a:spcBef>
              <a:spcAft>
                <a:spcPts val="0"/>
              </a:spcAft>
              <a:buClr>
                <a:schemeClr val="dk2"/>
              </a:buClr>
              <a:buSzPts val="1100"/>
              <a:buFont typeface="Arial"/>
              <a:buNone/>
            </a:pPr>
            <a:endParaRPr lang="fr" sz="600" dirty="0">
              <a:solidFill>
                <a:schemeClr val="dk2"/>
              </a:solidFill>
              <a:latin typeface="Comfortaa"/>
              <a:ea typeface="Comfortaa"/>
              <a:cs typeface="Comfortaa"/>
              <a:sym typeface="Comfortaa"/>
            </a:endParaRPr>
          </a:p>
          <a:p>
            <a:pPr lvl="0" algn="just"/>
            <a:r>
              <a:rPr lang="fr" sz="700" dirty="0">
                <a:latin typeface="Comfortaa"/>
                <a:sym typeface="Comfortaa"/>
              </a:rPr>
              <a:t>5- Intégration de </a:t>
            </a:r>
            <a:r>
              <a:rPr lang="fr" sz="700" b="1" dirty="0">
                <a:latin typeface="Comfortaa"/>
                <a:sym typeface="Comfortaa"/>
              </a:rPr>
              <a:t>toitures végétalisées </a:t>
            </a:r>
            <a:r>
              <a:rPr lang="fr" sz="700" dirty="0">
                <a:latin typeface="Comfortaa"/>
                <a:sym typeface="Comfortaa"/>
              </a:rPr>
              <a:t>et</a:t>
            </a:r>
            <a:r>
              <a:rPr lang="fr" sz="700" b="1" dirty="0">
                <a:latin typeface="Comfortaa"/>
                <a:sym typeface="Comfortaa"/>
              </a:rPr>
              <a:t> toiture deux pans</a:t>
            </a:r>
          </a:p>
          <a:p>
            <a:pPr lvl="0" algn="just"/>
            <a:endParaRPr lang="fr" sz="700" b="1" dirty="0">
              <a:latin typeface="Comfortaa"/>
              <a:sym typeface="Comfortaa"/>
            </a:endParaRPr>
          </a:p>
          <a:p>
            <a:pPr algn="just"/>
            <a:r>
              <a:rPr lang="fr" sz="700" dirty="0">
                <a:latin typeface="Comfortaa"/>
                <a:sym typeface="Comfortaa"/>
              </a:rPr>
              <a:t>6- </a:t>
            </a:r>
            <a:r>
              <a:rPr lang="fr" sz="700" b="1" dirty="0">
                <a:latin typeface="Comfortaa"/>
                <a:sym typeface="Comfortaa"/>
              </a:rPr>
              <a:t>Conservation au maximum des arbres</a:t>
            </a:r>
          </a:p>
          <a:p>
            <a:pPr algn="just"/>
            <a:endParaRPr lang="fr" sz="700" b="1" dirty="0">
              <a:latin typeface="Comfortaa"/>
              <a:sym typeface="Comfortaa"/>
            </a:endParaRPr>
          </a:p>
          <a:p>
            <a:pPr algn="just"/>
            <a:r>
              <a:rPr lang="fr" sz="700" dirty="0">
                <a:latin typeface="Comfortaa"/>
                <a:sym typeface="Comfortaa"/>
              </a:rPr>
              <a:t>7- </a:t>
            </a:r>
            <a:r>
              <a:rPr lang="fr-FR" sz="700" b="1" dirty="0">
                <a:latin typeface="Comfortaa"/>
                <a:sym typeface="Comfortaa"/>
              </a:rPr>
              <a:t>Ouvertures partielles </a:t>
            </a:r>
            <a:r>
              <a:rPr lang="fr-FR" sz="700" dirty="0">
                <a:latin typeface="Comfortaa"/>
                <a:sym typeface="Comfortaa"/>
              </a:rPr>
              <a:t>du mur</a:t>
            </a:r>
          </a:p>
          <a:p>
            <a:pPr lvl="0" algn="just"/>
            <a:endParaRPr lang="fr" sz="700" b="1" dirty="0">
              <a:latin typeface="Comfortaa"/>
              <a:sym typeface="Comfortaa"/>
            </a:endParaRPr>
          </a:p>
          <a:p>
            <a:pPr marL="0" lvl="0" indent="0" algn="l" rtl="0">
              <a:spcBef>
                <a:spcPts val="0"/>
              </a:spcBef>
              <a:spcAft>
                <a:spcPts val="0"/>
              </a:spcAft>
              <a:buClr>
                <a:schemeClr val="dk2"/>
              </a:buClr>
              <a:buSzPts val="1100"/>
              <a:buFont typeface="Arial"/>
              <a:buNone/>
            </a:pPr>
            <a:endParaRPr sz="600" dirty="0">
              <a:latin typeface="Comfortaa"/>
              <a:ea typeface="Comfortaa"/>
              <a:cs typeface="Comfortaa"/>
              <a:sym typeface="Comfortaa"/>
            </a:endParaRPr>
          </a:p>
          <a:p>
            <a:pPr marL="0" lvl="0" indent="0" algn="l" rtl="0">
              <a:spcBef>
                <a:spcPts val="0"/>
              </a:spcBef>
              <a:spcAft>
                <a:spcPts val="0"/>
              </a:spcAft>
              <a:buNone/>
            </a:pPr>
            <a:endParaRPr sz="700" dirty="0">
              <a:latin typeface="Comfortaa"/>
              <a:ea typeface="Comfortaa"/>
              <a:cs typeface="Comfortaa"/>
              <a:sym typeface="Comfortaa"/>
            </a:endParaRPr>
          </a:p>
          <a:p>
            <a:pPr marL="0" lvl="0" indent="0" algn="l" rtl="0">
              <a:spcBef>
                <a:spcPts val="0"/>
              </a:spcBef>
              <a:spcAft>
                <a:spcPts val="0"/>
              </a:spcAft>
              <a:buNone/>
            </a:pPr>
            <a:endParaRPr lang="fr" sz="700" dirty="0">
              <a:highlight>
                <a:srgbClr val="FF0000"/>
              </a:highlight>
              <a:latin typeface="Comfortaa"/>
              <a:ea typeface="Comfortaa"/>
              <a:cs typeface="Comfortaa"/>
              <a:sym typeface="Comfortaa"/>
            </a:endParaRPr>
          </a:p>
          <a:p>
            <a:pPr marL="0" lvl="0" indent="0" algn="l" rtl="0">
              <a:spcBef>
                <a:spcPts val="0"/>
              </a:spcBef>
              <a:spcAft>
                <a:spcPts val="0"/>
              </a:spcAft>
              <a:buNone/>
            </a:pPr>
            <a:endParaRPr sz="700" dirty="0">
              <a:latin typeface="Comfortaa"/>
              <a:ea typeface="Comfortaa"/>
              <a:cs typeface="Comfortaa"/>
              <a:sym typeface="Comfortaa"/>
            </a:endParaRPr>
          </a:p>
        </p:txBody>
      </p:sp>
      <p:sp>
        <p:nvSpPr>
          <p:cNvPr id="150" name="Google Shape;150;p18"/>
          <p:cNvSpPr/>
          <p:nvPr/>
        </p:nvSpPr>
        <p:spPr>
          <a:xfrm>
            <a:off x="5929296" y="4273143"/>
            <a:ext cx="166500" cy="166500"/>
          </a:xfrm>
          <a:prstGeom prst="ellipse">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FR" sz="1100" dirty="0"/>
              <a:t>8</a:t>
            </a:r>
            <a:endParaRPr sz="1100" dirty="0"/>
          </a:p>
        </p:txBody>
      </p:sp>
      <p:sp>
        <p:nvSpPr>
          <p:cNvPr id="153" name="Google Shape;153;p18"/>
          <p:cNvSpPr txBox="1"/>
          <p:nvPr/>
        </p:nvSpPr>
        <p:spPr>
          <a:xfrm>
            <a:off x="5078150" y="4501450"/>
            <a:ext cx="7689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600">
                <a:solidFill>
                  <a:schemeClr val="dk2"/>
                </a:solidFill>
                <a:latin typeface="Comfortaa"/>
                <a:ea typeface="Comfortaa"/>
                <a:cs typeface="Comfortaa"/>
                <a:sym typeface="Comfortaa"/>
              </a:rPr>
              <a:t>sauf riverains</a:t>
            </a:r>
            <a:endParaRPr sz="600">
              <a:solidFill>
                <a:schemeClr val="dk2"/>
              </a:solidFill>
              <a:latin typeface="Comfortaa"/>
              <a:ea typeface="Comfortaa"/>
              <a:cs typeface="Comfortaa"/>
              <a:sym typeface="Comfortaa"/>
            </a:endParaRPr>
          </a:p>
        </p:txBody>
      </p:sp>
      <p:sp>
        <p:nvSpPr>
          <p:cNvPr id="2" name="Google Shape;74;p14">
            <a:extLst>
              <a:ext uri="{FF2B5EF4-FFF2-40B4-BE49-F238E27FC236}">
                <a16:creationId xmlns:a16="http://schemas.microsoft.com/office/drawing/2014/main" id="{7969FBF6-F266-3786-3FEF-22DBAA4DE8D0}"/>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
        <p:nvSpPr>
          <p:cNvPr id="3" name="ZoneTexte 2">
            <a:extLst>
              <a:ext uri="{FF2B5EF4-FFF2-40B4-BE49-F238E27FC236}">
                <a16:creationId xmlns:a16="http://schemas.microsoft.com/office/drawing/2014/main" id="{F54F6DCF-E394-B3CB-7C05-3E01AA554C91}"/>
              </a:ext>
            </a:extLst>
          </p:cNvPr>
          <p:cNvSpPr txBox="1"/>
          <p:nvPr/>
        </p:nvSpPr>
        <p:spPr>
          <a:xfrm>
            <a:off x="54582" y="110856"/>
            <a:ext cx="1209738" cy="677108"/>
          </a:xfrm>
          <a:prstGeom prst="rect">
            <a:avLst/>
          </a:prstGeom>
          <a:noFill/>
        </p:spPr>
        <p:txBody>
          <a:bodyPr wrap="square" rtlCol="0">
            <a:spAutoFit/>
          </a:bodyPr>
          <a:lstStyle/>
          <a:p>
            <a:r>
              <a:rPr lang="fr-FR" dirty="0">
                <a:latin typeface="Bebas Neue" panose="020B0606020202050201" pitchFamily="34" charset="0"/>
              </a:rPr>
              <a:t>PROJET</a:t>
            </a:r>
          </a:p>
          <a:p>
            <a:r>
              <a:rPr lang="fr-FR" sz="2400" dirty="0">
                <a:solidFill>
                  <a:srgbClr val="FFC000"/>
                </a:solidFill>
                <a:latin typeface="Bebas Neue" panose="020B0606020202050201" pitchFamily="34" charset="0"/>
              </a:rPr>
              <a:t>VERSION</a:t>
            </a:r>
          </a:p>
        </p:txBody>
      </p:sp>
      <p:sp>
        <p:nvSpPr>
          <p:cNvPr id="4" name="ZoneTexte 3">
            <a:extLst>
              <a:ext uri="{FF2B5EF4-FFF2-40B4-BE49-F238E27FC236}">
                <a16:creationId xmlns:a16="http://schemas.microsoft.com/office/drawing/2014/main" id="{115210E7-E5F7-3F6A-9BFD-7F05F2F72BAD}"/>
              </a:ext>
            </a:extLst>
          </p:cNvPr>
          <p:cNvSpPr txBox="1"/>
          <p:nvPr/>
        </p:nvSpPr>
        <p:spPr>
          <a:xfrm>
            <a:off x="1582167" y="110856"/>
            <a:ext cx="782618" cy="523220"/>
          </a:xfrm>
          <a:prstGeom prst="rect">
            <a:avLst/>
          </a:prstGeom>
          <a:noFill/>
        </p:spPr>
        <p:txBody>
          <a:bodyPr wrap="square" rtlCol="0">
            <a:spAutoFit/>
          </a:bodyPr>
          <a:lstStyle/>
          <a:p>
            <a:r>
              <a:rPr lang="fr-FR" dirty="0">
                <a:solidFill>
                  <a:srgbClr val="FFC000"/>
                </a:solidFill>
                <a:latin typeface="Bebas Neue" panose="020B0606020202050201" pitchFamily="34" charset="0"/>
              </a:rPr>
              <a:t>NOVEMBRE 2022</a:t>
            </a:r>
          </a:p>
        </p:txBody>
      </p:sp>
      <p:sp>
        <p:nvSpPr>
          <p:cNvPr id="5" name="Google Shape;143;p18">
            <a:extLst>
              <a:ext uri="{FF2B5EF4-FFF2-40B4-BE49-F238E27FC236}">
                <a16:creationId xmlns:a16="http://schemas.microsoft.com/office/drawing/2014/main" id="{0EF225E2-537D-1CF8-B02A-3CA78F2AAD03}"/>
              </a:ext>
            </a:extLst>
          </p:cNvPr>
          <p:cNvSpPr/>
          <p:nvPr/>
        </p:nvSpPr>
        <p:spPr>
          <a:xfrm>
            <a:off x="6617438" y="1655050"/>
            <a:ext cx="166500" cy="166500"/>
          </a:xfrm>
          <a:prstGeom prst="ellipse">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1100" dirty="0"/>
              <a:t>3</a:t>
            </a:r>
            <a:endParaRPr sz="1100" dirty="0"/>
          </a:p>
        </p:txBody>
      </p:sp>
      <p:sp>
        <p:nvSpPr>
          <p:cNvPr id="6" name="ZoneTexte 5">
            <a:extLst>
              <a:ext uri="{FF2B5EF4-FFF2-40B4-BE49-F238E27FC236}">
                <a16:creationId xmlns:a16="http://schemas.microsoft.com/office/drawing/2014/main" id="{EC6961AB-1CAE-1E93-664A-A712685C2896}"/>
              </a:ext>
            </a:extLst>
          </p:cNvPr>
          <p:cNvSpPr txBox="1"/>
          <p:nvPr/>
        </p:nvSpPr>
        <p:spPr>
          <a:xfrm>
            <a:off x="36495" y="819003"/>
            <a:ext cx="1844192" cy="461665"/>
          </a:xfrm>
          <a:prstGeom prst="rect">
            <a:avLst/>
          </a:prstGeom>
          <a:noFill/>
        </p:spPr>
        <p:txBody>
          <a:bodyPr wrap="square" rtlCol="0">
            <a:spAutoFit/>
          </a:bodyPr>
          <a:lstStyle/>
          <a:p>
            <a:r>
              <a:rPr lang="fr-FR" dirty="0">
                <a:latin typeface="Bebas Neue" panose="020B0606020202050201" pitchFamily="34" charset="0"/>
              </a:rPr>
              <a:t>POINTS </a:t>
            </a:r>
            <a:r>
              <a:rPr lang="fr-FR" sz="2400" dirty="0">
                <a:solidFill>
                  <a:srgbClr val="002060"/>
                </a:solidFill>
                <a:latin typeface="Bebas Neue" panose="020B0606020202050201" pitchFamily="34" charset="0"/>
              </a:rPr>
              <a:t>améliorés</a:t>
            </a:r>
          </a:p>
        </p:txBody>
      </p:sp>
      <p:sp>
        <p:nvSpPr>
          <p:cNvPr id="8" name="Google Shape;144;p18">
            <a:extLst>
              <a:ext uri="{FF2B5EF4-FFF2-40B4-BE49-F238E27FC236}">
                <a16:creationId xmlns:a16="http://schemas.microsoft.com/office/drawing/2014/main" id="{9411987F-1345-4B29-E0AD-BD2543F3BC78}"/>
              </a:ext>
            </a:extLst>
          </p:cNvPr>
          <p:cNvSpPr/>
          <p:nvPr/>
        </p:nvSpPr>
        <p:spPr>
          <a:xfrm>
            <a:off x="3502748" y="2770895"/>
            <a:ext cx="166500" cy="166500"/>
          </a:xfrm>
          <a:prstGeom prst="ellipse">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FR" sz="1100" dirty="0"/>
              <a:t>1</a:t>
            </a:r>
            <a:endParaRPr sz="1100" dirty="0"/>
          </a:p>
        </p:txBody>
      </p:sp>
      <p:sp>
        <p:nvSpPr>
          <p:cNvPr id="9" name="Google Shape;150;p18">
            <a:extLst>
              <a:ext uri="{FF2B5EF4-FFF2-40B4-BE49-F238E27FC236}">
                <a16:creationId xmlns:a16="http://schemas.microsoft.com/office/drawing/2014/main" id="{C28C7298-37C6-7ACD-26A1-673253931B4C}"/>
              </a:ext>
            </a:extLst>
          </p:cNvPr>
          <p:cNvSpPr/>
          <p:nvPr/>
        </p:nvSpPr>
        <p:spPr>
          <a:xfrm>
            <a:off x="7638578" y="3612699"/>
            <a:ext cx="166500" cy="166500"/>
          </a:xfrm>
          <a:prstGeom prst="ellipse">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FR" sz="1100" dirty="0"/>
              <a:t>8</a:t>
            </a:r>
            <a:endParaRPr sz="1100" dirty="0"/>
          </a:p>
        </p:txBody>
      </p:sp>
      <p:sp>
        <p:nvSpPr>
          <p:cNvPr id="10" name="Google Shape;145;p18">
            <a:extLst>
              <a:ext uri="{FF2B5EF4-FFF2-40B4-BE49-F238E27FC236}">
                <a16:creationId xmlns:a16="http://schemas.microsoft.com/office/drawing/2014/main" id="{FACD1455-74AF-B47D-66EB-07F68910CD35}"/>
              </a:ext>
            </a:extLst>
          </p:cNvPr>
          <p:cNvSpPr/>
          <p:nvPr/>
        </p:nvSpPr>
        <p:spPr>
          <a:xfrm>
            <a:off x="3804711" y="3012683"/>
            <a:ext cx="166500" cy="166500"/>
          </a:xfrm>
          <a:prstGeom prst="ellipse">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FR" sz="1100" dirty="0"/>
              <a:t>4</a:t>
            </a:r>
            <a:endParaRPr sz="1100" dirty="0"/>
          </a:p>
        </p:txBody>
      </p:sp>
      <p:sp>
        <p:nvSpPr>
          <p:cNvPr id="11" name="Google Shape;146;p18">
            <a:extLst>
              <a:ext uri="{FF2B5EF4-FFF2-40B4-BE49-F238E27FC236}">
                <a16:creationId xmlns:a16="http://schemas.microsoft.com/office/drawing/2014/main" id="{B683C649-B348-EBB8-2E55-6A1A5C526899}"/>
              </a:ext>
            </a:extLst>
          </p:cNvPr>
          <p:cNvSpPr/>
          <p:nvPr/>
        </p:nvSpPr>
        <p:spPr>
          <a:xfrm>
            <a:off x="4973875" y="3995472"/>
            <a:ext cx="166500" cy="166500"/>
          </a:xfrm>
          <a:prstGeom prst="ellipse">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FR" sz="1100" dirty="0"/>
              <a:t>6</a:t>
            </a:r>
            <a:endParaRPr sz="1100" dirty="0"/>
          </a:p>
        </p:txBody>
      </p:sp>
      <p:sp>
        <p:nvSpPr>
          <p:cNvPr id="13" name="Google Shape;146;p18">
            <a:extLst>
              <a:ext uri="{FF2B5EF4-FFF2-40B4-BE49-F238E27FC236}">
                <a16:creationId xmlns:a16="http://schemas.microsoft.com/office/drawing/2014/main" id="{15A1344F-56E8-E1A2-D91F-9F2A6D40461A}"/>
              </a:ext>
            </a:extLst>
          </p:cNvPr>
          <p:cNvSpPr/>
          <p:nvPr/>
        </p:nvSpPr>
        <p:spPr>
          <a:xfrm>
            <a:off x="3977855" y="2571750"/>
            <a:ext cx="166500" cy="166500"/>
          </a:xfrm>
          <a:prstGeom prst="ellipse">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FR" sz="1100" dirty="0"/>
              <a:t>5</a:t>
            </a:r>
            <a:endParaRPr sz="1100" dirty="0"/>
          </a:p>
        </p:txBody>
      </p:sp>
      <p:sp>
        <p:nvSpPr>
          <p:cNvPr id="14" name="Google Shape;146;p18">
            <a:extLst>
              <a:ext uri="{FF2B5EF4-FFF2-40B4-BE49-F238E27FC236}">
                <a16:creationId xmlns:a16="http://schemas.microsoft.com/office/drawing/2014/main" id="{263472E5-9D23-D4BA-0794-A4C449DE5BB0}"/>
              </a:ext>
            </a:extLst>
          </p:cNvPr>
          <p:cNvSpPr/>
          <p:nvPr/>
        </p:nvSpPr>
        <p:spPr>
          <a:xfrm>
            <a:off x="8028320" y="3079489"/>
            <a:ext cx="166500" cy="166500"/>
          </a:xfrm>
          <a:prstGeom prst="ellipse">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1100" dirty="0"/>
              <a:t>6</a:t>
            </a:r>
            <a:endParaRPr sz="1100" dirty="0"/>
          </a:p>
        </p:txBody>
      </p:sp>
      <p:sp>
        <p:nvSpPr>
          <p:cNvPr id="15" name="Google Shape;146;p18">
            <a:extLst>
              <a:ext uri="{FF2B5EF4-FFF2-40B4-BE49-F238E27FC236}">
                <a16:creationId xmlns:a16="http://schemas.microsoft.com/office/drawing/2014/main" id="{E47D44B5-89D5-38C5-EDC7-0B5E759A4CFD}"/>
              </a:ext>
            </a:extLst>
          </p:cNvPr>
          <p:cNvSpPr/>
          <p:nvPr/>
        </p:nvSpPr>
        <p:spPr>
          <a:xfrm>
            <a:off x="5145878" y="2776185"/>
            <a:ext cx="166500" cy="166500"/>
          </a:xfrm>
          <a:prstGeom prst="ellipse">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FR" sz="1100" dirty="0"/>
              <a:t>5</a:t>
            </a:r>
            <a:endParaRPr sz="1100" dirty="0"/>
          </a:p>
        </p:txBody>
      </p:sp>
      <p:sp>
        <p:nvSpPr>
          <p:cNvPr id="16" name="Google Shape;146;p18">
            <a:extLst>
              <a:ext uri="{FF2B5EF4-FFF2-40B4-BE49-F238E27FC236}">
                <a16:creationId xmlns:a16="http://schemas.microsoft.com/office/drawing/2014/main" id="{3E6FE3DE-A5B6-F0B7-3D1B-88346C6C31FF}"/>
              </a:ext>
            </a:extLst>
          </p:cNvPr>
          <p:cNvSpPr/>
          <p:nvPr/>
        </p:nvSpPr>
        <p:spPr>
          <a:xfrm>
            <a:off x="4212067" y="3876933"/>
            <a:ext cx="166500" cy="166500"/>
          </a:xfrm>
          <a:prstGeom prst="ellipse">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FR" sz="1100" dirty="0"/>
              <a:t>7</a:t>
            </a:r>
            <a:endParaRPr sz="1100" dirty="0"/>
          </a:p>
        </p:txBody>
      </p:sp>
      <p:sp>
        <p:nvSpPr>
          <p:cNvPr id="17" name="Google Shape;148;p18">
            <a:extLst>
              <a:ext uri="{FF2B5EF4-FFF2-40B4-BE49-F238E27FC236}">
                <a16:creationId xmlns:a16="http://schemas.microsoft.com/office/drawing/2014/main" id="{6F830780-0D8F-DE2C-4176-99D7CE71BC6D}"/>
              </a:ext>
            </a:extLst>
          </p:cNvPr>
          <p:cNvSpPr/>
          <p:nvPr/>
        </p:nvSpPr>
        <p:spPr>
          <a:xfrm>
            <a:off x="7449926" y="2692935"/>
            <a:ext cx="166500" cy="166500"/>
          </a:xfrm>
          <a:prstGeom prst="ellipse">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p>
        </p:txBody>
      </p:sp>
      <p:sp>
        <p:nvSpPr>
          <p:cNvPr id="18" name="Google Shape;148;p18">
            <a:extLst>
              <a:ext uri="{FF2B5EF4-FFF2-40B4-BE49-F238E27FC236}">
                <a16:creationId xmlns:a16="http://schemas.microsoft.com/office/drawing/2014/main" id="{EA1C86FD-CA01-D9F0-F2FB-E3E4997C3147}"/>
              </a:ext>
            </a:extLst>
          </p:cNvPr>
          <p:cNvSpPr/>
          <p:nvPr/>
        </p:nvSpPr>
        <p:spPr>
          <a:xfrm>
            <a:off x="4377243" y="3362949"/>
            <a:ext cx="166500" cy="166500"/>
          </a:xfrm>
          <a:prstGeom prst="ellipse">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FR" sz="1100" dirty="0"/>
              <a:t>2</a:t>
            </a:r>
            <a:endParaRPr sz="1100" dirty="0"/>
          </a:p>
        </p:txBody>
      </p:sp>
      <p:sp>
        <p:nvSpPr>
          <p:cNvPr id="19" name="Google Shape;148;p18">
            <a:extLst>
              <a:ext uri="{FF2B5EF4-FFF2-40B4-BE49-F238E27FC236}">
                <a16:creationId xmlns:a16="http://schemas.microsoft.com/office/drawing/2014/main" id="{D7D2B421-4283-4D2B-165D-45FF83B48E0A}"/>
              </a:ext>
            </a:extLst>
          </p:cNvPr>
          <p:cNvSpPr/>
          <p:nvPr/>
        </p:nvSpPr>
        <p:spPr>
          <a:xfrm>
            <a:off x="6497108" y="3801773"/>
            <a:ext cx="166500" cy="166500"/>
          </a:xfrm>
          <a:prstGeom prst="ellipse">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FR" sz="1100" dirty="0"/>
              <a:t>2</a:t>
            </a:r>
            <a:endParaRPr sz="1100" dirty="0"/>
          </a:p>
        </p:txBody>
      </p:sp>
      <p:pic>
        <p:nvPicPr>
          <p:cNvPr id="20" name="Image 19">
            <a:extLst>
              <a:ext uri="{FF2B5EF4-FFF2-40B4-BE49-F238E27FC236}">
                <a16:creationId xmlns:a16="http://schemas.microsoft.com/office/drawing/2014/main" id="{10466236-F5BA-4E07-928F-2DE27169CEA5}"/>
              </a:ext>
            </a:extLst>
          </p:cNvPr>
          <p:cNvPicPr>
            <a:picLocks noChangeAspect="1"/>
          </p:cNvPicPr>
          <p:nvPr/>
        </p:nvPicPr>
        <p:blipFill>
          <a:blip r:embed="rId4"/>
          <a:stretch>
            <a:fillRect/>
          </a:stretch>
        </p:blipFill>
        <p:spPr>
          <a:xfrm>
            <a:off x="4997517" y="1613055"/>
            <a:ext cx="454764" cy="151588"/>
          </a:xfrm>
          <a:prstGeom prst="rect">
            <a:avLst/>
          </a:prstGeom>
        </p:spPr>
      </p:pic>
      <p:sp>
        <p:nvSpPr>
          <p:cNvPr id="23" name="ZoneTexte 22">
            <a:extLst>
              <a:ext uri="{FF2B5EF4-FFF2-40B4-BE49-F238E27FC236}">
                <a16:creationId xmlns:a16="http://schemas.microsoft.com/office/drawing/2014/main" id="{3DC82679-1055-A1DD-A79E-DD91B4FB5A9B}"/>
              </a:ext>
            </a:extLst>
          </p:cNvPr>
          <p:cNvSpPr txBox="1"/>
          <p:nvPr/>
        </p:nvSpPr>
        <p:spPr>
          <a:xfrm>
            <a:off x="24278" y="3346510"/>
            <a:ext cx="1704926" cy="461665"/>
          </a:xfrm>
          <a:prstGeom prst="rect">
            <a:avLst/>
          </a:prstGeom>
          <a:noFill/>
        </p:spPr>
        <p:txBody>
          <a:bodyPr wrap="square" rtlCol="0">
            <a:spAutoFit/>
          </a:bodyPr>
          <a:lstStyle/>
          <a:p>
            <a:r>
              <a:rPr lang="fr-FR" dirty="0">
                <a:latin typeface="Bebas Neue" panose="020B0606020202050201" pitchFamily="34" charset="0"/>
              </a:rPr>
              <a:t>POINTS </a:t>
            </a:r>
            <a:r>
              <a:rPr lang="fr-FR" sz="2400" dirty="0">
                <a:solidFill>
                  <a:srgbClr val="002060"/>
                </a:solidFill>
                <a:latin typeface="Bebas Neue" panose="020B0606020202050201" pitchFamily="34" charset="0"/>
              </a:rPr>
              <a:t>Conservés</a:t>
            </a:r>
          </a:p>
        </p:txBody>
      </p:sp>
      <p:sp>
        <p:nvSpPr>
          <p:cNvPr id="24" name="ZoneTexte 23">
            <a:extLst>
              <a:ext uri="{FF2B5EF4-FFF2-40B4-BE49-F238E27FC236}">
                <a16:creationId xmlns:a16="http://schemas.microsoft.com/office/drawing/2014/main" id="{399855EE-AC6D-6119-B851-28D67A2953E3}"/>
              </a:ext>
            </a:extLst>
          </p:cNvPr>
          <p:cNvSpPr txBox="1"/>
          <p:nvPr/>
        </p:nvSpPr>
        <p:spPr>
          <a:xfrm>
            <a:off x="36021" y="3715190"/>
            <a:ext cx="2205443" cy="1492716"/>
          </a:xfrm>
          <a:prstGeom prst="rect">
            <a:avLst/>
          </a:prstGeom>
          <a:noFill/>
        </p:spPr>
        <p:txBody>
          <a:bodyPr wrap="square" rtlCol="0">
            <a:spAutoFit/>
          </a:bodyPr>
          <a:lstStyle/>
          <a:p>
            <a:pPr marL="0" lvl="0" indent="0" algn="just" rtl="0">
              <a:spcBef>
                <a:spcPts val="0"/>
              </a:spcBef>
              <a:spcAft>
                <a:spcPts val="0"/>
              </a:spcAft>
              <a:buNone/>
            </a:pPr>
            <a:r>
              <a:rPr lang="fr-FR" sz="700" dirty="0">
                <a:latin typeface="Comfortaa"/>
                <a:sym typeface="Comfortaa"/>
              </a:rPr>
              <a:t>8- </a:t>
            </a:r>
            <a:r>
              <a:rPr lang="fr-FR" sz="700" b="1" dirty="0">
                <a:latin typeface="Comfortaa"/>
                <a:sym typeface="Comfortaa"/>
              </a:rPr>
              <a:t>Deux accès :</a:t>
            </a:r>
          </a:p>
          <a:p>
            <a:pPr marL="0" lvl="0" indent="0" algn="just" rtl="0">
              <a:spcBef>
                <a:spcPts val="0"/>
              </a:spcBef>
              <a:spcAft>
                <a:spcPts val="0"/>
              </a:spcAft>
              <a:buNone/>
            </a:pPr>
            <a:r>
              <a:rPr lang="fr-FR" sz="700" dirty="0">
                <a:latin typeface="Comfortaa"/>
                <a:sym typeface="Comfortaa"/>
              </a:rPr>
              <a:t>Un accès logements et un accès commerces/bureaux </a:t>
            </a:r>
          </a:p>
          <a:p>
            <a:pPr marL="0" lvl="0" indent="0" algn="just" rtl="0">
              <a:spcBef>
                <a:spcPts val="0"/>
              </a:spcBef>
              <a:spcAft>
                <a:spcPts val="0"/>
              </a:spcAft>
              <a:buNone/>
            </a:pPr>
            <a:endParaRPr lang="fr-FR" sz="700" dirty="0">
              <a:latin typeface="Comfortaa"/>
              <a:sym typeface="Comfortaa"/>
            </a:endParaRPr>
          </a:p>
          <a:p>
            <a:pPr algn="just"/>
            <a:r>
              <a:rPr lang="fr-FR" sz="700" dirty="0">
                <a:latin typeface="Comfortaa"/>
                <a:sym typeface="Comfortaa"/>
              </a:rPr>
              <a:t>9- </a:t>
            </a:r>
            <a:r>
              <a:rPr lang="fr-FR" sz="700" b="1" dirty="0">
                <a:latin typeface="Comfortaa"/>
                <a:sym typeface="Comfortaa"/>
              </a:rPr>
              <a:t>Portail conservé </a:t>
            </a:r>
            <a:r>
              <a:rPr lang="fr-FR" sz="700" dirty="0">
                <a:latin typeface="Comfortaa"/>
                <a:sym typeface="Comfortaa"/>
              </a:rPr>
              <a:t>(accès piétons/vélos), </a:t>
            </a:r>
            <a:r>
              <a:rPr lang="fr-FR" sz="700" b="1" dirty="0">
                <a:latin typeface="Comfortaa"/>
                <a:sym typeface="Comfortaa"/>
              </a:rPr>
              <a:t>préservation du mur d’enceinte</a:t>
            </a:r>
            <a:r>
              <a:rPr lang="fr-FR" sz="700" dirty="0">
                <a:latin typeface="Comfortaa"/>
                <a:sym typeface="Comfortaa"/>
              </a:rPr>
              <a:t>, </a:t>
            </a:r>
            <a:r>
              <a:rPr lang="fr-FR" sz="700" b="1" dirty="0">
                <a:latin typeface="Comfortaa"/>
                <a:sym typeface="Comfortaa"/>
              </a:rPr>
              <a:t>ouverture complète à l’angle</a:t>
            </a:r>
            <a:r>
              <a:rPr lang="fr-FR" sz="700" dirty="0">
                <a:latin typeface="Comfortaa"/>
                <a:sym typeface="Comfortaa"/>
              </a:rPr>
              <a:t> pour la visibilité, </a:t>
            </a:r>
            <a:r>
              <a:rPr lang="fr-FR" sz="700" b="1" dirty="0">
                <a:latin typeface="Comfortaa"/>
                <a:sym typeface="Comfortaa"/>
              </a:rPr>
              <a:t>élargissement</a:t>
            </a:r>
            <a:r>
              <a:rPr lang="fr-FR" sz="700" dirty="0">
                <a:latin typeface="Comfortaa"/>
                <a:sym typeface="Comfortaa"/>
              </a:rPr>
              <a:t> du chemin pour </a:t>
            </a:r>
            <a:r>
              <a:rPr lang="fr-FR" sz="700" b="1" dirty="0">
                <a:latin typeface="Comfortaa"/>
                <a:sym typeface="Comfortaa"/>
              </a:rPr>
              <a:t>fluidifier </a:t>
            </a:r>
            <a:r>
              <a:rPr lang="fr-FR" sz="700" dirty="0">
                <a:latin typeface="Comfortaa"/>
                <a:sym typeface="Comfortaa"/>
              </a:rPr>
              <a:t>(sous réserve de l’accord de la MEL)</a:t>
            </a:r>
          </a:p>
          <a:p>
            <a:pPr algn="just"/>
            <a:endParaRPr lang="fr-FR" sz="700" dirty="0">
              <a:latin typeface="Comfortaa"/>
              <a:sym typeface="Comfortaa"/>
            </a:endParaRPr>
          </a:p>
          <a:p>
            <a:pPr marL="0" lvl="0" indent="0" algn="just" rtl="0">
              <a:spcBef>
                <a:spcPts val="0"/>
              </a:spcBef>
              <a:spcAft>
                <a:spcPts val="0"/>
              </a:spcAft>
              <a:buNone/>
            </a:pPr>
            <a:r>
              <a:rPr lang="fr-FR" sz="700" dirty="0">
                <a:latin typeface="Comfortaa"/>
                <a:sym typeface="Comfortaa"/>
              </a:rPr>
              <a:t>10- </a:t>
            </a:r>
            <a:r>
              <a:rPr lang="fr-FR" sz="700" b="1" dirty="0">
                <a:latin typeface="Comfortaa"/>
                <a:sym typeface="Comfortaa"/>
              </a:rPr>
              <a:t>Stationnements aériens en pavés à joints verts</a:t>
            </a:r>
            <a:endParaRPr lang="fr-FR" sz="700" dirty="0">
              <a:latin typeface="Comfortaa"/>
              <a:sym typeface="Comfortaa"/>
            </a:endParaRPr>
          </a:p>
          <a:p>
            <a:pPr marL="0" lvl="0" indent="0" algn="just" rtl="0">
              <a:spcBef>
                <a:spcPts val="0"/>
              </a:spcBef>
              <a:spcAft>
                <a:spcPts val="0"/>
              </a:spcAft>
              <a:buNone/>
            </a:pPr>
            <a:endParaRPr lang="fr-FR" sz="700" dirty="0">
              <a:latin typeface="Comfortaa"/>
              <a:sym typeface="Comfortaa"/>
            </a:endParaRPr>
          </a:p>
        </p:txBody>
      </p:sp>
      <p:sp>
        <p:nvSpPr>
          <p:cNvPr id="25" name="Rectangle 24">
            <a:extLst>
              <a:ext uri="{FF2B5EF4-FFF2-40B4-BE49-F238E27FC236}">
                <a16:creationId xmlns:a16="http://schemas.microsoft.com/office/drawing/2014/main" id="{720A37B4-827B-7056-B30B-2AFA03DB358D}"/>
              </a:ext>
            </a:extLst>
          </p:cNvPr>
          <p:cNvSpPr/>
          <p:nvPr/>
        </p:nvSpPr>
        <p:spPr>
          <a:xfrm>
            <a:off x="3102110" y="2279175"/>
            <a:ext cx="170597" cy="53247"/>
          </a:xfrm>
          <a:prstGeom prst="rect">
            <a:avLst/>
          </a:prstGeom>
          <a:solidFill>
            <a:srgbClr val="D1D6B6"/>
          </a:solidFill>
          <a:ln>
            <a:solidFill>
              <a:srgbClr val="D1D6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AAA027E1-5F4A-F2D3-5F4A-C4E523159376}"/>
              </a:ext>
            </a:extLst>
          </p:cNvPr>
          <p:cNvSpPr txBox="1"/>
          <p:nvPr/>
        </p:nvSpPr>
        <p:spPr>
          <a:xfrm>
            <a:off x="3040664" y="2249173"/>
            <a:ext cx="930547" cy="169277"/>
          </a:xfrm>
          <a:prstGeom prst="rect">
            <a:avLst/>
          </a:prstGeom>
          <a:noFill/>
        </p:spPr>
        <p:txBody>
          <a:bodyPr wrap="square" rtlCol="0">
            <a:spAutoFit/>
          </a:bodyPr>
          <a:lstStyle/>
          <a:p>
            <a:r>
              <a:rPr lang="fr-FR" sz="500" b="1" dirty="0"/>
              <a:t>R+2 / R+3</a:t>
            </a:r>
          </a:p>
        </p:txBody>
      </p:sp>
      <p:sp>
        <p:nvSpPr>
          <p:cNvPr id="27" name="Google Shape;143;p18">
            <a:extLst>
              <a:ext uri="{FF2B5EF4-FFF2-40B4-BE49-F238E27FC236}">
                <a16:creationId xmlns:a16="http://schemas.microsoft.com/office/drawing/2014/main" id="{34FC8297-FE2E-4D88-6E20-AB873F8FF5E9}"/>
              </a:ext>
            </a:extLst>
          </p:cNvPr>
          <p:cNvSpPr/>
          <p:nvPr/>
        </p:nvSpPr>
        <p:spPr>
          <a:xfrm>
            <a:off x="7555328" y="2366210"/>
            <a:ext cx="166500" cy="166500"/>
          </a:xfrm>
          <a:prstGeom prst="ellipse">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FR" sz="1100" dirty="0"/>
              <a:t>9</a:t>
            </a:r>
            <a:endParaRPr sz="1100" dirty="0"/>
          </a:p>
        </p:txBody>
      </p:sp>
      <p:sp>
        <p:nvSpPr>
          <p:cNvPr id="28" name="Google Shape;143;p18">
            <a:extLst>
              <a:ext uri="{FF2B5EF4-FFF2-40B4-BE49-F238E27FC236}">
                <a16:creationId xmlns:a16="http://schemas.microsoft.com/office/drawing/2014/main" id="{12E846CC-BF91-A483-3D1D-27CBEF053BAE}"/>
              </a:ext>
            </a:extLst>
          </p:cNvPr>
          <p:cNvSpPr/>
          <p:nvPr/>
        </p:nvSpPr>
        <p:spPr>
          <a:xfrm>
            <a:off x="8254590" y="3308875"/>
            <a:ext cx="166500" cy="166500"/>
          </a:xfrm>
          <a:prstGeom prst="ellipse">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1100" dirty="0"/>
              <a:t>9</a:t>
            </a:r>
            <a:endParaRPr sz="1100" dirty="0"/>
          </a:p>
        </p:txBody>
      </p:sp>
      <p:sp>
        <p:nvSpPr>
          <p:cNvPr id="29" name="Google Shape;143;p18">
            <a:extLst>
              <a:ext uri="{FF2B5EF4-FFF2-40B4-BE49-F238E27FC236}">
                <a16:creationId xmlns:a16="http://schemas.microsoft.com/office/drawing/2014/main" id="{5B6C78F7-62FB-D9FC-4742-EA9E9491ED0F}"/>
              </a:ext>
            </a:extLst>
          </p:cNvPr>
          <p:cNvSpPr/>
          <p:nvPr/>
        </p:nvSpPr>
        <p:spPr>
          <a:xfrm>
            <a:off x="5353536" y="4115617"/>
            <a:ext cx="166500" cy="166500"/>
          </a:xfrm>
          <a:prstGeom prst="ellipse">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FR" sz="1100" dirty="0"/>
              <a:t>7</a:t>
            </a:r>
            <a:endParaRPr sz="1100" dirty="0"/>
          </a:p>
        </p:txBody>
      </p:sp>
      <p:sp>
        <p:nvSpPr>
          <p:cNvPr id="30" name="ZoneTexte 29">
            <a:extLst>
              <a:ext uri="{FF2B5EF4-FFF2-40B4-BE49-F238E27FC236}">
                <a16:creationId xmlns:a16="http://schemas.microsoft.com/office/drawing/2014/main" id="{5B75F322-24B6-B13D-6AA2-3DE7E0C74DC7}"/>
              </a:ext>
            </a:extLst>
          </p:cNvPr>
          <p:cNvSpPr txBox="1"/>
          <p:nvPr/>
        </p:nvSpPr>
        <p:spPr>
          <a:xfrm>
            <a:off x="6036438" y="3220815"/>
            <a:ext cx="406858" cy="261610"/>
          </a:xfrm>
          <a:prstGeom prst="rect">
            <a:avLst/>
          </a:prstGeom>
          <a:noFill/>
        </p:spPr>
        <p:txBody>
          <a:bodyPr wrap="square" rtlCol="0">
            <a:spAutoFit/>
          </a:bodyPr>
          <a:lstStyle/>
          <a:p>
            <a:r>
              <a:rPr lang="fr-FR" sz="1100" dirty="0"/>
              <a:t>10</a:t>
            </a:r>
          </a:p>
        </p:txBody>
      </p:sp>
      <p:sp>
        <p:nvSpPr>
          <p:cNvPr id="31" name="ZoneTexte 30">
            <a:extLst>
              <a:ext uri="{FF2B5EF4-FFF2-40B4-BE49-F238E27FC236}">
                <a16:creationId xmlns:a16="http://schemas.microsoft.com/office/drawing/2014/main" id="{39DC3857-20A9-BB2C-A07C-4E1133514BFA}"/>
              </a:ext>
            </a:extLst>
          </p:cNvPr>
          <p:cNvSpPr txBox="1"/>
          <p:nvPr/>
        </p:nvSpPr>
        <p:spPr>
          <a:xfrm>
            <a:off x="7372553" y="2648290"/>
            <a:ext cx="406858" cy="261610"/>
          </a:xfrm>
          <a:prstGeom prst="rect">
            <a:avLst/>
          </a:prstGeom>
          <a:noFill/>
        </p:spPr>
        <p:txBody>
          <a:bodyPr wrap="square" rtlCol="0">
            <a:spAutoFit/>
          </a:bodyPr>
          <a:lstStyle/>
          <a:p>
            <a:r>
              <a:rPr lang="fr-FR" sz="1100" dirty="0"/>
              <a:t>10</a:t>
            </a:r>
          </a:p>
        </p:txBody>
      </p:sp>
    </p:spTree>
    <p:extLst>
      <p:ext uri="{BB962C8B-B14F-4D97-AF65-F5344CB8AC3E}">
        <p14:creationId xmlns:p14="http://schemas.microsoft.com/office/powerpoint/2010/main" val="1545095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0"/>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latin typeface="Comfortaa"/>
                <a:ea typeface="Comfortaa"/>
                <a:cs typeface="Comfortaa"/>
                <a:sym typeface="Comfortaa"/>
              </a:rPr>
              <a:t>LA QUINTINIE</a:t>
            </a:r>
            <a:endParaRPr sz="1900">
              <a:latin typeface="Comfortaa"/>
              <a:ea typeface="Comfortaa"/>
              <a:cs typeface="Comfortaa"/>
              <a:sym typeface="Comfortaa"/>
            </a:endParaRPr>
          </a:p>
        </p:txBody>
      </p:sp>
      <p:pic>
        <p:nvPicPr>
          <p:cNvPr id="172" name="Google Shape;172;p20"/>
          <p:cNvPicPr preferRelativeResize="0"/>
          <p:nvPr/>
        </p:nvPicPr>
        <p:blipFill rotWithShape="1">
          <a:blip r:embed="rId3"/>
          <a:srcRect l="11847" t="8370" r="9997" b="5360"/>
          <a:stretch/>
        </p:blipFill>
        <p:spPr>
          <a:xfrm>
            <a:off x="1155976" y="1122115"/>
            <a:ext cx="5738119" cy="3683057"/>
          </a:xfrm>
          <a:prstGeom prst="rect">
            <a:avLst/>
          </a:prstGeom>
          <a:noFill/>
          <a:ln>
            <a:noFill/>
          </a:ln>
        </p:spPr>
      </p:pic>
      <p:sp>
        <p:nvSpPr>
          <p:cNvPr id="173" name="Google Shape;173;p20"/>
          <p:cNvSpPr txBox="1"/>
          <p:nvPr/>
        </p:nvSpPr>
        <p:spPr>
          <a:xfrm>
            <a:off x="2893" y="1257878"/>
            <a:ext cx="2231174" cy="90791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b="1" dirty="0">
                <a:solidFill>
                  <a:srgbClr val="E69138"/>
                </a:solidFill>
                <a:latin typeface="Comfortaa"/>
                <a:ea typeface="Comfortaa"/>
                <a:cs typeface="Comfortaa"/>
                <a:sym typeface="Comfortaa"/>
              </a:rPr>
              <a:t>60 logements</a:t>
            </a:r>
          </a:p>
          <a:p>
            <a:pPr marL="0" lvl="0" indent="0" algn="l" rtl="0">
              <a:spcBef>
                <a:spcPts val="0"/>
              </a:spcBef>
              <a:spcAft>
                <a:spcPts val="0"/>
              </a:spcAft>
              <a:buNone/>
            </a:pPr>
            <a:r>
              <a:rPr lang="fr" sz="900" b="1" dirty="0">
                <a:solidFill>
                  <a:srgbClr val="E69138"/>
                </a:solidFill>
                <a:latin typeface="Comfortaa"/>
                <a:ea typeface="Comfortaa"/>
                <a:cs typeface="Comfortaa"/>
                <a:sym typeface="Comfortaa"/>
              </a:rPr>
              <a:t>- 36 logements en accession libre</a:t>
            </a:r>
          </a:p>
          <a:p>
            <a:pPr marL="0" lvl="0" indent="0" algn="l" rtl="0">
              <a:spcBef>
                <a:spcPts val="0"/>
              </a:spcBef>
              <a:spcAft>
                <a:spcPts val="0"/>
              </a:spcAft>
              <a:buNone/>
            </a:pPr>
            <a:r>
              <a:rPr lang="fr" sz="900" b="1" dirty="0">
                <a:solidFill>
                  <a:srgbClr val="E69138"/>
                </a:solidFill>
                <a:latin typeface="Comfortaa"/>
                <a:ea typeface="Comfortaa"/>
                <a:cs typeface="Comfortaa"/>
                <a:sym typeface="Comfortaa"/>
              </a:rPr>
              <a:t>- 18 logements béguinage</a:t>
            </a:r>
          </a:p>
          <a:p>
            <a:pPr marL="0" lvl="0" indent="0" algn="l" rtl="0">
              <a:spcBef>
                <a:spcPts val="0"/>
              </a:spcBef>
              <a:spcAft>
                <a:spcPts val="0"/>
              </a:spcAft>
              <a:buNone/>
            </a:pPr>
            <a:r>
              <a:rPr lang="fr" sz="900" b="1" dirty="0">
                <a:solidFill>
                  <a:srgbClr val="E69138"/>
                </a:solidFill>
                <a:latin typeface="Comfortaa"/>
                <a:ea typeface="Comfortaa"/>
                <a:cs typeface="Comfortaa"/>
                <a:sym typeface="Comfortaa"/>
              </a:rPr>
              <a:t>- 6 logements en accession à prix maîtrisés (BRS)</a:t>
            </a:r>
          </a:p>
        </p:txBody>
      </p:sp>
      <p:sp>
        <p:nvSpPr>
          <p:cNvPr id="174" name="Google Shape;174;p20"/>
          <p:cNvSpPr txBox="1"/>
          <p:nvPr/>
        </p:nvSpPr>
        <p:spPr>
          <a:xfrm>
            <a:off x="40280" y="2101539"/>
            <a:ext cx="1878900" cy="120029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dirty="0">
                <a:latin typeface="Comfortaa"/>
                <a:ea typeface="Comfortaa"/>
                <a:cs typeface="Comfortaa"/>
                <a:sym typeface="Comfortaa"/>
              </a:rPr>
              <a:t>3 800 m² SDP</a:t>
            </a:r>
            <a:endParaRPr sz="900" dirty="0">
              <a:latin typeface="Comfortaa"/>
              <a:ea typeface="Comfortaa"/>
              <a:cs typeface="Comfortaa"/>
              <a:sym typeface="Comfortaa"/>
            </a:endParaRPr>
          </a:p>
          <a:p>
            <a:pPr marL="0" lvl="0" indent="0" algn="l" rtl="0">
              <a:spcBef>
                <a:spcPts val="0"/>
              </a:spcBef>
              <a:spcAft>
                <a:spcPts val="0"/>
              </a:spcAft>
              <a:buNone/>
            </a:pPr>
            <a:r>
              <a:rPr lang="fr" sz="900" dirty="0">
                <a:latin typeface="Comfortaa"/>
                <a:ea typeface="Comfortaa"/>
                <a:cs typeface="Comfortaa"/>
                <a:sym typeface="Comfortaa"/>
              </a:rPr>
              <a:t>3 600 m² SHAB</a:t>
            </a:r>
            <a:endParaRPr sz="900" dirty="0">
              <a:latin typeface="Comfortaa"/>
              <a:ea typeface="Comfortaa"/>
              <a:cs typeface="Comfortaa"/>
              <a:sym typeface="Comfortaa"/>
            </a:endParaRPr>
          </a:p>
          <a:p>
            <a:pPr marL="0" lvl="0" indent="0" algn="l" rtl="0">
              <a:spcBef>
                <a:spcPts val="0"/>
              </a:spcBef>
              <a:spcAft>
                <a:spcPts val="0"/>
              </a:spcAft>
              <a:buNone/>
            </a:pPr>
            <a:endParaRPr sz="900" dirty="0">
              <a:latin typeface="Comfortaa"/>
              <a:ea typeface="Comfortaa"/>
              <a:cs typeface="Comfortaa"/>
              <a:sym typeface="Comfortaa"/>
            </a:endParaRPr>
          </a:p>
          <a:p>
            <a:pPr marL="0" lvl="0" indent="0" algn="l" rtl="0">
              <a:spcBef>
                <a:spcPts val="0"/>
              </a:spcBef>
              <a:spcAft>
                <a:spcPts val="0"/>
              </a:spcAft>
              <a:buNone/>
            </a:pPr>
            <a:r>
              <a:rPr lang="fr" sz="900" dirty="0">
                <a:latin typeface="Comfortaa"/>
                <a:ea typeface="Comfortaa"/>
                <a:cs typeface="Comfortaa"/>
                <a:sym typeface="Comfortaa"/>
              </a:rPr>
              <a:t>83 p de parking</a:t>
            </a:r>
            <a:endParaRPr sz="900" dirty="0">
              <a:latin typeface="Comfortaa"/>
              <a:ea typeface="Comfortaa"/>
              <a:cs typeface="Comfortaa"/>
              <a:sym typeface="Comfortaa"/>
            </a:endParaRPr>
          </a:p>
          <a:p>
            <a:pPr marL="0" lvl="0" indent="0" algn="l" rtl="0">
              <a:spcBef>
                <a:spcPts val="0"/>
              </a:spcBef>
              <a:spcAft>
                <a:spcPts val="0"/>
              </a:spcAft>
              <a:buNone/>
            </a:pPr>
            <a:r>
              <a:rPr lang="fr" sz="900" dirty="0">
                <a:latin typeface="Comfortaa"/>
                <a:ea typeface="Comfortaa"/>
                <a:cs typeface="Comfortaa"/>
                <a:sym typeface="Comfortaa"/>
              </a:rPr>
              <a:t>dont 43 en sous-sol</a:t>
            </a:r>
            <a:endParaRPr sz="900" dirty="0">
              <a:latin typeface="Comfortaa"/>
              <a:ea typeface="Comfortaa"/>
              <a:cs typeface="Comfortaa"/>
              <a:sym typeface="Comfortaa"/>
            </a:endParaRPr>
          </a:p>
          <a:p>
            <a:pPr marL="0" lvl="0" indent="0" algn="l" rtl="0">
              <a:spcBef>
                <a:spcPts val="0"/>
              </a:spcBef>
              <a:spcAft>
                <a:spcPts val="0"/>
              </a:spcAft>
              <a:buClr>
                <a:schemeClr val="dk2"/>
              </a:buClr>
              <a:buSzPts val="1100"/>
              <a:buFont typeface="Arial"/>
              <a:buNone/>
            </a:pPr>
            <a:r>
              <a:rPr lang="fr" sz="600" dirty="0">
                <a:solidFill>
                  <a:schemeClr val="dk2"/>
                </a:solidFill>
                <a:latin typeface="Comfortaa"/>
                <a:ea typeface="Comfortaa"/>
                <a:cs typeface="Comfortaa"/>
                <a:sym typeface="Comfortaa"/>
              </a:rPr>
              <a:t>10 places foisonnées avec le bureau</a:t>
            </a:r>
          </a:p>
          <a:p>
            <a:pPr marL="0" lvl="0" indent="0" algn="l" rtl="0">
              <a:spcBef>
                <a:spcPts val="0"/>
              </a:spcBef>
              <a:spcAft>
                <a:spcPts val="0"/>
              </a:spcAft>
              <a:buClr>
                <a:schemeClr val="dk2"/>
              </a:buClr>
              <a:buSzPts val="1100"/>
              <a:buFont typeface="Arial"/>
              <a:buNone/>
            </a:pPr>
            <a:r>
              <a:rPr lang="fr" sz="600" dirty="0">
                <a:solidFill>
                  <a:schemeClr val="dk2"/>
                </a:solidFill>
                <a:latin typeface="Comfortaa"/>
                <a:ea typeface="Comfortaa"/>
                <a:cs typeface="Comfortaa"/>
                <a:sym typeface="Comfortaa"/>
              </a:rPr>
              <a:t>Réglementaire 74 places</a:t>
            </a:r>
            <a:endParaRPr sz="600" dirty="0">
              <a:solidFill>
                <a:schemeClr val="dk2"/>
              </a:solidFill>
              <a:latin typeface="Comfortaa"/>
              <a:ea typeface="Comfortaa"/>
              <a:cs typeface="Comfortaa"/>
              <a:sym typeface="Comfortaa"/>
            </a:endParaRPr>
          </a:p>
          <a:p>
            <a:pPr marL="0" lvl="0" indent="0" algn="l" rtl="0">
              <a:spcBef>
                <a:spcPts val="0"/>
              </a:spcBef>
              <a:spcAft>
                <a:spcPts val="0"/>
              </a:spcAft>
              <a:buNone/>
            </a:pPr>
            <a:endParaRPr sz="900" dirty="0">
              <a:latin typeface="Comfortaa"/>
              <a:ea typeface="Comfortaa"/>
              <a:cs typeface="Comfortaa"/>
              <a:sym typeface="Comfortaa"/>
            </a:endParaRPr>
          </a:p>
        </p:txBody>
      </p:sp>
      <p:sp>
        <p:nvSpPr>
          <p:cNvPr id="175" name="Google Shape;175;p20"/>
          <p:cNvSpPr txBox="1"/>
          <p:nvPr/>
        </p:nvSpPr>
        <p:spPr>
          <a:xfrm>
            <a:off x="6988000" y="1298194"/>
            <a:ext cx="1878900" cy="10310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b="1" dirty="0">
                <a:solidFill>
                  <a:srgbClr val="00B0F0"/>
                </a:solidFill>
                <a:latin typeface="Comfortaa"/>
                <a:ea typeface="Comfortaa"/>
                <a:cs typeface="Comfortaa"/>
                <a:sym typeface="Comfortaa"/>
              </a:rPr>
              <a:t>Bureaux </a:t>
            </a:r>
          </a:p>
          <a:p>
            <a:pPr marL="0" lvl="0" indent="0" algn="l" rtl="0">
              <a:spcBef>
                <a:spcPts val="0"/>
              </a:spcBef>
              <a:spcAft>
                <a:spcPts val="0"/>
              </a:spcAft>
              <a:buNone/>
            </a:pPr>
            <a:r>
              <a:rPr lang="fr" sz="1100" b="1" dirty="0">
                <a:solidFill>
                  <a:srgbClr val="00B0F0"/>
                </a:solidFill>
                <a:latin typeface="Comfortaa"/>
                <a:ea typeface="Comfortaa"/>
                <a:cs typeface="Comfortaa"/>
                <a:sym typeface="Comfortaa"/>
              </a:rPr>
              <a:t>Commerces </a:t>
            </a:r>
          </a:p>
          <a:p>
            <a:pPr marL="0" lvl="0" indent="0" algn="l" rtl="0">
              <a:spcBef>
                <a:spcPts val="0"/>
              </a:spcBef>
              <a:spcAft>
                <a:spcPts val="0"/>
              </a:spcAft>
              <a:buNone/>
            </a:pPr>
            <a:r>
              <a:rPr lang="fr" sz="1100" b="1" dirty="0">
                <a:solidFill>
                  <a:srgbClr val="00B0F0"/>
                </a:solidFill>
                <a:latin typeface="Comfortaa"/>
                <a:ea typeface="Comfortaa"/>
                <a:cs typeface="Comfortaa"/>
                <a:sym typeface="Comfortaa"/>
              </a:rPr>
              <a:t>Tiers lieu / Espace polyvalent en lien avec le béguinage</a:t>
            </a:r>
            <a:endParaRPr sz="1100" b="1" dirty="0">
              <a:solidFill>
                <a:srgbClr val="00B0F0"/>
              </a:solidFill>
              <a:latin typeface="Comfortaa"/>
              <a:ea typeface="Comfortaa"/>
              <a:cs typeface="Comfortaa"/>
              <a:sym typeface="Comfortaa"/>
            </a:endParaRPr>
          </a:p>
        </p:txBody>
      </p:sp>
      <p:sp>
        <p:nvSpPr>
          <p:cNvPr id="176" name="Google Shape;176;p20"/>
          <p:cNvSpPr txBox="1"/>
          <p:nvPr/>
        </p:nvSpPr>
        <p:spPr>
          <a:xfrm>
            <a:off x="6954777" y="2309288"/>
            <a:ext cx="1878900" cy="78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dirty="0">
                <a:latin typeface="Comfortaa"/>
                <a:ea typeface="Comfortaa"/>
                <a:cs typeface="Comfortaa"/>
                <a:sym typeface="Comfortaa"/>
              </a:rPr>
              <a:t>3 000 m² SDP</a:t>
            </a:r>
            <a:endParaRPr sz="900" dirty="0">
              <a:latin typeface="Comfortaa"/>
              <a:ea typeface="Comfortaa"/>
              <a:cs typeface="Comfortaa"/>
              <a:sym typeface="Comfortaa"/>
            </a:endParaRPr>
          </a:p>
          <a:p>
            <a:pPr marL="0" lvl="0" indent="0" algn="l" rtl="0">
              <a:spcBef>
                <a:spcPts val="0"/>
              </a:spcBef>
              <a:spcAft>
                <a:spcPts val="0"/>
              </a:spcAft>
              <a:buNone/>
            </a:pPr>
            <a:r>
              <a:rPr lang="fr" sz="900" dirty="0">
                <a:latin typeface="Comfortaa"/>
                <a:ea typeface="Comfortaa"/>
                <a:cs typeface="Comfortaa"/>
                <a:sym typeface="Comfortaa"/>
              </a:rPr>
              <a:t>87 p de parking</a:t>
            </a:r>
          </a:p>
          <a:p>
            <a:pPr marL="0" lvl="0" indent="0" algn="l" rtl="0">
              <a:spcBef>
                <a:spcPts val="0"/>
              </a:spcBef>
              <a:spcAft>
                <a:spcPts val="0"/>
              </a:spcAft>
              <a:buNone/>
            </a:pPr>
            <a:r>
              <a:rPr lang="fr-FR" sz="900" dirty="0">
                <a:latin typeface="Comfortaa"/>
                <a:ea typeface="Comfortaa"/>
                <a:cs typeface="Comfortaa"/>
                <a:sym typeface="Comfortaa"/>
              </a:rPr>
              <a:t>d</a:t>
            </a:r>
            <a:r>
              <a:rPr lang="fr" sz="900" dirty="0">
                <a:latin typeface="Comfortaa"/>
                <a:ea typeface="Comfortaa"/>
                <a:cs typeface="Comfortaa"/>
                <a:sym typeface="Comfortaa"/>
              </a:rPr>
              <a:t>ont 48 en sous-sol</a:t>
            </a:r>
            <a:endParaRPr sz="900" dirty="0">
              <a:latin typeface="Comfortaa"/>
              <a:ea typeface="Comfortaa"/>
              <a:cs typeface="Comfortaa"/>
              <a:sym typeface="Comfortaa"/>
            </a:endParaRPr>
          </a:p>
          <a:p>
            <a:pPr marL="0" lvl="0" indent="0" algn="l" rtl="0">
              <a:spcBef>
                <a:spcPts val="0"/>
              </a:spcBef>
              <a:spcAft>
                <a:spcPts val="0"/>
              </a:spcAft>
              <a:buNone/>
            </a:pPr>
            <a:r>
              <a:rPr lang="fr" sz="600" dirty="0">
                <a:latin typeface="Comfortaa"/>
                <a:ea typeface="Comfortaa"/>
                <a:cs typeface="Comfortaa"/>
                <a:sym typeface="Comfortaa"/>
              </a:rPr>
              <a:t>10 places foisonnées avec le logement</a:t>
            </a:r>
          </a:p>
          <a:p>
            <a:pPr marL="0" lvl="0" indent="0" algn="l" rtl="0">
              <a:spcBef>
                <a:spcPts val="0"/>
              </a:spcBef>
              <a:spcAft>
                <a:spcPts val="0"/>
              </a:spcAft>
              <a:buNone/>
            </a:pPr>
            <a:r>
              <a:rPr lang="fr" sz="600" dirty="0">
                <a:latin typeface="Comfortaa"/>
                <a:ea typeface="Comfortaa"/>
                <a:cs typeface="Comfortaa"/>
                <a:sym typeface="Comfortaa"/>
              </a:rPr>
              <a:t>Réglementaire 60 places</a:t>
            </a:r>
            <a:endParaRPr sz="600" dirty="0">
              <a:latin typeface="Comfortaa"/>
              <a:ea typeface="Comfortaa"/>
              <a:cs typeface="Comfortaa"/>
              <a:sym typeface="Comfortaa"/>
            </a:endParaRPr>
          </a:p>
        </p:txBody>
      </p:sp>
      <p:sp>
        <p:nvSpPr>
          <p:cNvPr id="179" name="Google Shape;179;p20"/>
          <p:cNvSpPr txBox="1"/>
          <p:nvPr/>
        </p:nvSpPr>
        <p:spPr>
          <a:xfrm>
            <a:off x="6868171" y="4068328"/>
            <a:ext cx="1878900" cy="631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fr" sz="1100" b="1" dirty="0">
                <a:solidFill>
                  <a:schemeClr val="dk2"/>
                </a:solidFill>
                <a:latin typeface="Comfortaa"/>
                <a:ea typeface="Comfortaa"/>
                <a:cs typeface="Comfortaa"/>
                <a:sym typeface="Comfortaa"/>
              </a:rPr>
              <a:t>TOTAL OPERATION</a:t>
            </a:r>
            <a:endParaRPr sz="1100" b="1" dirty="0">
              <a:solidFill>
                <a:schemeClr val="dk2"/>
              </a:solidFill>
              <a:latin typeface="Comfortaa"/>
              <a:ea typeface="Comfortaa"/>
              <a:cs typeface="Comfortaa"/>
              <a:sym typeface="Comfortaa"/>
            </a:endParaRPr>
          </a:p>
          <a:p>
            <a:pPr marL="0" lvl="0" indent="0" algn="ctr" rtl="0">
              <a:spcBef>
                <a:spcPts val="0"/>
              </a:spcBef>
              <a:spcAft>
                <a:spcPts val="0"/>
              </a:spcAft>
              <a:buNone/>
            </a:pPr>
            <a:r>
              <a:rPr lang="fr" sz="900" dirty="0">
                <a:solidFill>
                  <a:schemeClr val="dk2"/>
                </a:solidFill>
                <a:latin typeface="Comfortaa"/>
                <a:ea typeface="Comfortaa"/>
                <a:cs typeface="Comfortaa"/>
                <a:sym typeface="Comfortaa"/>
              </a:rPr>
              <a:t>6 800 m² SDP</a:t>
            </a:r>
            <a:endParaRPr sz="900" dirty="0">
              <a:solidFill>
                <a:schemeClr val="dk2"/>
              </a:solidFill>
              <a:latin typeface="Comfortaa"/>
              <a:ea typeface="Comfortaa"/>
              <a:cs typeface="Comfortaa"/>
              <a:sym typeface="Comfortaa"/>
            </a:endParaRPr>
          </a:p>
          <a:p>
            <a:pPr marL="0" lvl="0" indent="0" algn="ctr" rtl="0">
              <a:spcBef>
                <a:spcPts val="0"/>
              </a:spcBef>
              <a:spcAft>
                <a:spcPts val="0"/>
              </a:spcAft>
              <a:buNone/>
            </a:pPr>
            <a:r>
              <a:rPr lang="fr" sz="900" dirty="0">
                <a:solidFill>
                  <a:schemeClr val="dk2"/>
                </a:solidFill>
                <a:latin typeface="Comfortaa"/>
                <a:ea typeface="Comfortaa"/>
                <a:cs typeface="Comfortaa"/>
                <a:sym typeface="Comfortaa"/>
              </a:rPr>
              <a:t>170 p de parking</a:t>
            </a:r>
            <a:endParaRPr sz="900" dirty="0">
              <a:solidFill>
                <a:schemeClr val="dk2"/>
              </a:solidFill>
              <a:latin typeface="Comfortaa"/>
              <a:ea typeface="Comfortaa"/>
              <a:cs typeface="Comfortaa"/>
              <a:sym typeface="Comfortaa"/>
            </a:endParaRPr>
          </a:p>
        </p:txBody>
      </p:sp>
      <p:cxnSp>
        <p:nvCxnSpPr>
          <p:cNvPr id="180" name="Google Shape;180;p20"/>
          <p:cNvCxnSpPr/>
          <p:nvPr/>
        </p:nvCxnSpPr>
        <p:spPr>
          <a:xfrm rot="10800000" flipH="1">
            <a:off x="-34625" y="1054975"/>
            <a:ext cx="9194100" cy="330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 name="Google Shape;74;p14">
            <a:extLst>
              <a:ext uri="{FF2B5EF4-FFF2-40B4-BE49-F238E27FC236}">
                <a16:creationId xmlns:a16="http://schemas.microsoft.com/office/drawing/2014/main" id="{55F4D79C-9E34-E403-3E49-ECCBE334D3F7}"/>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
        <p:nvSpPr>
          <p:cNvPr id="7" name="Google Shape;173;p20">
            <a:extLst>
              <a:ext uri="{FF2B5EF4-FFF2-40B4-BE49-F238E27FC236}">
                <a16:creationId xmlns:a16="http://schemas.microsoft.com/office/drawing/2014/main" id="{15112474-71CB-B884-7681-7DD81704DD51}"/>
              </a:ext>
            </a:extLst>
          </p:cNvPr>
          <p:cNvSpPr txBox="1"/>
          <p:nvPr/>
        </p:nvSpPr>
        <p:spPr>
          <a:xfrm rot="2078147">
            <a:off x="1970159" y="1667328"/>
            <a:ext cx="1878900"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dirty="0">
                <a:solidFill>
                  <a:srgbClr val="FF0000"/>
                </a:solidFill>
                <a:latin typeface="Comfortaa"/>
                <a:ea typeface="Comfortaa"/>
                <a:cs typeface="Comfortaa"/>
                <a:sym typeface="Comfortaa"/>
              </a:rPr>
              <a:t>Saint André lez lille</a:t>
            </a:r>
            <a:endParaRPr sz="900" b="1" dirty="0">
              <a:solidFill>
                <a:srgbClr val="FF0000"/>
              </a:solidFill>
              <a:latin typeface="Comfortaa"/>
              <a:ea typeface="Comfortaa"/>
              <a:cs typeface="Comfortaa"/>
              <a:sym typeface="Comfortaa"/>
            </a:endParaRPr>
          </a:p>
        </p:txBody>
      </p:sp>
      <p:sp>
        <p:nvSpPr>
          <p:cNvPr id="8" name="Google Shape;173;p20">
            <a:extLst>
              <a:ext uri="{FF2B5EF4-FFF2-40B4-BE49-F238E27FC236}">
                <a16:creationId xmlns:a16="http://schemas.microsoft.com/office/drawing/2014/main" id="{6527FF97-4162-945D-E0FC-C87D1AF324CB}"/>
              </a:ext>
            </a:extLst>
          </p:cNvPr>
          <p:cNvSpPr txBox="1"/>
          <p:nvPr/>
        </p:nvSpPr>
        <p:spPr>
          <a:xfrm rot="2078147">
            <a:off x="5742031" y="4305098"/>
            <a:ext cx="933929"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dirty="0">
                <a:solidFill>
                  <a:srgbClr val="FF0000"/>
                </a:solidFill>
                <a:latin typeface="Comfortaa"/>
                <a:ea typeface="Comfortaa"/>
                <a:cs typeface="Comfortaa"/>
                <a:sym typeface="Comfortaa"/>
              </a:rPr>
              <a:t>Lambersart</a:t>
            </a:r>
            <a:endParaRPr sz="900" b="1" dirty="0">
              <a:solidFill>
                <a:srgbClr val="FF0000"/>
              </a:solidFill>
              <a:latin typeface="Comfortaa"/>
              <a:ea typeface="Comfortaa"/>
              <a:cs typeface="Comfortaa"/>
              <a:sym typeface="Comfortaa"/>
            </a:endParaRPr>
          </a:p>
        </p:txBody>
      </p:sp>
      <p:sp>
        <p:nvSpPr>
          <p:cNvPr id="3" name="Google Shape;140;p18">
            <a:extLst>
              <a:ext uri="{FF2B5EF4-FFF2-40B4-BE49-F238E27FC236}">
                <a16:creationId xmlns:a16="http://schemas.microsoft.com/office/drawing/2014/main" id="{8297C5E5-A97D-EE4C-73A1-EA636DD16765}"/>
              </a:ext>
            </a:extLst>
          </p:cNvPr>
          <p:cNvSpPr txBox="1"/>
          <p:nvPr/>
        </p:nvSpPr>
        <p:spPr>
          <a:xfrm>
            <a:off x="1070286" y="97896"/>
            <a:ext cx="1140650" cy="120029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6600" dirty="0">
                <a:solidFill>
                  <a:srgbClr val="FFC000"/>
                </a:solidFill>
                <a:latin typeface="Comfortaa"/>
                <a:ea typeface="Comfortaa"/>
                <a:cs typeface="Comfortaa"/>
                <a:sym typeface="Comfortaa"/>
              </a:rPr>
              <a:t>3</a:t>
            </a:r>
            <a:endParaRPr sz="6600" dirty="0">
              <a:solidFill>
                <a:srgbClr val="FFC000"/>
              </a:solidFill>
              <a:latin typeface="Comfortaa"/>
              <a:ea typeface="Comfortaa"/>
              <a:cs typeface="Comfortaa"/>
              <a:sym typeface="Comfortaa"/>
            </a:endParaRPr>
          </a:p>
        </p:txBody>
      </p:sp>
      <p:sp>
        <p:nvSpPr>
          <p:cNvPr id="9" name="ZoneTexte 8">
            <a:extLst>
              <a:ext uri="{FF2B5EF4-FFF2-40B4-BE49-F238E27FC236}">
                <a16:creationId xmlns:a16="http://schemas.microsoft.com/office/drawing/2014/main" id="{6CD0F0F5-D896-7004-2EA6-D4C76DF9958B}"/>
              </a:ext>
            </a:extLst>
          </p:cNvPr>
          <p:cNvSpPr txBox="1"/>
          <p:nvPr/>
        </p:nvSpPr>
        <p:spPr>
          <a:xfrm>
            <a:off x="114281" y="389571"/>
            <a:ext cx="1209738" cy="677108"/>
          </a:xfrm>
          <a:prstGeom prst="rect">
            <a:avLst/>
          </a:prstGeom>
          <a:noFill/>
        </p:spPr>
        <p:txBody>
          <a:bodyPr wrap="square" rtlCol="0">
            <a:spAutoFit/>
          </a:bodyPr>
          <a:lstStyle/>
          <a:p>
            <a:r>
              <a:rPr lang="fr-FR" dirty="0">
                <a:latin typeface="Bebas Neue" panose="020B0606020202050201" pitchFamily="34" charset="0"/>
              </a:rPr>
              <a:t>PROJET</a:t>
            </a:r>
          </a:p>
          <a:p>
            <a:r>
              <a:rPr lang="fr-FR" sz="2400" dirty="0">
                <a:solidFill>
                  <a:srgbClr val="FFC000"/>
                </a:solidFill>
                <a:latin typeface="Bebas Neue" panose="020B0606020202050201" pitchFamily="34" charset="0"/>
              </a:rPr>
              <a:t>VERSION</a:t>
            </a:r>
          </a:p>
        </p:txBody>
      </p:sp>
      <p:sp>
        <p:nvSpPr>
          <p:cNvPr id="10" name="ZoneTexte 9">
            <a:extLst>
              <a:ext uri="{FF2B5EF4-FFF2-40B4-BE49-F238E27FC236}">
                <a16:creationId xmlns:a16="http://schemas.microsoft.com/office/drawing/2014/main" id="{5C955A5E-CC6F-9AC7-BE39-6C5B3F48279E}"/>
              </a:ext>
            </a:extLst>
          </p:cNvPr>
          <p:cNvSpPr txBox="1"/>
          <p:nvPr/>
        </p:nvSpPr>
        <p:spPr>
          <a:xfrm>
            <a:off x="1578713" y="509824"/>
            <a:ext cx="782618" cy="523220"/>
          </a:xfrm>
          <a:prstGeom prst="rect">
            <a:avLst/>
          </a:prstGeom>
          <a:noFill/>
        </p:spPr>
        <p:txBody>
          <a:bodyPr wrap="square" rtlCol="0">
            <a:spAutoFit/>
          </a:bodyPr>
          <a:lstStyle/>
          <a:p>
            <a:r>
              <a:rPr lang="fr-FR" dirty="0">
                <a:solidFill>
                  <a:srgbClr val="FFC000"/>
                </a:solidFill>
                <a:latin typeface="Bebas Neue" panose="020B0606020202050201" pitchFamily="34" charset="0"/>
              </a:rPr>
              <a:t>NOVEMBRE 2022</a:t>
            </a:r>
          </a:p>
        </p:txBody>
      </p:sp>
    </p:spTree>
    <p:extLst>
      <p:ext uri="{BB962C8B-B14F-4D97-AF65-F5344CB8AC3E}">
        <p14:creationId xmlns:p14="http://schemas.microsoft.com/office/powerpoint/2010/main" val="2842489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0" name="Google Shape;172;p20">
            <a:extLst>
              <a:ext uri="{FF2B5EF4-FFF2-40B4-BE49-F238E27FC236}">
                <a16:creationId xmlns:a16="http://schemas.microsoft.com/office/drawing/2014/main" id="{45419B17-39DC-D8DC-AF2F-CCF09FFA80DE}"/>
              </a:ext>
            </a:extLst>
          </p:cNvPr>
          <p:cNvPicPr preferRelativeResize="0"/>
          <p:nvPr/>
        </p:nvPicPr>
        <p:blipFill>
          <a:blip r:embed="rId3"/>
          <a:srcRect l="4702" r="4702"/>
          <a:stretch/>
        </p:blipFill>
        <p:spPr>
          <a:xfrm>
            <a:off x="668698" y="778297"/>
            <a:ext cx="6706661" cy="4304723"/>
          </a:xfrm>
          <a:prstGeom prst="rect">
            <a:avLst/>
          </a:prstGeom>
          <a:noFill/>
          <a:ln>
            <a:noFill/>
          </a:ln>
        </p:spPr>
      </p:pic>
      <p:sp>
        <p:nvSpPr>
          <p:cNvPr id="8" name="Google Shape;173;p20">
            <a:extLst>
              <a:ext uri="{FF2B5EF4-FFF2-40B4-BE49-F238E27FC236}">
                <a16:creationId xmlns:a16="http://schemas.microsoft.com/office/drawing/2014/main" id="{CA5257EF-5AF0-3869-D259-B1AF5458E6CC}"/>
              </a:ext>
            </a:extLst>
          </p:cNvPr>
          <p:cNvSpPr txBox="1"/>
          <p:nvPr/>
        </p:nvSpPr>
        <p:spPr>
          <a:xfrm rot="2078147">
            <a:off x="1970159" y="1667328"/>
            <a:ext cx="1878900"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dirty="0">
                <a:solidFill>
                  <a:srgbClr val="FF0000"/>
                </a:solidFill>
                <a:latin typeface="Comfortaa"/>
                <a:ea typeface="Comfortaa"/>
                <a:cs typeface="Comfortaa"/>
                <a:sym typeface="Comfortaa"/>
              </a:rPr>
              <a:t>Saint André lez lille</a:t>
            </a:r>
            <a:endParaRPr sz="900" b="1" dirty="0">
              <a:solidFill>
                <a:srgbClr val="FF0000"/>
              </a:solidFill>
              <a:latin typeface="Comfortaa"/>
              <a:ea typeface="Comfortaa"/>
              <a:cs typeface="Comfortaa"/>
              <a:sym typeface="Comfortaa"/>
            </a:endParaRPr>
          </a:p>
        </p:txBody>
      </p:sp>
      <p:sp>
        <p:nvSpPr>
          <p:cNvPr id="9" name="Google Shape;173;p20">
            <a:extLst>
              <a:ext uri="{FF2B5EF4-FFF2-40B4-BE49-F238E27FC236}">
                <a16:creationId xmlns:a16="http://schemas.microsoft.com/office/drawing/2014/main" id="{CC59CA1A-EDCF-570F-A3CD-5E37F2F10ECF}"/>
              </a:ext>
            </a:extLst>
          </p:cNvPr>
          <p:cNvSpPr txBox="1"/>
          <p:nvPr/>
        </p:nvSpPr>
        <p:spPr>
          <a:xfrm rot="2078147">
            <a:off x="5742031" y="4305098"/>
            <a:ext cx="933929"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dirty="0">
                <a:solidFill>
                  <a:srgbClr val="FF0000"/>
                </a:solidFill>
                <a:latin typeface="Comfortaa"/>
                <a:ea typeface="Comfortaa"/>
                <a:cs typeface="Comfortaa"/>
                <a:sym typeface="Comfortaa"/>
              </a:rPr>
              <a:t>Lambersart</a:t>
            </a:r>
            <a:endParaRPr sz="900" b="1" dirty="0">
              <a:solidFill>
                <a:srgbClr val="FF0000"/>
              </a:solidFill>
              <a:latin typeface="Comfortaa"/>
              <a:ea typeface="Comfortaa"/>
              <a:cs typeface="Comfortaa"/>
              <a:sym typeface="Comfortaa"/>
            </a:endParaRPr>
          </a:p>
        </p:txBody>
      </p:sp>
      <p:sp>
        <p:nvSpPr>
          <p:cNvPr id="187" name="Google Shape;187;p21"/>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latin typeface="Comfortaa"/>
                <a:ea typeface="Comfortaa"/>
                <a:cs typeface="Comfortaa"/>
                <a:sym typeface="Comfortaa"/>
              </a:rPr>
              <a:t>LA QUINTINIE</a:t>
            </a:r>
            <a:endParaRPr sz="1900">
              <a:latin typeface="Comfortaa"/>
              <a:ea typeface="Comfortaa"/>
              <a:cs typeface="Comfortaa"/>
              <a:sym typeface="Comfortaa"/>
            </a:endParaRPr>
          </a:p>
        </p:txBody>
      </p:sp>
      <p:sp>
        <p:nvSpPr>
          <p:cNvPr id="190" name="Google Shape;190;p21"/>
          <p:cNvSpPr txBox="1"/>
          <p:nvPr/>
        </p:nvSpPr>
        <p:spPr>
          <a:xfrm>
            <a:off x="109873" y="1494729"/>
            <a:ext cx="1878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b="1" dirty="0">
                <a:solidFill>
                  <a:srgbClr val="FF0000"/>
                </a:solidFill>
                <a:latin typeface="Comfortaa"/>
                <a:ea typeface="Comfortaa"/>
                <a:cs typeface="Comfortaa"/>
                <a:sym typeface="Comfortaa"/>
              </a:rPr>
              <a:t>LAMBERSART</a:t>
            </a:r>
            <a:endParaRPr sz="1100" b="1" dirty="0">
              <a:solidFill>
                <a:srgbClr val="FF0000"/>
              </a:solidFill>
              <a:latin typeface="Comfortaa"/>
              <a:ea typeface="Comfortaa"/>
              <a:cs typeface="Comfortaa"/>
              <a:sym typeface="Comfortaa"/>
            </a:endParaRPr>
          </a:p>
        </p:txBody>
      </p:sp>
      <p:sp>
        <p:nvSpPr>
          <p:cNvPr id="191" name="Google Shape;191;p21"/>
          <p:cNvSpPr txBox="1"/>
          <p:nvPr/>
        </p:nvSpPr>
        <p:spPr>
          <a:xfrm>
            <a:off x="109873" y="1744829"/>
            <a:ext cx="3039300" cy="84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dirty="0">
                <a:latin typeface="Comfortaa"/>
                <a:ea typeface="Comfortaa"/>
                <a:cs typeface="Comfortaa"/>
                <a:sym typeface="Comfortaa"/>
              </a:rPr>
              <a:t>Surface parcelle : </a:t>
            </a:r>
            <a:r>
              <a:rPr lang="fr" sz="900" b="1" dirty="0">
                <a:latin typeface="Comfortaa"/>
                <a:ea typeface="Comfortaa"/>
                <a:cs typeface="Comfortaa"/>
                <a:sym typeface="Comfortaa"/>
              </a:rPr>
              <a:t>4179 m²</a:t>
            </a:r>
            <a:endParaRPr sz="900" b="1" dirty="0">
              <a:latin typeface="Comfortaa"/>
              <a:ea typeface="Comfortaa"/>
              <a:cs typeface="Comfortaa"/>
              <a:sym typeface="Comfortaa"/>
            </a:endParaRPr>
          </a:p>
          <a:p>
            <a:pPr marL="0" lvl="0" indent="0" algn="l" rtl="0">
              <a:spcBef>
                <a:spcPts val="0"/>
              </a:spcBef>
              <a:spcAft>
                <a:spcPts val="0"/>
              </a:spcAft>
              <a:buNone/>
            </a:pPr>
            <a:r>
              <a:rPr lang="fr" sz="900" dirty="0">
                <a:latin typeface="Comfortaa"/>
                <a:ea typeface="Comfortaa"/>
                <a:cs typeface="Comfortaa"/>
                <a:sym typeface="Comfortaa"/>
              </a:rPr>
              <a:t>Emprise au sol : </a:t>
            </a:r>
            <a:r>
              <a:rPr lang="fr" sz="900" b="1" dirty="0">
                <a:latin typeface="Comfortaa"/>
                <a:ea typeface="Comfortaa"/>
                <a:cs typeface="Comfortaa"/>
                <a:sym typeface="Comfortaa"/>
              </a:rPr>
              <a:t>1778 m² (42,5%)</a:t>
            </a:r>
            <a:endParaRPr sz="900" b="1" dirty="0">
              <a:latin typeface="Comfortaa"/>
              <a:ea typeface="Comfortaa"/>
              <a:cs typeface="Comfortaa"/>
              <a:sym typeface="Comfortaa"/>
            </a:endParaRPr>
          </a:p>
          <a:p>
            <a:pPr marL="0" lvl="0" indent="0" algn="l" rtl="0">
              <a:spcBef>
                <a:spcPts val="0"/>
              </a:spcBef>
              <a:spcAft>
                <a:spcPts val="0"/>
              </a:spcAft>
              <a:buNone/>
            </a:pPr>
            <a:r>
              <a:rPr lang="fr" sz="800" i="1" dirty="0">
                <a:solidFill>
                  <a:srgbClr val="FF0000"/>
                </a:solidFill>
                <a:latin typeface="Comfortaa"/>
                <a:ea typeface="Comfortaa"/>
                <a:cs typeface="Comfortaa"/>
                <a:sym typeface="Comfortaa"/>
              </a:rPr>
              <a:t>réglementaire 50% max</a:t>
            </a:r>
            <a:endParaRPr sz="800" i="1" dirty="0">
              <a:solidFill>
                <a:srgbClr val="FF0000"/>
              </a:solidFill>
              <a:latin typeface="Comfortaa"/>
              <a:ea typeface="Comfortaa"/>
              <a:cs typeface="Comfortaa"/>
              <a:sym typeface="Comfortaa"/>
            </a:endParaRPr>
          </a:p>
          <a:p>
            <a:pPr marL="0" lvl="0" indent="0" algn="l" rtl="0">
              <a:spcBef>
                <a:spcPts val="0"/>
              </a:spcBef>
              <a:spcAft>
                <a:spcPts val="0"/>
              </a:spcAft>
              <a:buNone/>
            </a:pPr>
            <a:r>
              <a:rPr lang="fr" sz="900" dirty="0">
                <a:latin typeface="Comfortaa"/>
                <a:ea typeface="Comfortaa"/>
                <a:cs typeface="Comfortaa"/>
                <a:sym typeface="Comfortaa"/>
              </a:rPr>
              <a:t>Espaces verts en pleine terre :</a:t>
            </a:r>
            <a:r>
              <a:rPr lang="fr" sz="900" b="1" dirty="0">
                <a:latin typeface="Comfortaa"/>
                <a:ea typeface="Comfortaa"/>
                <a:cs typeface="Comfortaa"/>
                <a:sym typeface="Comfortaa"/>
              </a:rPr>
              <a:t> 2300 m² (55%)</a:t>
            </a:r>
            <a:endParaRPr sz="900" b="1" dirty="0">
              <a:latin typeface="Comfortaa"/>
              <a:ea typeface="Comfortaa"/>
              <a:cs typeface="Comfortaa"/>
              <a:sym typeface="Comfortaa"/>
            </a:endParaRPr>
          </a:p>
          <a:p>
            <a:pPr marL="0" lvl="0" indent="0" algn="l" rtl="0">
              <a:spcBef>
                <a:spcPts val="0"/>
              </a:spcBef>
              <a:spcAft>
                <a:spcPts val="0"/>
              </a:spcAft>
              <a:buNone/>
            </a:pPr>
            <a:r>
              <a:rPr lang="fr" sz="800" i="1" dirty="0">
                <a:solidFill>
                  <a:srgbClr val="FF0000"/>
                </a:solidFill>
                <a:latin typeface="Comfortaa"/>
                <a:ea typeface="Comfortaa"/>
                <a:cs typeface="Comfortaa"/>
                <a:sym typeface="Comfortaa"/>
              </a:rPr>
              <a:t>réglementaire 15% min</a:t>
            </a:r>
            <a:endParaRPr sz="800" i="1" dirty="0">
              <a:solidFill>
                <a:srgbClr val="FF0000"/>
              </a:solidFill>
              <a:latin typeface="Comfortaa"/>
              <a:ea typeface="Comfortaa"/>
              <a:cs typeface="Comfortaa"/>
              <a:sym typeface="Comfortaa"/>
            </a:endParaRPr>
          </a:p>
        </p:txBody>
      </p:sp>
      <p:sp>
        <p:nvSpPr>
          <p:cNvPr id="192" name="Google Shape;192;p21"/>
          <p:cNvSpPr txBox="1"/>
          <p:nvPr/>
        </p:nvSpPr>
        <p:spPr>
          <a:xfrm>
            <a:off x="6120175" y="3174400"/>
            <a:ext cx="1878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b="1">
                <a:solidFill>
                  <a:srgbClr val="FF0000"/>
                </a:solidFill>
                <a:latin typeface="Comfortaa"/>
                <a:ea typeface="Comfortaa"/>
                <a:cs typeface="Comfortaa"/>
                <a:sym typeface="Comfortaa"/>
              </a:rPr>
              <a:t>SAINT-ANDRÉ</a:t>
            </a:r>
            <a:endParaRPr sz="1100" b="1">
              <a:solidFill>
                <a:srgbClr val="FF0000"/>
              </a:solidFill>
              <a:latin typeface="Comfortaa"/>
              <a:ea typeface="Comfortaa"/>
              <a:cs typeface="Comfortaa"/>
              <a:sym typeface="Comfortaa"/>
            </a:endParaRPr>
          </a:p>
        </p:txBody>
      </p:sp>
      <p:sp>
        <p:nvSpPr>
          <p:cNvPr id="193" name="Google Shape;193;p21"/>
          <p:cNvSpPr txBox="1"/>
          <p:nvPr/>
        </p:nvSpPr>
        <p:spPr>
          <a:xfrm>
            <a:off x="6120175" y="3424500"/>
            <a:ext cx="3039300" cy="84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dirty="0">
                <a:latin typeface="Comfortaa"/>
                <a:ea typeface="Comfortaa"/>
                <a:cs typeface="Comfortaa"/>
                <a:sym typeface="Comfortaa"/>
              </a:rPr>
              <a:t>Surface parcelle : </a:t>
            </a:r>
            <a:r>
              <a:rPr lang="fr" sz="900" b="1" dirty="0">
                <a:latin typeface="Comfortaa"/>
                <a:ea typeface="Comfortaa"/>
                <a:cs typeface="Comfortaa"/>
                <a:sym typeface="Comfortaa"/>
              </a:rPr>
              <a:t>5060 m²</a:t>
            </a:r>
            <a:endParaRPr sz="900" b="1" dirty="0">
              <a:latin typeface="Comfortaa"/>
              <a:ea typeface="Comfortaa"/>
              <a:cs typeface="Comfortaa"/>
              <a:sym typeface="Comfortaa"/>
            </a:endParaRPr>
          </a:p>
          <a:p>
            <a:pPr marL="0" lvl="0" indent="0" algn="l" rtl="0">
              <a:spcBef>
                <a:spcPts val="0"/>
              </a:spcBef>
              <a:spcAft>
                <a:spcPts val="0"/>
              </a:spcAft>
              <a:buNone/>
            </a:pPr>
            <a:r>
              <a:rPr lang="fr" sz="900" dirty="0">
                <a:latin typeface="Comfortaa"/>
                <a:ea typeface="Comfortaa"/>
                <a:cs typeface="Comfortaa"/>
                <a:sym typeface="Comfortaa"/>
              </a:rPr>
              <a:t>Emprise au sol : </a:t>
            </a:r>
            <a:r>
              <a:rPr lang="fr" sz="900" b="1" dirty="0">
                <a:latin typeface="Comfortaa"/>
                <a:ea typeface="Comfortaa"/>
                <a:cs typeface="Comfortaa"/>
                <a:sym typeface="Comfortaa"/>
              </a:rPr>
              <a:t>1220 m² (24%)</a:t>
            </a:r>
            <a:endParaRPr sz="900" b="1" dirty="0">
              <a:latin typeface="Comfortaa"/>
              <a:ea typeface="Comfortaa"/>
              <a:cs typeface="Comfortaa"/>
              <a:sym typeface="Comfortaa"/>
            </a:endParaRPr>
          </a:p>
          <a:p>
            <a:pPr marL="0" lvl="0" indent="0" algn="l" rtl="0">
              <a:spcBef>
                <a:spcPts val="0"/>
              </a:spcBef>
              <a:spcAft>
                <a:spcPts val="0"/>
              </a:spcAft>
              <a:buNone/>
            </a:pPr>
            <a:r>
              <a:rPr lang="fr" sz="800" i="1" dirty="0">
                <a:solidFill>
                  <a:srgbClr val="FF0000"/>
                </a:solidFill>
                <a:latin typeface="Comfortaa"/>
                <a:ea typeface="Comfortaa"/>
                <a:cs typeface="Comfortaa"/>
                <a:sym typeface="Comfortaa"/>
              </a:rPr>
              <a:t>Non réglementée</a:t>
            </a:r>
            <a:endParaRPr sz="800" i="1" dirty="0">
              <a:solidFill>
                <a:srgbClr val="FF0000"/>
              </a:solidFill>
              <a:latin typeface="Comfortaa"/>
              <a:ea typeface="Comfortaa"/>
              <a:cs typeface="Comfortaa"/>
              <a:sym typeface="Comfortaa"/>
            </a:endParaRPr>
          </a:p>
          <a:p>
            <a:pPr marL="0" lvl="0" indent="0" algn="l" rtl="0">
              <a:spcBef>
                <a:spcPts val="0"/>
              </a:spcBef>
              <a:spcAft>
                <a:spcPts val="0"/>
              </a:spcAft>
              <a:buNone/>
            </a:pPr>
            <a:r>
              <a:rPr lang="fr" sz="900" dirty="0">
                <a:latin typeface="Comfortaa"/>
                <a:ea typeface="Comfortaa"/>
                <a:cs typeface="Comfortaa"/>
                <a:sym typeface="Comfortaa"/>
              </a:rPr>
              <a:t>Espaces verts en pleine terre :</a:t>
            </a:r>
            <a:r>
              <a:rPr lang="fr" sz="900" b="1" dirty="0">
                <a:latin typeface="Comfortaa"/>
                <a:ea typeface="Comfortaa"/>
                <a:cs typeface="Comfortaa"/>
                <a:sym typeface="Comfortaa"/>
              </a:rPr>
              <a:t>  1277 m² (25%)</a:t>
            </a:r>
            <a:endParaRPr sz="900" b="1" dirty="0">
              <a:latin typeface="Comfortaa"/>
              <a:ea typeface="Comfortaa"/>
              <a:cs typeface="Comfortaa"/>
              <a:sym typeface="Comfortaa"/>
            </a:endParaRPr>
          </a:p>
          <a:p>
            <a:pPr marL="0" lvl="0" indent="0" algn="l" rtl="0">
              <a:spcBef>
                <a:spcPts val="0"/>
              </a:spcBef>
              <a:spcAft>
                <a:spcPts val="0"/>
              </a:spcAft>
              <a:buNone/>
            </a:pPr>
            <a:r>
              <a:rPr lang="fr" sz="800" i="1" dirty="0">
                <a:solidFill>
                  <a:srgbClr val="FF0000"/>
                </a:solidFill>
                <a:latin typeface="Comfortaa"/>
                <a:ea typeface="Comfortaa"/>
                <a:cs typeface="Comfortaa"/>
                <a:sym typeface="Comfortaa"/>
              </a:rPr>
              <a:t>réglementaire 15% min</a:t>
            </a:r>
            <a:endParaRPr sz="800" i="1" dirty="0">
              <a:solidFill>
                <a:srgbClr val="FF0000"/>
              </a:solidFill>
              <a:latin typeface="Comfortaa"/>
              <a:ea typeface="Comfortaa"/>
              <a:cs typeface="Comfortaa"/>
              <a:sym typeface="Comfortaa"/>
            </a:endParaRPr>
          </a:p>
        </p:txBody>
      </p:sp>
      <p:cxnSp>
        <p:nvCxnSpPr>
          <p:cNvPr id="194" name="Google Shape;194;p21"/>
          <p:cNvCxnSpPr/>
          <p:nvPr/>
        </p:nvCxnSpPr>
        <p:spPr>
          <a:xfrm rot="10800000" flipH="1">
            <a:off x="-34625" y="1054975"/>
            <a:ext cx="9194100" cy="330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 name="Google Shape;74;p14">
            <a:extLst>
              <a:ext uri="{FF2B5EF4-FFF2-40B4-BE49-F238E27FC236}">
                <a16:creationId xmlns:a16="http://schemas.microsoft.com/office/drawing/2014/main" id="{355F2DDA-9C2F-4B33-32D0-6328B00E49B6}"/>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
        <p:nvSpPr>
          <p:cNvPr id="3" name="Google Shape;140;p18">
            <a:extLst>
              <a:ext uri="{FF2B5EF4-FFF2-40B4-BE49-F238E27FC236}">
                <a16:creationId xmlns:a16="http://schemas.microsoft.com/office/drawing/2014/main" id="{436ABE17-6D2A-3DEA-4128-91DD1B28BF1D}"/>
              </a:ext>
            </a:extLst>
          </p:cNvPr>
          <p:cNvSpPr txBox="1"/>
          <p:nvPr/>
        </p:nvSpPr>
        <p:spPr>
          <a:xfrm>
            <a:off x="1070286" y="97896"/>
            <a:ext cx="1140650" cy="120029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6600" dirty="0">
                <a:solidFill>
                  <a:srgbClr val="FFC000"/>
                </a:solidFill>
                <a:latin typeface="Comfortaa"/>
                <a:ea typeface="Comfortaa"/>
                <a:cs typeface="Comfortaa"/>
                <a:sym typeface="Comfortaa"/>
              </a:rPr>
              <a:t>3</a:t>
            </a:r>
            <a:endParaRPr sz="6600" dirty="0">
              <a:solidFill>
                <a:srgbClr val="FFC000"/>
              </a:solidFill>
              <a:latin typeface="Comfortaa"/>
              <a:ea typeface="Comfortaa"/>
              <a:cs typeface="Comfortaa"/>
              <a:sym typeface="Comfortaa"/>
            </a:endParaRPr>
          </a:p>
        </p:txBody>
      </p:sp>
      <p:sp>
        <p:nvSpPr>
          <p:cNvPr id="7" name="ZoneTexte 6">
            <a:extLst>
              <a:ext uri="{FF2B5EF4-FFF2-40B4-BE49-F238E27FC236}">
                <a16:creationId xmlns:a16="http://schemas.microsoft.com/office/drawing/2014/main" id="{830DDC61-2D7F-F3EF-735E-1A53F3E00B8A}"/>
              </a:ext>
            </a:extLst>
          </p:cNvPr>
          <p:cNvSpPr txBox="1"/>
          <p:nvPr/>
        </p:nvSpPr>
        <p:spPr>
          <a:xfrm>
            <a:off x="114281" y="389571"/>
            <a:ext cx="1209738" cy="677108"/>
          </a:xfrm>
          <a:prstGeom prst="rect">
            <a:avLst/>
          </a:prstGeom>
          <a:noFill/>
        </p:spPr>
        <p:txBody>
          <a:bodyPr wrap="square" rtlCol="0">
            <a:spAutoFit/>
          </a:bodyPr>
          <a:lstStyle/>
          <a:p>
            <a:r>
              <a:rPr lang="fr-FR" dirty="0">
                <a:latin typeface="Bebas Neue" panose="020B0606020202050201" pitchFamily="34" charset="0"/>
              </a:rPr>
              <a:t>PROJET</a:t>
            </a:r>
          </a:p>
          <a:p>
            <a:r>
              <a:rPr lang="fr-FR" sz="2400" dirty="0">
                <a:solidFill>
                  <a:srgbClr val="FFC000"/>
                </a:solidFill>
                <a:latin typeface="Bebas Neue" panose="020B0606020202050201" pitchFamily="34" charset="0"/>
              </a:rPr>
              <a:t>VERSION</a:t>
            </a:r>
          </a:p>
        </p:txBody>
      </p:sp>
      <p:sp>
        <p:nvSpPr>
          <p:cNvPr id="11" name="ZoneTexte 10">
            <a:extLst>
              <a:ext uri="{FF2B5EF4-FFF2-40B4-BE49-F238E27FC236}">
                <a16:creationId xmlns:a16="http://schemas.microsoft.com/office/drawing/2014/main" id="{776CEBA1-86A3-B1E9-01DC-306C398AC7DD}"/>
              </a:ext>
            </a:extLst>
          </p:cNvPr>
          <p:cNvSpPr txBox="1"/>
          <p:nvPr/>
        </p:nvSpPr>
        <p:spPr>
          <a:xfrm>
            <a:off x="1578713" y="509824"/>
            <a:ext cx="782618" cy="523220"/>
          </a:xfrm>
          <a:prstGeom prst="rect">
            <a:avLst/>
          </a:prstGeom>
          <a:noFill/>
        </p:spPr>
        <p:txBody>
          <a:bodyPr wrap="square" rtlCol="0">
            <a:spAutoFit/>
          </a:bodyPr>
          <a:lstStyle/>
          <a:p>
            <a:r>
              <a:rPr lang="fr-FR" dirty="0">
                <a:solidFill>
                  <a:srgbClr val="FFC000"/>
                </a:solidFill>
                <a:latin typeface="Bebas Neue" panose="020B0606020202050201" pitchFamily="34" charset="0"/>
              </a:rPr>
              <a:t>NOVEMBRE 2022</a:t>
            </a:r>
          </a:p>
        </p:txBody>
      </p:sp>
    </p:spTree>
    <p:extLst>
      <p:ext uri="{BB962C8B-B14F-4D97-AF65-F5344CB8AC3E}">
        <p14:creationId xmlns:p14="http://schemas.microsoft.com/office/powerpoint/2010/main" val="3084877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30"/>
          <p:cNvPicPr preferRelativeResize="0"/>
          <p:nvPr/>
        </p:nvPicPr>
        <p:blipFill rotWithShape="1">
          <a:blip r:embed="rId3">
            <a:alphaModFix/>
          </a:blip>
          <a:srcRect l="12397" r="13676"/>
          <a:stretch/>
        </p:blipFill>
        <p:spPr>
          <a:xfrm>
            <a:off x="199604" y="1563004"/>
            <a:ext cx="2129024" cy="1584764"/>
          </a:xfrm>
          <a:prstGeom prst="rect">
            <a:avLst/>
          </a:prstGeom>
          <a:noFill/>
          <a:ln>
            <a:noFill/>
          </a:ln>
        </p:spPr>
      </p:pic>
      <p:cxnSp>
        <p:nvCxnSpPr>
          <p:cNvPr id="302" name="Google Shape;302;p30"/>
          <p:cNvCxnSpPr/>
          <p:nvPr/>
        </p:nvCxnSpPr>
        <p:spPr>
          <a:xfrm rot="10800000" flipH="1">
            <a:off x="-34625" y="1054975"/>
            <a:ext cx="9194100" cy="3300"/>
          </a:xfrm>
          <a:prstGeom prst="straightConnector1">
            <a:avLst/>
          </a:prstGeom>
          <a:noFill/>
          <a:ln w="9525" cap="flat" cmpd="sng">
            <a:solidFill>
              <a:srgbClr val="38761D"/>
            </a:solidFill>
            <a:prstDash val="solid"/>
            <a:round/>
            <a:headEnd type="none" w="med" len="med"/>
            <a:tailEnd type="none" w="med" len="med"/>
          </a:ln>
        </p:spPr>
      </p:cxnSp>
      <p:sp>
        <p:nvSpPr>
          <p:cNvPr id="303" name="Google Shape;303;p30"/>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dirty="0">
                <a:latin typeface="Comfortaa"/>
                <a:ea typeface="Comfortaa"/>
                <a:cs typeface="Comfortaa"/>
                <a:sym typeface="Comfortaa"/>
              </a:rPr>
              <a:t>LA QUINTINIE</a:t>
            </a:r>
            <a:endParaRPr sz="1900" dirty="0">
              <a:latin typeface="Comfortaa"/>
              <a:ea typeface="Comfortaa"/>
              <a:cs typeface="Comfortaa"/>
              <a:sym typeface="Comfortaa"/>
            </a:endParaRPr>
          </a:p>
        </p:txBody>
      </p:sp>
      <p:pic>
        <p:nvPicPr>
          <p:cNvPr id="306" name="Google Shape;306;p30"/>
          <p:cNvPicPr preferRelativeResize="0"/>
          <p:nvPr/>
        </p:nvPicPr>
        <p:blipFill rotWithShape="1">
          <a:blip r:embed="rId4"/>
          <a:srcRect l="11164" t="12260" r="11252" b="6890"/>
          <a:stretch/>
        </p:blipFill>
        <p:spPr>
          <a:xfrm>
            <a:off x="4492712" y="1631534"/>
            <a:ext cx="2251476" cy="1364323"/>
          </a:xfrm>
          <a:prstGeom prst="rect">
            <a:avLst/>
          </a:prstGeom>
          <a:noFill/>
          <a:ln>
            <a:noFill/>
          </a:ln>
        </p:spPr>
      </p:pic>
      <p:sp>
        <p:nvSpPr>
          <p:cNvPr id="313" name="Google Shape;313;p30"/>
          <p:cNvSpPr txBox="1"/>
          <p:nvPr/>
        </p:nvSpPr>
        <p:spPr>
          <a:xfrm>
            <a:off x="883757" y="3758984"/>
            <a:ext cx="3368400" cy="108488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50" dirty="0">
                <a:latin typeface="Comfortaa"/>
                <a:ea typeface="Comfortaa"/>
                <a:cs typeface="Comfortaa"/>
                <a:sym typeface="Comfortaa"/>
              </a:rPr>
              <a:t>Surface parcelle  </a:t>
            </a:r>
            <a:r>
              <a:rPr lang="fr" sz="1050" b="1" dirty="0">
                <a:latin typeface="Comfortaa"/>
                <a:ea typeface="Comfortaa"/>
                <a:cs typeface="Comfortaa"/>
                <a:sym typeface="Comfortaa"/>
              </a:rPr>
              <a:t>9239 m²</a:t>
            </a:r>
            <a:endParaRPr sz="1050" b="1" dirty="0">
              <a:latin typeface="Comfortaa"/>
              <a:ea typeface="Comfortaa"/>
              <a:cs typeface="Comfortaa"/>
              <a:sym typeface="Comfortaa"/>
            </a:endParaRPr>
          </a:p>
          <a:p>
            <a:pPr marL="0" lvl="0" indent="0" algn="l" rtl="0">
              <a:spcBef>
                <a:spcPts val="0"/>
              </a:spcBef>
              <a:spcAft>
                <a:spcPts val="0"/>
              </a:spcAft>
              <a:buNone/>
            </a:pPr>
            <a:r>
              <a:rPr lang="fr" sz="1050" dirty="0">
                <a:latin typeface="Comfortaa"/>
                <a:ea typeface="Comfortaa"/>
                <a:cs typeface="Comfortaa"/>
                <a:sym typeface="Comfortaa"/>
              </a:rPr>
              <a:t>Emprise au sol  </a:t>
            </a:r>
            <a:r>
              <a:rPr lang="fr" sz="1050" b="1" dirty="0">
                <a:latin typeface="Comfortaa"/>
                <a:ea typeface="Comfortaa"/>
                <a:cs typeface="Comfortaa"/>
                <a:sym typeface="Comfortaa"/>
              </a:rPr>
              <a:t>857 m² 	 	(9%)</a:t>
            </a:r>
            <a:endParaRPr sz="1050" b="1" dirty="0">
              <a:latin typeface="Comfortaa"/>
              <a:ea typeface="Comfortaa"/>
              <a:cs typeface="Comfortaa"/>
              <a:sym typeface="Comfortaa"/>
            </a:endParaRPr>
          </a:p>
          <a:p>
            <a:pPr marL="0" lvl="0" indent="0" algn="l" rtl="0">
              <a:spcBef>
                <a:spcPts val="0"/>
              </a:spcBef>
              <a:spcAft>
                <a:spcPts val="0"/>
              </a:spcAft>
              <a:buNone/>
            </a:pPr>
            <a:r>
              <a:rPr lang="fr" sz="1050" dirty="0">
                <a:latin typeface="Comfortaa"/>
                <a:ea typeface="Comfortaa"/>
                <a:cs typeface="Comfortaa"/>
                <a:sym typeface="Comfortaa"/>
              </a:rPr>
              <a:t>Espaces verts (pleine terre)</a:t>
            </a:r>
            <a:r>
              <a:rPr lang="fr" sz="1050" b="1" dirty="0">
                <a:latin typeface="Comfortaa"/>
                <a:ea typeface="Comfortaa"/>
                <a:cs typeface="Comfortaa"/>
                <a:sym typeface="Comfortaa"/>
              </a:rPr>
              <a:t> 4834 m² 	(52%)</a:t>
            </a:r>
            <a:endParaRPr sz="1050" b="1" dirty="0">
              <a:latin typeface="Comfortaa"/>
              <a:ea typeface="Comfortaa"/>
              <a:cs typeface="Comfortaa"/>
              <a:sym typeface="Comfortaa"/>
            </a:endParaRPr>
          </a:p>
          <a:p>
            <a:pPr marL="0" lvl="0" indent="0" algn="l" rtl="0">
              <a:spcBef>
                <a:spcPts val="0"/>
              </a:spcBef>
              <a:spcAft>
                <a:spcPts val="0"/>
              </a:spcAft>
              <a:buNone/>
            </a:pPr>
            <a:r>
              <a:rPr lang="fr" sz="1050" dirty="0">
                <a:latin typeface="Comfortaa"/>
                <a:ea typeface="Comfortaa"/>
                <a:cs typeface="Comfortaa"/>
                <a:sym typeface="Comfortaa"/>
              </a:rPr>
              <a:t>Espaces imperméabilisés </a:t>
            </a:r>
            <a:r>
              <a:rPr lang="fr" sz="1050" b="1" dirty="0">
                <a:latin typeface="Comfortaa"/>
                <a:ea typeface="Comfortaa"/>
                <a:cs typeface="Comfortaa"/>
                <a:sym typeface="Comfortaa"/>
              </a:rPr>
              <a:t> 3270 m² 	(35%)</a:t>
            </a:r>
          </a:p>
          <a:p>
            <a:pPr marL="0" lvl="0" indent="0" algn="l" rtl="0">
              <a:spcBef>
                <a:spcPts val="0"/>
              </a:spcBef>
              <a:spcAft>
                <a:spcPts val="0"/>
              </a:spcAft>
              <a:buNone/>
            </a:pPr>
            <a:r>
              <a:rPr lang="fr" sz="1050" dirty="0">
                <a:latin typeface="Comfortaa"/>
                <a:ea typeface="Comfortaa"/>
                <a:cs typeface="Comfortaa"/>
                <a:sym typeface="Comfortaa"/>
              </a:rPr>
              <a:t>Arbres 		         </a:t>
            </a:r>
            <a:r>
              <a:rPr lang="fr" sz="1050" b="1" dirty="0">
                <a:latin typeface="Comfortaa"/>
                <a:ea typeface="Comfortaa"/>
                <a:cs typeface="Comfortaa"/>
                <a:sym typeface="Comfortaa"/>
              </a:rPr>
              <a:t>	24</a:t>
            </a:r>
            <a:endParaRPr sz="1050" b="1" dirty="0">
              <a:latin typeface="Comfortaa"/>
              <a:ea typeface="Comfortaa"/>
              <a:cs typeface="Comfortaa"/>
              <a:sym typeface="Comfortaa"/>
            </a:endParaRPr>
          </a:p>
          <a:p>
            <a:pPr marL="0" lvl="0" indent="0" algn="l" rtl="0">
              <a:spcBef>
                <a:spcPts val="0"/>
              </a:spcBef>
              <a:spcAft>
                <a:spcPts val="0"/>
              </a:spcAft>
              <a:buNone/>
            </a:pPr>
            <a:endParaRPr sz="600" i="1" dirty="0">
              <a:solidFill>
                <a:srgbClr val="38761D"/>
              </a:solidFill>
              <a:latin typeface="Comfortaa"/>
              <a:ea typeface="Comfortaa"/>
              <a:cs typeface="Comfortaa"/>
              <a:sym typeface="Comfortaa"/>
            </a:endParaRPr>
          </a:p>
        </p:txBody>
      </p:sp>
      <p:sp>
        <p:nvSpPr>
          <p:cNvPr id="315" name="Google Shape;315;p30"/>
          <p:cNvSpPr txBox="1"/>
          <p:nvPr/>
        </p:nvSpPr>
        <p:spPr>
          <a:xfrm>
            <a:off x="4581283" y="3692117"/>
            <a:ext cx="3368400" cy="15696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dirty="0">
                <a:latin typeface="Comfortaa"/>
                <a:ea typeface="Comfortaa"/>
                <a:cs typeface="Comfortaa"/>
                <a:sym typeface="Comfortaa"/>
              </a:rPr>
              <a:t>Surface parcelle  </a:t>
            </a:r>
            <a:r>
              <a:rPr lang="fr" sz="1000" b="1" dirty="0">
                <a:latin typeface="Comfortaa"/>
                <a:ea typeface="Comfortaa"/>
                <a:cs typeface="Comfortaa"/>
                <a:sym typeface="Comfortaa"/>
              </a:rPr>
              <a:t>9239 m²</a:t>
            </a:r>
            <a:endParaRPr sz="1000" b="1" dirty="0">
              <a:latin typeface="Comfortaa"/>
              <a:ea typeface="Comfortaa"/>
              <a:cs typeface="Comfortaa"/>
              <a:sym typeface="Comfortaa"/>
            </a:endParaRPr>
          </a:p>
          <a:p>
            <a:pPr marL="0" lvl="0" indent="0" algn="l" rtl="0">
              <a:spcBef>
                <a:spcPts val="0"/>
              </a:spcBef>
              <a:spcAft>
                <a:spcPts val="0"/>
              </a:spcAft>
              <a:buNone/>
            </a:pPr>
            <a:r>
              <a:rPr lang="fr" sz="1000" dirty="0">
                <a:latin typeface="Comfortaa"/>
                <a:ea typeface="Comfortaa"/>
                <a:cs typeface="Comfortaa"/>
                <a:sym typeface="Comfortaa"/>
              </a:rPr>
              <a:t>Emprise au sol  </a:t>
            </a:r>
            <a:r>
              <a:rPr lang="fr" sz="1000" b="1" dirty="0">
                <a:latin typeface="Comfortaa"/>
                <a:ea typeface="Comfortaa"/>
                <a:cs typeface="Comfortaa"/>
                <a:sym typeface="Comfortaa"/>
              </a:rPr>
              <a:t>2998 m²		(32%)</a:t>
            </a:r>
            <a:endParaRPr sz="1000" b="1" dirty="0">
              <a:latin typeface="Comfortaa"/>
              <a:ea typeface="Comfortaa"/>
              <a:cs typeface="Comfortaa"/>
              <a:sym typeface="Comfortaa"/>
            </a:endParaRPr>
          </a:p>
          <a:p>
            <a:pPr marL="0" lvl="0" indent="0" algn="l" rtl="0">
              <a:spcBef>
                <a:spcPts val="0"/>
              </a:spcBef>
              <a:spcAft>
                <a:spcPts val="0"/>
              </a:spcAft>
              <a:buNone/>
            </a:pPr>
            <a:r>
              <a:rPr lang="fr" sz="1000" dirty="0">
                <a:latin typeface="Comfortaa"/>
                <a:ea typeface="Comfortaa"/>
                <a:cs typeface="Comfortaa"/>
                <a:sym typeface="Comfortaa"/>
              </a:rPr>
              <a:t>Espaces verts (pleine terre)</a:t>
            </a:r>
            <a:r>
              <a:rPr lang="fr" sz="1000" b="1" dirty="0">
                <a:latin typeface="Comfortaa"/>
                <a:ea typeface="Comfortaa"/>
                <a:cs typeface="Comfortaa"/>
                <a:sym typeface="Comfortaa"/>
              </a:rPr>
              <a:t> 3534 m² 	(38%)</a:t>
            </a:r>
            <a:endParaRPr sz="1000" b="1" dirty="0">
              <a:latin typeface="Comfortaa"/>
              <a:ea typeface="Comfortaa"/>
              <a:cs typeface="Comfortaa"/>
              <a:sym typeface="Comfortaa"/>
            </a:endParaRPr>
          </a:p>
          <a:p>
            <a:pPr marL="0" lvl="0" indent="0" algn="l" rtl="0">
              <a:spcBef>
                <a:spcPts val="0"/>
              </a:spcBef>
              <a:spcAft>
                <a:spcPts val="0"/>
              </a:spcAft>
              <a:buNone/>
            </a:pPr>
            <a:r>
              <a:rPr lang="fr" sz="1000" dirty="0">
                <a:latin typeface="Comfortaa"/>
                <a:ea typeface="Comfortaa"/>
                <a:cs typeface="Comfortaa"/>
                <a:sym typeface="Comfortaa"/>
              </a:rPr>
              <a:t>Espaces imperméabilisés </a:t>
            </a:r>
            <a:r>
              <a:rPr lang="fr" sz="1000" b="1" dirty="0">
                <a:latin typeface="Comfortaa"/>
                <a:ea typeface="Comfortaa"/>
                <a:cs typeface="Comfortaa"/>
                <a:sym typeface="Comfortaa"/>
              </a:rPr>
              <a:t> 2680 m² 	(29%)</a:t>
            </a:r>
          </a:p>
          <a:p>
            <a:r>
              <a:rPr lang="fr-FR" sz="1000" dirty="0">
                <a:latin typeface="Comfortaa"/>
                <a:ea typeface="Comfortaa"/>
                <a:cs typeface="Comfortaa"/>
                <a:sym typeface="Comfortaa"/>
              </a:rPr>
              <a:t>Arbres conservés	       </a:t>
            </a:r>
            <a:r>
              <a:rPr lang="fr-FR" sz="1000" b="1" dirty="0">
                <a:latin typeface="Comfortaa"/>
                <a:ea typeface="Comfortaa"/>
                <a:cs typeface="Comfortaa"/>
                <a:sym typeface="Comfortaa"/>
              </a:rPr>
              <a:t>	15</a:t>
            </a:r>
          </a:p>
          <a:p>
            <a:r>
              <a:rPr lang="fr-FR" sz="1000" dirty="0">
                <a:latin typeface="Comfortaa"/>
                <a:ea typeface="Comfortaa"/>
                <a:cs typeface="Comfortaa"/>
                <a:sym typeface="Comfortaa"/>
              </a:rPr>
              <a:t>Arbres replantés	       </a:t>
            </a:r>
            <a:r>
              <a:rPr lang="fr-FR" sz="1000" b="1" dirty="0">
                <a:latin typeface="Comfortaa"/>
                <a:ea typeface="Comfortaa"/>
                <a:cs typeface="Comfortaa"/>
                <a:sym typeface="Comfortaa"/>
              </a:rPr>
              <a:t>	9</a:t>
            </a:r>
          </a:p>
          <a:p>
            <a:r>
              <a:rPr lang="fr-FR" sz="1000" dirty="0">
                <a:latin typeface="Comfortaa"/>
                <a:ea typeface="Comfortaa"/>
                <a:cs typeface="Comfortaa"/>
                <a:sym typeface="Comfortaa"/>
              </a:rPr>
              <a:t>Arbres plantés       </a:t>
            </a:r>
            <a:r>
              <a:rPr lang="fr-FR" sz="1000" b="1" dirty="0">
                <a:latin typeface="Comfortaa"/>
                <a:ea typeface="Comfortaa"/>
                <a:cs typeface="Comfortaa"/>
                <a:sym typeface="Comfortaa"/>
              </a:rPr>
              <a:t>		37</a:t>
            </a:r>
          </a:p>
          <a:p>
            <a:pPr marL="0" lvl="0" indent="0" algn="l" rtl="0">
              <a:spcBef>
                <a:spcPts val="0"/>
              </a:spcBef>
              <a:spcAft>
                <a:spcPts val="0"/>
              </a:spcAft>
              <a:buNone/>
            </a:pPr>
            <a:endParaRPr sz="1000" b="1" dirty="0">
              <a:latin typeface="Comfortaa"/>
              <a:ea typeface="Comfortaa"/>
              <a:cs typeface="Comfortaa"/>
              <a:sym typeface="Comfortaa"/>
            </a:endParaRPr>
          </a:p>
          <a:p>
            <a:pPr marL="0" lvl="0" indent="0" algn="l" rtl="0">
              <a:spcBef>
                <a:spcPts val="0"/>
              </a:spcBef>
              <a:spcAft>
                <a:spcPts val="0"/>
              </a:spcAft>
              <a:buNone/>
            </a:pPr>
            <a:endParaRPr sz="1000" i="1" dirty="0">
              <a:solidFill>
                <a:srgbClr val="38761D"/>
              </a:solidFill>
              <a:latin typeface="Comfortaa"/>
              <a:ea typeface="Comfortaa"/>
              <a:cs typeface="Comfortaa"/>
              <a:sym typeface="Comfortaa"/>
            </a:endParaRPr>
          </a:p>
        </p:txBody>
      </p:sp>
      <p:sp>
        <p:nvSpPr>
          <p:cNvPr id="2" name="Google Shape;74;p14">
            <a:extLst>
              <a:ext uri="{FF2B5EF4-FFF2-40B4-BE49-F238E27FC236}">
                <a16:creationId xmlns:a16="http://schemas.microsoft.com/office/drawing/2014/main" id="{45CB0475-3C2A-F78C-8F7E-41633BE62114}"/>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
        <p:nvSpPr>
          <p:cNvPr id="3" name="ZoneTexte 2">
            <a:extLst>
              <a:ext uri="{FF2B5EF4-FFF2-40B4-BE49-F238E27FC236}">
                <a16:creationId xmlns:a16="http://schemas.microsoft.com/office/drawing/2014/main" id="{1CD8538F-A45C-1F22-A5E0-A22139E48593}"/>
              </a:ext>
            </a:extLst>
          </p:cNvPr>
          <p:cNvSpPr txBox="1"/>
          <p:nvPr/>
        </p:nvSpPr>
        <p:spPr>
          <a:xfrm>
            <a:off x="113736" y="568938"/>
            <a:ext cx="1208292" cy="523220"/>
          </a:xfrm>
          <a:prstGeom prst="rect">
            <a:avLst/>
          </a:prstGeom>
          <a:noFill/>
        </p:spPr>
        <p:txBody>
          <a:bodyPr wrap="square" rtlCol="0">
            <a:spAutoFit/>
          </a:bodyPr>
          <a:lstStyle/>
          <a:p>
            <a:r>
              <a:rPr lang="fr-FR" dirty="0">
                <a:latin typeface="Bebas Neue" panose="020B0606020202050201" pitchFamily="34" charset="0"/>
              </a:rPr>
              <a:t>COMPARATIF</a:t>
            </a:r>
          </a:p>
          <a:p>
            <a:r>
              <a:rPr lang="fr-FR" dirty="0">
                <a:solidFill>
                  <a:srgbClr val="92D050"/>
                </a:solidFill>
                <a:latin typeface="Bebas Neue" panose="020B0606020202050201" pitchFamily="34" charset="0"/>
              </a:rPr>
              <a:t>ESPACES VERTS</a:t>
            </a:r>
          </a:p>
        </p:txBody>
      </p:sp>
      <p:sp>
        <p:nvSpPr>
          <p:cNvPr id="6" name="ZoneTexte 5">
            <a:extLst>
              <a:ext uri="{FF2B5EF4-FFF2-40B4-BE49-F238E27FC236}">
                <a16:creationId xmlns:a16="http://schemas.microsoft.com/office/drawing/2014/main" id="{4DB2F53E-2C77-D83F-FFD3-6578D29E68ED}"/>
              </a:ext>
            </a:extLst>
          </p:cNvPr>
          <p:cNvSpPr txBox="1"/>
          <p:nvPr/>
        </p:nvSpPr>
        <p:spPr>
          <a:xfrm>
            <a:off x="4575776" y="3227944"/>
            <a:ext cx="760719" cy="523220"/>
          </a:xfrm>
          <a:prstGeom prst="rect">
            <a:avLst/>
          </a:prstGeom>
          <a:noFill/>
        </p:spPr>
        <p:txBody>
          <a:bodyPr wrap="square" rtlCol="0">
            <a:spAutoFit/>
          </a:bodyPr>
          <a:lstStyle/>
          <a:p>
            <a:r>
              <a:rPr lang="fr-FR" dirty="0">
                <a:solidFill>
                  <a:srgbClr val="92D050"/>
                </a:solidFill>
                <a:latin typeface="Bebas Neue" panose="020B0606020202050201" pitchFamily="34" charset="0"/>
              </a:rPr>
              <a:t> </a:t>
            </a:r>
          </a:p>
          <a:p>
            <a:r>
              <a:rPr lang="fr-FR" dirty="0">
                <a:solidFill>
                  <a:srgbClr val="92D050"/>
                </a:solidFill>
                <a:latin typeface="Bebas Neue" panose="020B0606020202050201" pitchFamily="34" charset="0"/>
              </a:rPr>
              <a:t>VERSION</a:t>
            </a:r>
          </a:p>
        </p:txBody>
      </p:sp>
      <p:sp>
        <p:nvSpPr>
          <p:cNvPr id="7" name="Google Shape;140;p18">
            <a:extLst>
              <a:ext uri="{FF2B5EF4-FFF2-40B4-BE49-F238E27FC236}">
                <a16:creationId xmlns:a16="http://schemas.microsoft.com/office/drawing/2014/main" id="{7FB91123-29CF-E2C9-6B7A-8B7BEE5D58CC}"/>
              </a:ext>
            </a:extLst>
          </p:cNvPr>
          <p:cNvSpPr txBox="1"/>
          <p:nvPr/>
        </p:nvSpPr>
        <p:spPr>
          <a:xfrm>
            <a:off x="5183423" y="3147768"/>
            <a:ext cx="1140650" cy="69246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3300" dirty="0">
                <a:solidFill>
                  <a:srgbClr val="92D050"/>
                </a:solidFill>
                <a:latin typeface="Comfortaa"/>
                <a:ea typeface="Comfortaa"/>
                <a:cs typeface="Comfortaa"/>
                <a:sym typeface="Comfortaa"/>
              </a:rPr>
              <a:t>3</a:t>
            </a:r>
            <a:endParaRPr sz="3300" dirty="0">
              <a:solidFill>
                <a:srgbClr val="92D050"/>
              </a:solidFill>
              <a:latin typeface="Comfortaa"/>
              <a:ea typeface="Comfortaa"/>
              <a:cs typeface="Comfortaa"/>
              <a:sym typeface="Comfortaa"/>
            </a:endParaRPr>
          </a:p>
        </p:txBody>
      </p:sp>
      <p:sp>
        <p:nvSpPr>
          <p:cNvPr id="8" name="ZoneTexte 7">
            <a:extLst>
              <a:ext uri="{FF2B5EF4-FFF2-40B4-BE49-F238E27FC236}">
                <a16:creationId xmlns:a16="http://schemas.microsoft.com/office/drawing/2014/main" id="{B3DF82C0-B401-2ADA-EF09-24BDB009E57E}"/>
              </a:ext>
            </a:extLst>
          </p:cNvPr>
          <p:cNvSpPr txBox="1"/>
          <p:nvPr/>
        </p:nvSpPr>
        <p:spPr>
          <a:xfrm>
            <a:off x="883757" y="3187136"/>
            <a:ext cx="760719" cy="523220"/>
          </a:xfrm>
          <a:prstGeom prst="rect">
            <a:avLst/>
          </a:prstGeom>
          <a:noFill/>
        </p:spPr>
        <p:txBody>
          <a:bodyPr wrap="square" rtlCol="0">
            <a:spAutoFit/>
          </a:bodyPr>
          <a:lstStyle/>
          <a:p>
            <a:r>
              <a:rPr lang="fr-FR" dirty="0">
                <a:solidFill>
                  <a:srgbClr val="92D050"/>
                </a:solidFill>
                <a:latin typeface="Bebas Neue" panose="020B0606020202050201" pitchFamily="34" charset="0"/>
              </a:rPr>
              <a:t> </a:t>
            </a:r>
          </a:p>
          <a:p>
            <a:r>
              <a:rPr lang="fr-FR" dirty="0">
                <a:solidFill>
                  <a:srgbClr val="92D050"/>
                </a:solidFill>
                <a:latin typeface="Bebas Neue" panose="020B0606020202050201" pitchFamily="34" charset="0"/>
              </a:rPr>
              <a:t>EXISTANT</a:t>
            </a:r>
          </a:p>
        </p:txBody>
      </p:sp>
      <p:pic>
        <p:nvPicPr>
          <p:cNvPr id="17" name="Image 16">
            <a:extLst>
              <a:ext uri="{FF2B5EF4-FFF2-40B4-BE49-F238E27FC236}">
                <a16:creationId xmlns:a16="http://schemas.microsoft.com/office/drawing/2014/main" id="{8E5393D2-2717-9091-D5B6-FAE7BC8D26E6}"/>
              </a:ext>
            </a:extLst>
          </p:cNvPr>
          <p:cNvPicPr>
            <a:picLocks noChangeAspect="1"/>
          </p:cNvPicPr>
          <p:nvPr/>
        </p:nvPicPr>
        <p:blipFill rotWithShape="1">
          <a:blip r:embed="rId5"/>
          <a:srcRect l="7966" t="14254" r="7123" b="10158"/>
          <a:stretch/>
        </p:blipFill>
        <p:spPr>
          <a:xfrm rot="9574610">
            <a:off x="6589276" y="1893467"/>
            <a:ext cx="2224702" cy="1240864"/>
          </a:xfrm>
          <a:prstGeom prst="rect">
            <a:avLst/>
          </a:prstGeom>
        </p:spPr>
      </p:pic>
      <p:pic>
        <p:nvPicPr>
          <p:cNvPr id="19" name="Image 18">
            <a:extLst>
              <a:ext uri="{FF2B5EF4-FFF2-40B4-BE49-F238E27FC236}">
                <a16:creationId xmlns:a16="http://schemas.microsoft.com/office/drawing/2014/main" id="{321E2EB1-3E05-39B2-4B70-65018D6B2A55}"/>
              </a:ext>
            </a:extLst>
          </p:cNvPr>
          <p:cNvPicPr>
            <a:picLocks noChangeAspect="1"/>
          </p:cNvPicPr>
          <p:nvPr/>
        </p:nvPicPr>
        <p:blipFill rotWithShape="1">
          <a:blip r:embed="rId6"/>
          <a:srcRect l="7950" t="3146" r="5101" b="7337"/>
          <a:stretch/>
        </p:blipFill>
        <p:spPr>
          <a:xfrm rot="19463757">
            <a:off x="2063482" y="1893468"/>
            <a:ext cx="1967664" cy="124086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cxnSp>
        <p:nvCxnSpPr>
          <p:cNvPr id="158" name="Google Shape;158;p19"/>
          <p:cNvCxnSpPr/>
          <p:nvPr/>
        </p:nvCxnSpPr>
        <p:spPr>
          <a:xfrm rot="10800000" flipH="1">
            <a:off x="-34625" y="1054975"/>
            <a:ext cx="9194100" cy="330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59" name="Google Shape;159;p19"/>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latin typeface="Comfortaa"/>
                <a:ea typeface="Comfortaa"/>
                <a:cs typeface="Comfortaa"/>
                <a:sym typeface="Comfortaa"/>
              </a:rPr>
              <a:t>LA QUINTINIE</a:t>
            </a:r>
            <a:endParaRPr sz="1900">
              <a:latin typeface="Comfortaa"/>
              <a:ea typeface="Comfortaa"/>
              <a:cs typeface="Comfortaa"/>
              <a:sym typeface="Comfortaa"/>
            </a:endParaRPr>
          </a:p>
        </p:txBody>
      </p:sp>
      <p:pic>
        <p:nvPicPr>
          <p:cNvPr id="163" name="Google Shape;163;p19"/>
          <p:cNvPicPr preferRelativeResize="0"/>
          <p:nvPr/>
        </p:nvPicPr>
        <p:blipFill rotWithShape="1">
          <a:blip r:embed="rId3"/>
          <a:srcRect l="21823" t="28547" r="17253"/>
          <a:stretch/>
        </p:blipFill>
        <p:spPr>
          <a:xfrm>
            <a:off x="358158" y="1385125"/>
            <a:ext cx="4848325" cy="3198549"/>
          </a:xfrm>
          <a:prstGeom prst="rect">
            <a:avLst/>
          </a:prstGeom>
          <a:noFill/>
          <a:ln>
            <a:noFill/>
          </a:ln>
        </p:spPr>
      </p:pic>
      <p:pic>
        <p:nvPicPr>
          <p:cNvPr id="164" name="Google Shape;164;p19"/>
          <p:cNvPicPr preferRelativeResize="0"/>
          <p:nvPr/>
        </p:nvPicPr>
        <p:blipFill rotWithShape="1">
          <a:blip r:embed="rId4"/>
          <a:srcRect l="16735" t="29111" r="25990" b="16868"/>
          <a:stretch/>
        </p:blipFill>
        <p:spPr>
          <a:xfrm>
            <a:off x="5280236" y="1386229"/>
            <a:ext cx="3363328" cy="1784424"/>
          </a:xfrm>
          <a:prstGeom prst="rect">
            <a:avLst/>
          </a:prstGeom>
          <a:noFill/>
          <a:ln>
            <a:noFill/>
          </a:ln>
        </p:spPr>
      </p:pic>
      <p:pic>
        <p:nvPicPr>
          <p:cNvPr id="165" name="Google Shape;165;p19"/>
          <p:cNvPicPr preferRelativeResize="0"/>
          <p:nvPr/>
        </p:nvPicPr>
        <p:blipFill rotWithShape="1">
          <a:blip r:embed="rId5"/>
          <a:srcRect l="13960" t="49245" r="17534" b="513"/>
          <a:stretch/>
        </p:blipFill>
        <p:spPr>
          <a:xfrm>
            <a:off x="5280236" y="3197831"/>
            <a:ext cx="3359352" cy="1385843"/>
          </a:xfrm>
          <a:prstGeom prst="rect">
            <a:avLst/>
          </a:prstGeom>
          <a:noFill/>
          <a:ln>
            <a:noFill/>
          </a:ln>
        </p:spPr>
      </p:pic>
      <p:sp>
        <p:nvSpPr>
          <p:cNvPr id="2" name="Google Shape;74;p14">
            <a:extLst>
              <a:ext uri="{FF2B5EF4-FFF2-40B4-BE49-F238E27FC236}">
                <a16:creationId xmlns:a16="http://schemas.microsoft.com/office/drawing/2014/main" id="{DB66A945-BBD2-A5E0-6697-86FFD4860649}"/>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
        <p:nvSpPr>
          <p:cNvPr id="3" name="Google Shape;140;p18">
            <a:extLst>
              <a:ext uri="{FF2B5EF4-FFF2-40B4-BE49-F238E27FC236}">
                <a16:creationId xmlns:a16="http://schemas.microsoft.com/office/drawing/2014/main" id="{A749C656-3B3F-1E73-5680-A8D848FC9D51}"/>
              </a:ext>
            </a:extLst>
          </p:cNvPr>
          <p:cNvSpPr txBox="1"/>
          <p:nvPr/>
        </p:nvSpPr>
        <p:spPr>
          <a:xfrm>
            <a:off x="1070286" y="97896"/>
            <a:ext cx="1140650" cy="120029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6600" dirty="0">
                <a:solidFill>
                  <a:srgbClr val="FFC000"/>
                </a:solidFill>
                <a:latin typeface="Comfortaa"/>
                <a:ea typeface="Comfortaa"/>
                <a:cs typeface="Comfortaa"/>
                <a:sym typeface="Comfortaa"/>
              </a:rPr>
              <a:t>3</a:t>
            </a:r>
            <a:endParaRPr sz="6600" dirty="0">
              <a:solidFill>
                <a:srgbClr val="FFC000"/>
              </a:solidFill>
              <a:latin typeface="Comfortaa"/>
              <a:ea typeface="Comfortaa"/>
              <a:cs typeface="Comfortaa"/>
              <a:sym typeface="Comfortaa"/>
            </a:endParaRPr>
          </a:p>
        </p:txBody>
      </p:sp>
      <p:sp>
        <p:nvSpPr>
          <p:cNvPr id="7" name="ZoneTexte 6">
            <a:extLst>
              <a:ext uri="{FF2B5EF4-FFF2-40B4-BE49-F238E27FC236}">
                <a16:creationId xmlns:a16="http://schemas.microsoft.com/office/drawing/2014/main" id="{DAFE2B21-1209-7A3A-D9B4-870BBC6AEB08}"/>
              </a:ext>
            </a:extLst>
          </p:cNvPr>
          <p:cNvSpPr txBox="1"/>
          <p:nvPr/>
        </p:nvSpPr>
        <p:spPr>
          <a:xfrm>
            <a:off x="114281" y="389571"/>
            <a:ext cx="1209738" cy="677108"/>
          </a:xfrm>
          <a:prstGeom prst="rect">
            <a:avLst/>
          </a:prstGeom>
          <a:noFill/>
        </p:spPr>
        <p:txBody>
          <a:bodyPr wrap="square" rtlCol="0">
            <a:spAutoFit/>
          </a:bodyPr>
          <a:lstStyle/>
          <a:p>
            <a:r>
              <a:rPr lang="fr-FR" dirty="0">
                <a:latin typeface="Bebas Neue" panose="020B0606020202050201" pitchFamily="34" charset="0"/>
              </a:rPr>
              <a:t>PROJET</a:t>
            </a:r>
          </a:p>
          <a:p>
            <a:r>
              <a:rPr lang="fr-FR" sz="2400" dirty="0">
                <a:solidFill>
                  <a:srgbClr val="FFC000"/>
                </a:solidFill>
                <a:latin typeface="Bebas Neue" panose="020B0606020202050201" pitchFamily="34" charset="0"/>
              </a:rPr>
              <a:t>VERSION</a:t>
            </a:r>
          </a:p>
        </p:txBody>
      </p:sp>
      <p:sp>
        <p:nvSpPr>
          <p:cNvPr id="8" name="ZoneTexte 7">
            <a:extLst>
              <a:ext uri="{FF2B5EF4-FFF2-40B4-BE49-F238E27FC236}">
                <a16:creationId xmlns:a16="http://schemas.microsoft.com/office/drawing/2014/main" id="{1F387385-D8D3-FC75-E1CD-F0883C34DBC8}"/>
              </a:ext>
            </a:extLst>
          </p:cNvPr>
          <p:cNvSpPr txBox="1"/>
          <p:nvPr/>
        </p:nvSpPr>
        <p:spPr>
          <a:xfrm>
            <a:off x="1578713" y="509824"/>
            <a:ext cx="782618" cy="523220"/>
          </a:xfrm>
          <a:prstGeom prst="rect">
            <a:avLst/>
          </a:prstGeom>
          <a:noFill/>
        </p:spPr>
        <p:txBody>
          <a:bodyPr wrap="square" rtlCol="0">
            <a:spAutoFit/>
          </a:bodyPr>
          <a:lstStyle/>
          <a:p>
            <a:r>
              <a:rPr lang="fr-FR" dirty="0">
                <a:solidFill>
                  <a:srgbClr val="FFC000"/>
                </a:solidFill>
                <a:latin typeface="Bebas Neue" panose="020B0606020202050201" pitchFamily="34" charset="0"/>
              </a:rPr>
              <a:t>NOVEMBRE 2022</a:t>
            </a:r>
          </a:p>
        </p:txBody>
      </p:sp>
    </p:spTree>
    <p:extLst>
      <p:ext uri="{BB962C8B-B14F-4D97-AF65-F5344CB8AC3E}">
        <p14:creationId xmlns:p14="http://schemas.microsoft.com/office/powerpoint/2010/main" val="861413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cxnSp>
        <p:nvCxnSpPr>
          <p:cNvPr id="274" name="Google Shape;274;p27"/>
          <p:cNvCxnSpPr/>
          <p:nvPr/>
        </p:nvCxnSpPr>
        <p:spPr>
          <a:xfrm rot="10800000" flipH="1">
            <a:off x="-34625" y="1054975"/>
            <a:ext cx="9194100" cy="3300"/>
          </a:xfrm>
          <a:prstGeom prst="straightConnector1">
            <a:avLst/>
          </a:prstGeom>
          <a:noFill/>
          <a:ln w="9525" cap="flat" cmpd="sng">
            <a:solidFill>
              <a:srgbClr val="38761D"/>
            </a:solidFill>
            <a:prstDash val="solid"/>
            <a:round/>
            <a:headEnd type="none" w="med" len="med"/>
            <a:tailEnd type="none" w="med" len="med"/>
          </a:ln>
        </p:spPr>
      </p:cxnSp>
      <p:sp>
        <p:nvSpPr>
          <p:cNvPr id="275" name="Google Shape;275;p27"/>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latin typeface="Comfortaa"/>
                <a:ea typeface="Comfortaa"/>
                <a:cs typeface="Comfortaa"/>
                <a:sym typeface="Comfortaa"/>
              </a:rPr>
              <a:t>LA QUINTINIE</a:t>
            </a:r>
            <a:endParaRPr sz="1900">
              <a:latin typeface="Comfortaa"/>
              <a:ea typeface="Comfortaa"/>
              <a:cs typeface="Comfortaa"/>
              <a:sym typeface="Comfortaa"/>
            </a:endParaRPr>
          </a:p>
        </p:txBody>
      </p:sp>
      <p:sp>
        <p:nvSpPr>
          <p:cNvPr id="277" name="Google Shape;277;p27"/>
          <p:cNvSpPr txBox="1"/>
          <p:nvPr/>
        </p:nvSpPr>
        <p:spPr>
          <a:xfrm>
            <a:off x="242450" y="1255575"/>
            <a:ext cx="4355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b="1">
                <a:solidFill>
                  <a:schemeClr val="dk2"/>
                </a:solidFill>
                <a:latin typeface="Comfortaa"/>
                <a:ea typeface="Comfortaa"/>
                <a:cs typeface="Comfortaa"/>
                <a:sym typeface="Comfortaa"/>
              </a:rPr>
              <a:t>Vue d’ambiance </a:t>
            </a:r>
            <a:r>
              <a:rPr lang="fr" sz="1100" b="1">
                <a:solidFill>
                  <a:schemeClr val="accent1"/>
                </a:solidFill>
                <a:latin typeface="Comfortaa"/>
                <a:ea typeface="Comfortaa"/>
                <a:cs typeface="Comfortaa"/>
                <a:sym typeface="Comfortaa"/>
              </a:rPr>
              <a:t> intérieur d'îlot / logements</a:t>
            </a:r>
            <a:endParaRPr sz="1100" b="1">
              <a:solidFill>
                <a:schemeClr val="accent1"/>
              </a:solidFill>
              <a:latin typeface="Comfortaa"/>
              <a:ea typeface="Comfortaa"/>
              <a:cs typeface="Comfortaa"/>
              <a:sym typeface="Comfortaa"/>
            </a:endParaRPr>
          </a:p>
        </p:txBody>
      </p:sp>
      <p:pic>
        <p:nvPicPr>
          <p:cNvPr id="278" name="Google Shape;278;p27"/>
          <p:cNvPicPr preferRelativeResize="0"/>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90" t="4296" r="-90" b="27662"/>
          <a:stretch/>
        </p:blipFill>
        <p:spPr>
          <a:xfrm>
            <a:off x="363236" y="1548197"/>
            <a:ext cx="8416028" cy="3221148"/>
          </a:xfrm>
          <a:prstGeom prst="rect">
            <a:avLst/>
          </a:prstGeom>
          <a:noFill/>
          <a:ln>
            <a:noFill/>
          </a:ln>
        </p:spPr>
      </p:pic>
      <p:sp>
        <p:nvSpPr>
          <p:cNvPr id="2" name="Google Shape;74;p14">
            <a:extLst>
              <a:ext uri="{FF2B5EF4-FFF2-40B4-BE49-F238E27FC236}">
                <a16:creationId xmlns:a16="http://schemas.microsoft.com/office/drawing/2014/main" id="{C641B20F-1973-58F9-3D6A-C8B1DC3799EA}"/>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cxnSp>
        <p:nvCxnSpPr>
          <p:cNvPr id="72" name="Google Shape;72;p14"/>
          <p:cNvCxnSpPr/>
          <p:nvPr/>
        </p:nvCxnSpPr>
        <p:spPr>
          <a:xfrm rot="10800000" flipH="1">
            <a:off x="-34625" y="1054975"/>
            <a:ext cx="9194100" cy="3300"/>
          </a:xfrm>
          <a:prstGeom prst="straightConnector1">
            <a:avLst/>
          </a:prstGeom>
          <a:noFill/>
          <a:ln w="9525" cap="flat" cmpd="sng">
            <a:solidFill>
              <a:schemeClr val="dk2"/>
            </a:solidFill>
            <a:prstDash val="solid"/>
            <a:round/>
            <a:headEnd type="none" w="med" len="med"/>
            <a:tailEnd type="none" w="med" len="med"/>
          </a:ln>
        </p:spPr>
      </p:cxnSp>
      <p:sp>
        <p:nvSpPr>
          <p:cNvPr id="73" name="Google Shape;73;p14"/>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dirty="0">
                <a:latin typeface="Comfortaa"/>
                <a:ea typeface="Comfortaa"/>
                <a:cs typeface="Comfortaa"/>
                <a:sym typeface="Comfortaa"/>
              </a:rPr>
              <a:t>LA QUINTINIE</a:t>
            </a:r>
            <a:endParaRPr sz="1900" dirty="0">
              <a:latin typeface="Comfortaa"/>
              <a:ea typeface="Comfortaa"/>
              <a:cs typeface="Comfortaa"/>
              <a:sym typeface="Comfortaa"/>
            </a:endParaRPr>
          </a:p>
        </p:txBody>
      </p:sp>
      <p:sp>
        <p:nvSpPr>
          <p:cNvPr id="74" name="Google Shape;74;p14"/>
          <p:cNvSpPr txBox="1">
            <a:spLocks noGrp="1"/>
          </p:cNvSpPr>
          <p:nvPr>
            <p:ph type="subTitle" idx="4294967295"/>
          </p:nvPr>
        </p:nvSpPr>
        <p:spPr>
          <a:xfrm>
            <a:off x="5618450" y="503600"/>
            <a:ext cx="3204000" cy="4722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fr" sz="600" dirty="0">
                <a:latin typeface="Comfortaa"/>
                <a:ea typeface="Comfortaa"/>
                <a:cs typeface="Comfortaa"/>
                <a:sym typeface="Comfortaa"/>
              </a:rPr>
              <a:t>Lambersart | Saint-André  </a:t>
            </a:r>
            <a:r>
              <a:rPr lang="fr" sz="600" dirty="0">
                <a:solidFill>
                  <a:srgbClr val="FFC000"/>
                </a:solidFill>
                <a:latin typeface="Comfortaa"/>
                <a:ea typeface="Comfortaa"/>
                <a:cs typeface="Comfortaa"/>
                <a:sym typeface="Comfortaa"/>
              </a:rPr>
              <a:t>Novembre 2022</a:t>
            </a:r>
            <a:endParaRPr sz="600" dirty="0">
              <a:solidFill>
                <a:srgbClr val="FFC000"/>
              </a:solidFill>
              <a:latin typeface="Comfortaa"/>
              <a:ea typeface="Comfortaa"/>
              <a:cs typeface="Comfortaa"/>
              <a:sym typeface="Comfortaa"/>
            </a:endParaRPr>
          </a:p>
        </p:txBody>
      </p:sp>
      <p:pic>
        <p:nvPicPr>
          <p:cNvPr id="75" name="Google Shape;75;p14"/>
          <p:cNvPicPr preferRelativeResize="0"/>
          <p:nvPr/>
        </p:nvPicPr>
        <p:blipFill rotWithShape="1">
          <a:blip r:embed="rId3">
            <a:alphaModFix/>
          </a:blip>
          <a:srcRect l="21883" r="11498"/>
          <a:stretch/>
        </p:blipFill>
        <p:spPr>
          <a:xfrm>
            <a:off x="900525" y="1323250"/>
            <a:ext cx="3411677" cy="3519975"/>
          </a:xfrm>
          <a:prstGeom prst="rect">
            <a:avLst/>
          </a:prstGeom>
          <a:noFill/>
          <a:ln>
            <a:noFill/>
          </a:ln>
        </p:spPr>
      </p:pic>
      <p:sp>
        <p:nvSpPr>
          <p:cNvPr id="76" name="Google Shape;76;p14"/>
          <p:cNvSpPr/>
          <p:nvPr/>
        </p:nvSpPr>
        <p:spPr>
          <a:xfrm>
            <a:off x="1601925" y="1664575"/>
            <a:ext cx="197100" cy="1971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 name="Google Shape;77;p14"/>
          <p:cNvPicPr preferRelativeResize="0"/>
          <p:nvPr/>
        </p:nvPicPr>
        <p:blipFill>
          <a:blip r:embed="rId4">
            <a:alphaModFix/>
          </a:blip>
          <a:stretch>
            <a:fillRect/>
          </a:stretch>
        </p:blipFill>
        <p:spPr>
          <a:xfrm>
            <a:off x="4464600" y="1323250"/>
            <a:ext cx="3618438" cy="35199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cxnSp>
        <p:nvCxnSpPr>
          <p:cNvPr id="265" name="Google Shape;265;p26"/>
          <p:cNvCxnSpPr/>
          <p:nvPr/>
        </p:nvCxnSpPr>
        <p:spPr>
          <a:xfrm rot="10800000" flipH="1">
            <a:off x="-34625" y="1054975"/>
            <a:ext cx="9194100" cy="3300"/>
          </a:xfrm>
          <a:prstGeom prst="straightConnector1">
            <a:avLst/>
          </a:prstGeom>
          <a:noFill/>
          <a:ln w="9525" cap="flat" cmpd="sng">
            <a:solidFill>
              <a:srgbClr val="38761D"/>
            </a:solidFill>
            <a:prstDash val="solid"/>
            <a:round/>
            <a:headEnd type="none" w="med" len="med"/>
            <a:tailEnd type="none" w="med" len="med"/>
          </a:ln>
        </p:spPr>
      </p:cxnSp>
      <p:sp>
        <p:nvSpPr>
          <p:cNvPr id="266" name="Google Shape;266;p26"/>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latin typeface="Comfortaa"/>
                <a:ea typeface="Comfortaa"/>
                <a:cs typeface="Comfortaa"/>
                <a:sym typeface="Comfortaa"/>
              </a:rPr>
              <a:t>LA QUINTINIE</a:t>
            </a:r>
            <a:endParaRPr sz="1900">
              <a:latin typeface="Comfortaa"/>
              <a:ea typeface="Comfortaa"/>
              <a:cs typeface="Comfortaa"/>
              <a:sym typeface="Comfortaa"/>
            </a:endParaRPr>
          </a:p>
        </p:txBody>
      </p:sp>
      <p:sp>
        <p:nvSpPr>
          <p:cNvPr id="268" name="Google Shape;268;p26"/>
          <p:cNvSpPr txBox="1"/>
          <p:nvPr/>
        </p:nvSpPr>
        <p:spPr>
          <a:xfrm>
            <a:off x="242450" y="1255575"/>
            <a:ext cx="4355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b="1">
                <a:solidFill>
                  <a:schemeClr val="dk2"/>
                </a:solidFill>
                <a:latin typeface="Comfortaa"/>
                <a:ea typeface="Comfortaa"/>
                <a:cs typeface="Comfortaa"/>
                <a:sym typeface="Comfortaa"/>
              </a:rPr>
              <a:t>Vue d’ambiance </a:t>
            </a:r>
            <a:r>
              <a:rPr lang="fr" sz="1100" b="1">
                <a:solidFill>
                  <a:schemeClr val="accent1"/>
                </a:solidFill>
                <a:latin typeface="Comfortaa"/>
                <a:ea typeface="Comfortaa"/>
                <a:cs typeface="Comfortaa"/>
                <a:sym typeface="Comfortaa"/>
              </a:rPr>
              <a:t> intérieur d'îlot / logements</a:t>
            </a:r>
            <a:endParaRPr sz="1100" b="1">
              <a:solidFill>
                <a:schemeClr val="accent1"/>
              </a:solidFill>
              <a:latin typeface="Comfortaa"/>
              <a:ea typeface="Comfortaa"/>
              <a:cs typeface="Comfortaa"/>
              <a:sym typeface="Comfortaa"/>
            </a:endParaRPr>
          </a:p>
        </p:txBody>
      </p:sp>
      <p:pic>
        <p:nvPicPr>
          <p:cNvPr id="269" name="Google Shape;269;p26"/>
          <p:cNvPicPr preferRelativeResize="0"/>
          <p:nvPr/>
        </p:nvPicPr>
        <p:blipFill rotWithShape="1">
          <a:blip r:embed="rId3"/>
          <a:srcRect l="73" t="5808" r="-73" b="20343"/>
          <a:stretch/>
        </p:blipFill>
        <p:spPr>
          <a:xfrm>
            <a:off x="345188" y="1524132"/>
            <a:ext cx="8220496" cy="3414831"/>
          </a:xfrm>
          <a:prstGeom prst="rect">
            <a:avLst/>
          </a:prstGeom>
          <a:noFill/>
          <a:ln>
            <a:noFill/>
          </a:ln>
        </p:spPr>
      </p:pic>
      <p:sp>
        <p:nvSpPr>
          <p:cNvPr id="2" name="Google Shape;74;p14">
            <a:extLst>
              <a:ext uri="{FF2B5EF4-FFF2-40B4-BE49-F238E27FC236}">
                <a16:creationId xmlns:a16="http://schemas.microsoft.com/office/drawing/2014/main" id="{3893391A-8A79-6C37-011B-1CAFA9F50D62}"/>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Tree>
    <p:extLst>
      <p:ext uri="{BB962C8B-B14F-4D97-AF65-F5344CB8AC3E}">
        <p14:creationId xmlns:p14="http://schemas.microsoft.com/office/powerpoint/2010/main" val="3709117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cxnSp>
        <p:nvCxnSpPr>
          <p:cNvPr id="265" name="Google Shape;265;p26"/>
          <p:cNvCxnSpPr/>
          <p:nvPr/>
        </p:nvCxnSpPr>
        <p:spPr>
          <a:xfrm rot="10800000" flipH="1">
            <a:off x="-34625" y="1054975"/>
            <a:ext cx="9194100" cy="3300"/>
          </a:xfrm>
          <a:prstGeom prst="straightConnector1">
            <a:avLst/>
          </a:prstGeom>
          <a:noFill/>
          <a:ln w="9525" cap="flat" cmpd="sng">
            <a:solidFill>
              <a:srgbClr val="38761D"/>
            </a:solidFill>
            <a:prstDash val="solid"/>
            <a:round/>
            <a:headEnd type="none" w="med" len="med"/>
            <a:tailEnd type="none" w="med" len="med"/>
          </a:ln>
        </p:spPr>
      </p:cxnSp>
      <p:sp>
        <p:nvSpPr>
          <p:cNvPr id="266" name="Google Shape;266;p26"/>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latin typeface="Comfortaa"/>
                <a:ea typeface="Comfortaa"/>
                <a:cs typeface="Comfortaa"/>
                <a:sym typeface="Comfortaa"/>
              </a:rPr>
              <a:t>LA QUINTINIE</a:t>
            </a:r>
            <a:endParaRPr sz="1900">
              <a:latin typeface="Comfortaa"/>
              <a:ea typeface="Comfortaa"/>
              <a:cs typeface="Comfortaa"/>
              <a:sym typeface="Comfortaa"/>
            </a:endParaRPr>
          </a:p>
        </p:txBody>
      </p:sp>
      <p:sp>
        <p:nvSpPr>
          <p:cNvPr id="268" name="Google Shape;268;p26"/>
          <p:cNvSpPr txBox="1"/>
          <p:nvPr/>
        </p:nvSpPr>
        <p:spPr>
          <a:xfrm>
            <a:off x="242450" y="1255575"/>
            <a:ext cx="4355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b="1">
                <a:solidFill>
                  <a:schemeClr val="dk2"/>
                </a:solidFill>
                <a:latin typeface="Comfortaa"/>
                <a:ea typeface="Comfortaa"/>
                <a:cs typeface="Comfortaa"/>
                <a:sym typeface="Comfortaa"/>
              </a:rPr>
              <a:t>Vue d’ambiance </a:t>
            </a:r>
            <a:r>
              <a:rPr lang="fr" sz="1100" b="1">
                <a:solidFill>
                  <a:schemeClr val="accent1"/>
                </a:solidFill>
                <a:latin typeface="Comfortaa"/>
                <a:ea typeface="Comfortaa"/>
                <a:cs typeface="Comfortaa"/>
                <a:sym typeface="Comfortaa"/>
              </a:rPr>
              <a:t> intérieur d'îlot / logements</a:t>
            </a:r>
            <a:endParaRPr sz="1100" b="1">
              <a:solidFill>
                <a:schemeClr val="accent1"/>
              </a:solidFill>
              <a:latin typeface="Comfortaa"/>
              <a:ea typeface="Comfortaa"/>
              <a:cs typeface="Comfortaa"/>
              <a:sym typeface="Comfortaa"/>
            </a:endParaRPr>
          </a:p>
        </p:txBody>
      </p:sp>
      <p:pic>
        <p:nvPicPr>
          <p:cNvPr id="269" name="Google Shape;269;p26"/>
          <p:cNvPicPr preferRelativeResize="0"/>
          <p:nvPr/>
        </p:nvPicPr>
        <p:blipFill rotWithShape="1">
          <a:blip r:embed="rId3"/>
          <a:srcRect l="-448" t="3046" r="448" b="28721"/>
          <a:stretch/>
        </p:blipFill>
        <p:spPr>
          <a:xfrm>
            <a:off x="324853" y="1541461"/>
            <a:ext cx="8103268" cy="3376793"/>
          </a:xfrm>
          <a:prstGeom prst="rect">
            <a:avLst/>
          </a:prstGeom>
          <a:noFill/>
          <a:ln>
            <a:noFill/>
          </a:ln>
        </p:spPr>
      </p:pic>
      <p:sp>
        <p:nvSpPr>
          <p:cNvPr id="2" name="Google Shape;74;p14">
            <a:extLst>
              <a:ext uri="{FF2B5EF4-FFF2-40B4-BE49-F238E27FC236}">
                <a16:creationId xmlns:a16="http://schemas.microsoft.com/office/drawing/2014/main" id="{3893391A-8A79-6C37-011B-1CAFA9F50D62}"/>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cxnSp>
        <p:nvCxnSpPr>
          <p:cNvPr id="283" name="Google Shape;283;p28"/>
          <p:cNvCxnSpPr/>
          <p:nvPr/>
        </p:nvCxnSpPr>
        <p:spPr>
          <a:xfrm rot="10800000" flipH="1">
            <a:off x="-34625" y="1054975"/>
            <a:ext cx="9194100" cy="3300"/>
          </a:xfrm>
          <a:prstGeom prst="straightConnector1">
            <a:avLst/>
          </a:prstGeom>
          <a:noFill/>
          <a:ln w="9525" cap="flat" cmpd="sng">
            <a:solidFill>
              <a:srgbClr val="38761D"/>
            </a:solidFill>
            <a:prstDash val="solid"/>
            <a:round/>
            <a:headEnd type="none" w="med" len="med"/>
            <a:tailEnd type="none" w="med" len="med"/>
          </a:ln>
        </p:spPr>
      </p:cxnSp>
      <p:sp>
        <p:nvSpPr>
          <p:cNvPr id="284" name="Google Shape;284;p28"/>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latin typeface="Comfortaa"/>
                <a:ea typeface="Comfortaa"/>
                <a:cs typeface="Comfortaa"/>
                <a:sym typeface="Comfortaa"/>
              </a:rPr>
              <a:t>LA QUINTINIE</a:t>
            </a:r>
            <a:endParaRPr sz="1900">
              <a:latin typeface="Comfortaa"/>
              <a:ea typeface="Comfortaa"/>
              <a:cs typeface="Comfortaa"/>
              <a:sym typeface="Comfortaa"/>
            </a:endParaRPr>
          </a:p>
        </p:txBody>
      </p:sp>
      <p:sp>
        <p:nvSpPr>
          <p:cNvPr id="286" name="Google Shape;286;p28"/>
          <p:cNvSpPr txBox="1"/>
          <p:nvPr/>
        </p:nvSpPr>
        <p:spPr>
          <a:xfrm>
            <a:off x="242450" y="1255575"/>
            <a:ext cx="4355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b="1" dirty="0">
                <a:solidFill>
                  <a:schemeClr val="dk2"/>
                </a:solidFill>
                <a:latin typeface="Comfortaa"/>
                <a:ea typeface="Comfortaa"/>
                <a:cs typeface="Comfortaa"/>
                <a:sym typeface="Comfortaa"/>
              </a:rPr>
              <a:t>Vue d’ambiance </a:t>
            </a:r>
            <a:r>
              <a:rPr lang="fr" sz="1100" b="1" dirty="0">
                <a:solidFill>
                  <a:schemeClr val="accent1"/>
                </a:solidFill>
                <a:latin typeface="Comfortaa"/>
                <a:ea typeface="Comfortaa"/>
                <a:cs typeface="Comfortaa"/>
                <a:sym typeface="Comfortaa"/>
              </a:rPr>
              <a:t> </a:t>
            </a:r>
            <a:r>
              <a:rPr lang="fr-FR" sz="1100" b="1" dirty="0">
                <a:solidFill>
                  <a:schemeClr val="accent1"/>
                </a:solidFill>
                <a:latin typeface="Comfortaa"/>
                <a:ea typeface="Comfortaa"/>
                <a:cs typeface="Comfortaa"/>
                <a:sym typeface="Comfortaa"/>
              </a:rPr>
              <a:t>depuis la rue</a:t>
            </a:r>
            <a:endParaRPr sz="1100" b="1" dirty="0">
              <a:solidFill>
                <a:schemeClr val="accent1"/>
              </a:solidFill>
              <a:latin typeface="Comfortaa"/>
              <a:ea typeface="Comfortaa"/>
              <a:cs typeface="Comfortaa"/>
              <a:sym typeface="Comfortaa"/>
            </a:endParaRPr>
          </a:p>
          <a:p>
            <a:pPr marL="0" lvl="0" indent="0" algn="l" rtl="0">
              <a:spcBef>
                <a:spcPts val="0"/>
              </a:spcBef>
              <a:spcAft>
                <a:spcPts val="0"/>
              </a:spcAft>
              <a:buNone/>
            </a:pPr>
            <a:r>
              <a:rPr lang="fr" sz="1100" b="1" dirty="0">
                <a:solidFill>
                  <a:schemeClr val="accent1"/>
                </a:solidFill>
                <a:latin typeface="Comfortaa"/>
                <a:ea typeface="Comfortaa"/>
                <a:cs typeface="Comfortaa"/>
                <a:sym typeface="Comfortaa"/>
              </a:rPr>
              <a:t>parvis bureaux</a:t>
            </a:r>
            <a:endParaRPr sz="1100" b="1" dirty="0">
              <a:solidFill>
                <a:schemeClr val="accent1"/>
              </a:solidFill>
              <a:latin typeface="Comfortaa"/>
              <a:ea typeface="Comfortaa"/>
              <a:cs typeface="Comfortaa"/>
              <a:sym typeface="Comfortaa"/>
            </a:endParaRPr>
          </a:p>
        </p:txBody>
      </p:sp>
      <p:pic>
        <p:nvPicPr>
          <p:cNvPr id="287" name="Google Shape;287;p28"/>
          <p:cNvPicPr preferRelativeResize="0"/>
          <p:nvPr/>
        </p:nvPicPr>
        <p:blipFill rotWithShape="1">
          <a:blip r:embed="rId3"/>
          <a:srcRect l="17" t="16218" r="-17" b="22578"/>
          <a:stretch/>
        </p:blipFill>
        <p:spPr>
          <a:xfrm>
            <a:off x="351203" y="1817356"/>
            <a:ext cx="8444471" cy="2907163"/>
          </a:xfrm>
          <a:prstGeom prst="rect">
            <a:avLst/>
          </a:prstGeom>
          <a:noFill/>
          <a:ln>
            <a:noFill/>
          </a:ln>
        </p:spPr>
      </p:pic>
      <p:sp>
        <p:nvSpPr>
          <p:cNvPr id="2" name="Google Shape;74;p14">
            <a:extLst>
              <a:ext uri="{FF2B5EF4-FFF2-40B4-BE49-F238E27FC236}">
                <a16:creationId xmlns:a16="http://schemas.microsoft.com/office/drawing/2014/main" id="{0D0F0873-843E-B0FA-1809-F3D17B0DC922}"/>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Tree>
    <p:extLst>
      <p:ext uri="{BB962C8B-B14F-4D97-AF65-F5344CB8AC3E}">
        <p14:creationId xmlns:p14="http://schemas.microsoft.com/office/powerpoint/2010/main" val="3288250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cxnSp>
        <p:nvCxnSpPr>
          <p:cNvPr id="283" name="Google Shape;283;p28"/>
          <p:cNvCxnSpPr/>
          <p:nvPr/>
        </p:nvCxnSpPr>
        <p:spPr>
          <a:xfrm rot="10800000" flipH="1">
            <a:off x="-34625" y="1054975"/>
            <a:ext cx="9194100" cy="3300"/>
          </a:xfrm>
          <a:prstGeom prst="straightConnector1">
            <a:avLst/>
          </a:prstGeom>
          <a:noFill/>
          <a:ln w="9525" cap="flat" cmpd="sng">
            <a:solidFill>
              <a:srgbClr val="38761D"/>
            </a:solidFill>
            <a:prstDash val="solid"/>
            <a:round/>
            <a:headEnd type="none" w="med" len="med"/>
            <a:tailEnd type="none" w="med" len="med"/>
          </a:ln>
        </p:spPr>
      </p:cxnSp>
      <p:sp>
        <p:nvSpPr>
          <p:cNvPr id="284" name="Google Shape;284;p28"/>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latin typeface="Comfortaa"/>
                <a:ea typeface="Comfortaa"/>
                <a:cs typeface="Comfortaa"/>
                <a:sym typeface="Comfortaa"/>
              </a:rPr>
              <a:t>LA QUINTINIE</a:t>
            </a:r>
            <a:endParaRPr sz="1900">
              <a:latin typeface="Comfortaa"/>
              <a:ea typeface="Comfortaa"/>
              <a:cs typeface="Comfortaa"/>
              <a:sym typeface="Comfortaa"/>
            </a:endParaRPr>
          </a:p>
        </p:txBody>
      </p:sp>
      <p:sp>
        <p:nvSpPr>
          <p:cNvPr id="286" name="Google Shape;286;p28"/>
          <p:cNvSpPr txBox="1"/>
          <p:nvPr/>
        </p:nvSpPr>
        <p:spPr>
          <a:xfrm>
            <a:off x="242450" y="1255575"/>
            <a:ext cx="4355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b="1" dirty="0">
                <a:solidFill>
                  <a:schemeClr val="dk2"/>
                </a:solidFill>
                <a:latin typeface="Comfortaa"/>
                <a:ea typeface="Comfortaa"/>
                <a:cs typeface="Comfortaa"/>
                <a:sym typeface="Comfortaa"/>
              </a:rPr>
              <a:t>Vue d’ambiance </a:t>
            </a:r>
            <a:r>
              <a:rPr lang="fr" sz="1100" b="1" dirty="0">
                <a:solidFill>
                  <a:schemeClr val="accent1"/>
                </a:solidFill>
                <a:latin typeface="Comfortaa"/>
                <a:ea typeface="Comfortaa"/>
                <a:cs typeface="Comfortaa"/>
                <a:sym typeface="Comfortaa"/>
              </a:rPr>
              <a:t> depuis la rue</a:t>
            </a:r>
            <a:endParaRPr sz="1100" b="1" dirty="0">
              <a:solidFill>
                <a:schemeClr val="accent1"/>
              </a:solidFill>
              <a:latin typeface="Comfortaa"/>
              <a:ea typeface="Comfortaa"/>
              <a:cs typeface="Comfortaa"/>
              <a:sym typeface="Comfortaa"/>
            </a:endParaRPr>
          </a:p>
          <a:p>
            <a:pPr marL="0" lvl="0" indent="0" algn="l" rtl="0">
              <a:spcBef>
                <a:spcPts val="0"/>
              </a:spcBef>
              <a:spcAft>
                <a:spcPts val="0"/>
              </a:spcAft>
              <a:buNone/>
            </a:pPr>
            <a:r>
              <a:rPr lang="fr" sz="1100" b="1" dirty="0">
                <a:solidFill>
                  <a:schemeClr val="accent1"/>
                </a:solidFill>
                <a:latin typeface="Comfortaa"/>
                <a:ea typeface="Comfortaa"/>
                <a:cs typeface="Comfortaa"/>
                <a:sym typeface="Comfortaa"/>
              </a:rPr>
              <a:t>parvis bureaux</a:t>
            </a:r>
            <a:endParaRPr sz="1100" b="1" dirty="0">
              <a:solidFill>
                <a:schemeClr val="accent1"/>
              </a:solidFill>
              <a:latin typeface="Comfortaa"/>
              <a:ea typeface="Comfortaa"/>
              <a:cs typeface="Comfortaa"/>
              <a:sym typeface="Comfortaa"/>
            </a:endParaRPr>
          </a:p>
        </p:txBody>
      </p:sp>
      <p:pic>
        <p:nvPicPr>
          <p:cNvPr id="287" name="Google Shape;287;p28"/>
          <p:cNvPicPr preferRelativeResize="0"/>
          <p:nvPr/>
        </p:nvPicPr>
        <p:blipFill rotWithShape="1">
          <a:blip r:embed="rId3"/>
          <a:srcRect t="8442" b="30355"/>
          <a:stretch/>
        </p:blipFill>
        <p:spPr>
          <a:xfrm>
            <a:off x="349764" y="1732737"/>
            <a:ext cx="8444471" cy="2907163"/>
          </a:xfrm>
          <a:prstGeom prst="rect">
            <a:avLst/>
          </a:prstGeom>
          <a:noFill/>
          <a:ln>
            <a:noFill/>
          </a:ln>
        </p:spPr>
      </p:pic>
      <p:sp>
        <p:nvSpPr>
          <p:cNvPr id="2" name="Google Shape;74;p14">
            <a:extLst>
              <a:ext uri="{FF2B5EF4-FFF2-40B4-BE49-F238E27FC236}">
                <a16:creationId xmlns:a16="http://schemas.microsoft.com/office/drawing/2014/main" id="{0D0F0873-843E-B0FA-1809-F3D17B0DC922}"/>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cxnSp>
        <p:nvCxnSpPr>
          <p:cNvPr id="292" name="Google Shape;292;p29"/>
          <p:cNvCxnSpPr/>
          <p:nvPr/>
        </p:nvCxnSpPr>
        <p:spPr>
          <a:xfrm rot="10800000" flipH="1">
            <a:off x="-34625" y="1054975"/>
            <a:ext cx="9194100" cy="3300"/>
          </a:xfrm>
          <a:prstGeom prst="straightConnector1">
            <a:avLst/>
          </a:prstGeom>
          <a:noFill/>
          <a:ln w="9525" cap="flat" cmpd="sng">
            <a:solidFill>
              <a:srgbClr val="38761D"/>
            </a:solidFill>
            <a:prstDash val="solid"/>
            <a:round/>
            <a:headEnd type="none" w="med" len="med"/>
            <a:tailEnd type="none" w="med" len="med"/>
          </a:ln>
        </p:spPr>
      </p:cxnSp>
      <p:sp>
        <p:nvSpPr>
          <p:cNvPr id="293" name="Google Shape;293;p29"/>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latin typeface="Comfortaa"/>
                <a:ea typeface="Comfortaa"/>
                <a:cs typeface="Comfortaa"/>
                <a:sym typeface="Comfortaa"/>
              </a:rPr>
              <a:t>LA QUINTINIE</a:t>
            </a:r>
            <a:endParaRPr sz="1900">
              <a:latin typeface="Comfortaa"/>
              <a:ea typeface="Comfortaa"/>
              <a:cs typeface="Comfortaa"/>
              <a:sym typeface="Comfortaa"/>
            </a:endParaRPr>
          </a:p>
        </p:txBody>
      </p:sp>
      <p:sp>
        <p:nvSpPr>
          <p:cNvPr id="295" name="Google Shape;295;p29"/>
          <p:cNvSpPr txBox="1"/>
          <p:nvPr/>
        </p:nvSpPr>
        <p:spPr>
          <a:xfrm>
            <a:off x="242450" y="1255575"/>
            <a:ext cx="4355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b="1" dirty="0">
                <a:solidFill>
                  <a:schemeClr val="dk2"/>
                </a:solidFill>
                <a:latin typeface="Comfortaa"/>
                <a:ea typeface="Comfortaa"/>
                <a:cs typeface="Comfortaa"/>
                <a:sym typeface="Comfortaa"/>
              </a:rPr>
              <a:t>Vue d’ambiance </a:t>
            </a:r>
            <a:r>
              <a:rPr lang="fr" sz="1100" b="1" dirty="0">
                <a:solidFill>
                  <a:schemeClr val="accent1"/>
                </a:solidFill>
                <a:latin typeface="Comfortaa"/>
                <a:ea typeface="Comfortaa"/>
                <a:cs typeface="Comfortaa"/>
                <a:sym typeface="Comfortaa"/>
              </a:rPr>
              <a:t> parvis bureaux</a:t>
            </a:r>
            <a:endParaRPr sz="1100" b="1" dirty="0">
              <a:solidFill>
                <a:schemeClr val="accent1"/>
              </a:solidFill>
              <a:latin typeface="Comfortaa"/>
              <a:ea typeface="Comfortaa"/>
              <a:cs typeface="Comfortaa"/>
              <a:sym typeface="Comfortaa"/>
            </a:endParaRPr>
          </a:p>
        </p:txBody>
      </p:sp>
      <p:pic>
        <p:nvPicPr>
          <p:cNvPr id="296" name="Google Shape;296;p29"/>
          <p:cNvPicPr preferRelativeResize="0"/>
          <p:nvPr/>
        </p:nvPicPr>
        <p:blipFill rotWithShape="1">
          <a:blip r:embed="rId3"/>
          <a:srcRect t="7781" b="24822"/>
          <a:stretch/>
        </p:blipFill>
        <p:spPr>
          <a:xfrm>
            <a:off x="375713" y="1609575"/>
            <a:ext cx="8392573" cy="3181707"/>
          </a:xfrm>
          <a:prstGeom prst="rect">
            <a:avLst/>
          </a:prstGeom>
          <a:noFill/>
          <a:ln>
            <a:noFill/>
          </a:ln>
        </p:spPr>
      </p:pic>
      <p:sp>
        <p:nvSpPr>
          <p:cNvPr id="2" name="Google Shape;74;p14">
            <a:extLst>
              <a:ext uri="{FF2B5EF4-FFF2-40B4-BE49-F238E27FC236}">
                <a16:creationId xmlns:a16="http://schemas.microsoft.com/office/drawing/2014/main" id="{43C02D44-2C36-864A-6483-54496369FDDA}"/>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cxnSp>
        <p:nvCxnSpPr>
          <p:cNvPr id="320" name="Google Shape;320;p31"/>
          <p:cNvCxnSpPr/>
          <p:nvPr/>
        </p:nvCxnSpPr>
        <p:spPr>
          <a:xfrm rot="10800000" flipH="1">
            <a:off x="-34625" y="1054975"/>
            <a:ext cx="9194100" cy="3300"/>
          </a:xfrm>
          <a:prstGeom prst="straightConnector1">
            <a:avLst/>
          </a:prstGeom>
          <a:noFill/>
          <a:ln w="9525" cap="flat" cmpd="sng">
            <a:solidFill>
              <a:schemeClr val="dk2"/>
            </a:solidFill>
            <a:prstDash val="solid"/>
            <a:round/>
            <a:headEnd type="none" w="med" len="med"/>
            <a:tailEnd type="none" w="med" len="med"/>
          </a:ln>
        </p:spPr>
      </p:cxnSp>
      <p:sp>
        <p:nvSpPr>
          <p:cNvPr id="322" name="Google Shape;322;p31"/>
          <p:cNvSpPr txBox="1"/>
          <p:nvPr/>
        </p:nvSpPr>
        <p:spPr>
          <a:xfrm>
            <a:off x="419975" y="2624025"/>
            <a:ext cx="24390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b="1">
                <a:latin typeface="Comfortaa"/>
                <a:ea typeface="Comfortaa"/>
                <a:cs typeface="Comfortaa"/>
                <a:sym typeface="Comfortaa"/>
              </a:rPr>
              <a:t>Recourir à des modes constructifs peu émissifs</a:t>
            </a:r>
            <a:endParaRPr sz="1000" b="1">
              <a:latin typeface="Comfortaa"/>
              <a:ea typeface="Comfortaa"/>
              <a:cs typeface="Comfortaa"/>
              <a:sym typeface="Comfortaa"/>
            </a:endParaRPr>
          </a:p>
        </p:txBody>
      </p:sp>
      <p:sp>
        <p:nvSpPr>
          <p:cNvPr id="323" name="Google Shape;323;p31"/>
          <p:cNvSpPr txBox="1"/>
          <p:nvPr/>
        </p:nvSpPr>
        <p:spPr>
          <a:xfrm>
            <a:off x="3255500" y="2624025"/>
            <a:ext cx="2439000" cy="4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b="1">
                <a:latin typeface="Comfortaa"/>
                <a:ea typeface="Comfortaa"/>
                <a:cs typeface="Comfortaa"/>
                <a:sym typeface="Comfortaa"/>
              </a:rPr>
              <a:t>Consommer moins d’énergie et de l’énergie décarbonée</a:t>
            </a:r>
            <a:endParaRPr sz="1000" b="1">
              <a:latin typeface="Comfortaa"/>
              <a:ea typeface="Comfortaa"/>
              <a:cs typeface="Comfortaa"/>
              <a:sym typeface="Comfortaa"/>
            </a:endParaRPr>
          </a:p>
        </p:txBody>
      </p:sp>
      <p:sp>
        <p:nvSpPr>
          <p:cNvPr id="324" name="Google Shape;324;p31"/>
          <p:cNvSpPr txBox="1"/>
          <p:nvPr/>
        </p:nvSpPr>
        <p:spPr>
          <a:xfrm>
            <a:off x="6173850" y="2624025"/>
            <a:ext cx="24390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b="1">
                <a:latin typeface="Comfortaa"/>
                <a:ea typeface="Comfortaa"/>
                <a:cs typeface="Comfortaa"/>
                <a:sym typeface="Comfortaa"/>
              </a:rPr>
              <a:t>Garantir la fraîcheur en cas de forte chaleur</a:t>
            </a:r>
            <a:endParaRPr sz="1000" b="1">
              <a:latin typeface="Comfortaa"/>
              <a:ea typeface="Comfortaa"/>
              <a:cs typeface="Comfortaa"/>
              <a:sym typeface="Comfortaa"/>
            </a:endParaRPr>
          </a:p>
        </p:txBody>
      </p:sp>
      <p:sp>
        <p:nvSpPr>
          <p:cNvPr id="325" name="Google Shape;325;p31"/>
          <p:cNvSpPr txBox="1"/>
          <p:nvPr/>
        </p:nvSpPr>
        <p:spPr>
          <a:xfrm>
            <a:off x="588825" y="3361450"/>
            <a:ext cx="232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38761D"/>
              </a:solidFill>
              <a:latin typeface="Playfair Display"/>
              <a:ea typeface="Playfair Display"/>
              <a:cs typeface="Playfair Display"/>
              <a:sym typeface="Playfair Display"/>
            </a:endParaRPr>
          </a:p>
        </p:txBody>
      </p:sp>
      <p:sp>
        <p:nvSpPr>
          <p:cNvPr id="326" name="Google Shape;326;p31"/>
          <p:cNvSpPr txBox="1"/>
          <p:nvPr/>
        </p:nvSpPr>
        <p:spPr>
          <a:xfrm>
            <a:off x="465975" y="3203475"/>
            <a:ext cx="2439000" cy="338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fr" sz="800" b="1" dirty="0">
                <a:solidFill>
                  <a:srgbClr val="38761D"/>
                </a:solidFill>
                <a:latin typeface="Comfortaa"/>
                <a:ea typeface="Comfortaa"/>
                <a:cs typeface="Comfortaa"/>
                <a:sym typeface="Comfortaa"/>
              </a:rPr>
              <a:t>L’analyse du cycle de vie (ACV) devient une obligation qui permettra de calculer le “poids carbone” d’un bâtiment neuf</a:t>
            </a:r>
            <a:endParaRPr sz="800" b="1" dirty="0">
              <a:solidFill>
                <a:srgbClr val="38761D"/>
              </a:solidFill>
              <a:latin typeface="Comfortaa"/>
              <a:ea typeface="Comfortaa"/>
              <a:cs typeface="Comfortaa"/>
              <a:sym typeface="Comfortaa"/>
            </a:endParaRPr>
          </a:p>
          <a:p>
            <a:pPr marL="0" lvl="0" indent="0" algn="just" rtl="0">
              <a:spcBef>
                <a:spcPts val="0"/>
              </a:spcBef>
              <a:spcAft>
                <a:spcPts val="0"/>
              </a:spcAft>
              <a:buNone/>
            </a:pPr>
            <a:endParaRPr sz="800" b="1" dirty="0">
              <a:solidFill>
                <a:srgbClr val="38761D"/>
              </a:solidFill>
              <a:latin typeface="Comfortaa"/>
              <a:ea typeface="Comfortaa"/>
              <a:cs typeface="Comfortaa"/>
              <a:sym typeface="Comfortaa"/>
            </a:endParaRPr>
          </a:p>
          <a:p>
            <a:pPr marL="0" lvl="0" indent="0" algn="just" rtl="0">
              <a:spcBef>
                <a:spcPts val="0"/>
              </a:spcBef>
              <a:spcAft>
                <a:spcPts val="0"/>
              </a:spcAft>
              <a:buNone/>
            </a:pPr>
            <a:r>
              <a:rPr lang="fr" sz="800" b="1" dirty="0">
                <a:solidFill>
                  <a:srgbClr val="38761D"/>
                </a:solidFill>
                <a:latin typeface="Comfortaa"/>
                <a:ea typeface="Comfortaa"/>
                <a:cs typeface="Comfortaa"/>
                <a:sym typeface="Comfortaa"/>
              </a:rPr>
              <a:t>Ainsi l’utilisation de matériaux biosourcés et peu émissifs tels que le bois est recommandée par le RE 2020.</a:t>
            </a:r>
          </a:p>
          <a:p>
            <a:pPr marL="0" lvl="0" indent="0" algn="just" rtl="0">
              <a:spcBef>
                <a:spcPts val="0"/>
              </a:spcBef>
              <a:spcAft>
                <a:spcPts val="0"/>
              </a:spcAft>
              <a:buNone/>
            </a:pPr>
            <a:r>
              <a:rPr lang="fr" sz="800" b="1" dirty="0">
                <a:solidFill>
                  <a:srgbClr val="38761D"/>
                </a:solidFill>
                <a:latin typeface="Comfortaa"/>
                <a:ea typeface="Comfortaa"/>
                <a:cs typeface="Comfortaa"/>
                <a:sym typeface="Comfortaa"/>
              </a:rPr>
              <a:t>Nos engagements : </a:t>
            </a:r>
          </a:p>
          <a:p>
            <a:pPr marL="0" lvl="0" indent="0" algn="just" rtl="0">
              <a:spcBef>
                <a:spcPts val="0"/>
              </a:spcBef>
              <a:spcAft>
                <a:spcPts val="0"/>
              </a:spcAft>
              <a:buNone/>
            </a:pPr>
            <a:r>
              <a:rPr lang="fr" sz="800" b="1" dirty="0">
                <a:solidFill>
                  <a:srgbClr val="38761D"/>
                </a:solidFill>
                <a:latin typeface="Comfortaa"/>
                <a:ea typeface="Comfortaa"/>
                <a:cs typeface="Comfortaa"/>
                <a:sym typeface="Comfortaa"/>
              </a:rPr>
              <a:t>-Attique ossature bois</a:t>
            </a:r>
            <a:endParaRPr sz="800" b="1" dirty="0">
              <a:solidFill>
                <a:srgbClr val="38761D"/>
              </a:solidFill>
              <a:latin typeface="Comfortaa"/>
              <a:ea typeface="Comfortaa"/>
              <a:cs typeface="Comfortaa"/>
              <a:sym typeface="Comfortaa"/>
            </a:endParaRPr>
          </a:p>
        </p:txBody>
      </p:sp>
      <p:sp>
        <p:nvSpPr>
          <p:cNvPr id="327" name="Google Shape;327;p31"/>
          <p:cNvSpPr txBox="1"/>
          <p:nvPr/>
        </p:nvSpPr>
        <p:spPr>
          <a:xfrm>
            <a:off x="3301500" y="3203474"/>
            <a:ext cx="2439000" cy="1475598"/>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fr" sz="800" b="1" dirty="0">
                <a:solidFill>
                  <a:srgbClr val="38761D"/>
                </a:solidFill>
                <a:latin typeface="Comfortaa"/>
                <a:ea typeface="Comfortaa"/>
                <a:cs typeface="Comfortaa"/>
                <a:sym typeface="Comfortaa"/>
              </a:rPr>
              <a:t>Le RE 2020 souligne l’importance d’utiliser des énergies décarbonées ainsi que des équipements performants doublés de pilotage intelligent permettant de réduire au maximum l’énergie consommée. </a:t>
            </a:r>
          </a:p>
          <a:p>
            <a:pPr marL="0" lvl="0" indent="0" algn="just" rtl="0">
              <a:spcBef>
                <a:spcPts val="0"/>
              </a:spcBef>
              <a:spcAft>
                <a:spcPts val="0"/>
              </a:spcAft>
              <a:buNone/>
            </a:pPr>
            <a:r>
              <a:rPr lang="fr" sz="800" b="1" dirty="0">
                <a:solidFill>
                  <a:srgbClr val="38761D"/>
                </a:solidFill>
                <a:latin typeface="Comfortaa"/>
                <a:ea typeface="Comfortaa"/>
                <a:cs typeface="Comfortaa"/>
                <a:sym typeface="Comfortaa"/>
              </a:rPr>
              <a:t>Nos engagements</a:t>
            </a:r>
          </a:p>
          <a:p>
            <a:pPr marL="0" lvl="0" indent="0" algn="just" rtl="0">
              <a:spcBef>
                <a:spcPts val="0"/>
              </a:spcBef>
              <a:spcAft>
                <a:spcPts val="0"/>
              </a:spcAft>
              <a:buNone/>
            </a:pPr>
            <a:r>
              <a:rPr lang="fr" sz="800" b="1" dirty="0">
                <a:solidFill>
                  <a:srgbClr val="38761D"/>
                </a:solidFill>
                <a:latin typeface="Comfortaa"/>
                <a:ea typeface="Comfortaa"/>
                <a:cs typeface="Comfortaa"/>
                <a:sym typeface="Comfortaa"/>
              </a:rPr>
              <a:t>-RE 2020 seuil 2025 </a:t>
            </a:r>
          </a:p>
          <a:p>
            <a:pPr marL="0" lvl="0" indent="0" algn="just" rtl="0">
              <a:spcBef>
                <a:spcPts val="0"/>
              </a:spcBef>
              <a:spcAft>
                <a:spcPts val="0"/>
              </a:spcAft>
              <a:buNone/>
            </a:pPr>
            <a:r>
              <a:rPr lang="fr" sz="800" b="1" dirty="0">
                <a:solidFill>
                  <a:srgbClr val="38761D"/>
                </a:solidFill>
                <a:latin typeface="Comfortaa"/>
                <a:ea typeface="Comfortaa"/>
                <a:cs typeface="Comfortaa"/>
                <a:sym typeface="Comfortaa"/>
              </a:rPr>
              <a:t>-Panneaux solaires par exemple</a:t>
            </a:r>
          </a:p>
          <a:p>
            <a:pPr marL="0" indent="0" algn="just">
              <a:buNone/>
            </a:pPr>
            <a:r>
              <a:rPr lang="fr" sz="800" b="1" dirty="0">
                <a:solidFill>
                  <a:srgbClr val="38761D"/>
                </a:solidFill>
                <a:latin typeface="Comfortaa"/>
                <a:sym typeface="Comfortaa"/>
              </a:rPr>
              <a:t>-Chaufferie collective </a:t>
            </a:r>
          </a:p>
          <a:p>
            <a:pPr marL="171450" indent="-171450" algn="just">
              <a:buFont typeface="Arial" panose="020B0604020202020204" pitchFamily="34" charset="0"/>
              <a:buChar char="•"/>
            </a:pPr>
            <a:r>
              <a:rPr lang="fr" sz="800" b="1" dirty="0">
                <a:solidFill>
                  <a:srgbClr val="38761D"/>
                </a:solidFill>
                <a:latin typeface="Comfortaa"/>
                <a:sym typeface="Comfortaa"/>
              </a:rPr>
              <a:t>Pompe à chaleur </a:t>
            </a:r>
          </a:p>
          <a:p>
            <a:pPr marL="171450" indent="-171450" algn="just">
              <a:buFont typeface="Arial" panose="020B0604020202020204" pitchFamily="34" charset="0"/>
              <a:buChar char="•"/>
            </a:pPr>
            <a:r>
              <a:rPr lang="fr" sz="800" b="1" dirty="0">
                <a:solidFill>
                  <a:srgbClr val="38761D"/>
                </a:solidFill>
                <a:latin typeface="Comfortaa"/>
                <a:sym typeface="Comfortaa"/>
              </a:rPr>
              <a:t>Bois</a:t>
            </a:r>
          </a:p>
        </p:txBody>
      </p:sp>
      <p:sp>
        <p:nvSpPr>
          <p:cNvPr id="328" name="Google Shape;328;p31"/>
          <p:cNvSpPr txBox="1"/>
          <p:nvPr/>
        </p:nvSpPr>
        <p:spPr>
          <a:xfrm>
            <a:off x="6219850" y="3203475"/>
            <a:ext cx="2439000" cy="338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fr" sz="800" b="1" dirty="0">
                <a:solidFill>
                  <a:srgbClr val="38761D"/>
                </a:solidFill>
                <a:latin typeface="Comfortaa"/>
                <a:ea typeface="Comfortaa"/>
                <a:cs typeface="Comfortaa"/>
                <a:sym typeface="Comfortaa"/>
              </a:rPr>
              <a:t>Jusque là ignoré par les précédentes réglementations thermiques, le confort d’été en cas de période caniculaire est également pris en compte par la RE 2020</a:t>
            </a:r>
          </a:p>
          <a:p>
            <a:pPr marL="0" lvl="0" indent="0" algn="just" rtl="0">
              <a:spcBef>
                <a:spcPts val="0"/>
              </a:spcBef>
              <a:spcAft>
                <a:spcPts val="0"/>
              </a:spcAft>
              <a:buNone/>
            </a:pPr>
            <a:r>
              <a:rPr lang="fr" sz="800" b="1" dirty="0">
                <a:solidFill>
                  <a:srgbClr val="38761D"/>
                </a:solidFill>
                <a:latin typeface="Comfortaa"/>
                <a:ea typeface="Comfortaa"/>
                <a:cs typeface="Comfortaa"/>
                <a:sym typeface="Comfortaa"/>
              </a:rPr>
              <a:t>Nos engagements : </a:t>
            </a:r>
          </a:p>
          <a:p>
            <a:pPr marL="0" lvl="0" indent="0" algn="just" rtl="0">
              <a:spcBef>
                <a:spcPts val="0"/>
              </a:spcBef>
              <a:spcAft>
                <a:spcPts val="0"/>
              </a:spcAft>
              <a:buNone/>
            </a:pPr>
            <a:r>
              <a:rPr lang="fr" sz="800" b="1" dirty="0">
                <a:solidFill>
                  <a:srgbClr val="38761D"/>
                </a:solidFill>
                <a:latin typeface="Comfortaa"/>
                <a:ea typeface="Comfortaa"/>
                <a:cs typeface="Comfortaa"/>
                <a:sym typeface="Comfortaa"/>
              </a:rPr>
              <a:t>-Volets roulants</a:t>
            </a:r>
          </a:p>
          <a:p>
            <a:pPr marL="0" lvl="0" indent="0" algn="just" rtl="0">
              <a:spcBef>
                <a:spcPts val="0"/>
              </a:spcBef>
              <a:spcAft>
                <a:spcPts val="0"/>
              </a:spcAft>
              <a:buNone/>
            </a:pPr>
            <a:r>
              <a:rPr lang="fr" sz="800" b="1" dirty="0">
                <a:solidFill>
                  <a:srgbClr val="38761D"/>
                </a:solidFill>
                <a:latin typeface="Comfortaa"/>
                <a:ea typeface="Comfortaa"/>
                <a:cs typeface="Comfortaa"/>
                <a:sym typeface="Comfortaa"/>
              </a:rPr>
              <a:t>-Stores (suivant orientation)</a:t>
            </a:r>
            <a:endParaRPr sz="800" b="1" dirty="0">
              <a:solidFill>
                <a:srgbClr val="38761D"/>
              </a:solidFill>
              <a:latin typeface="Comfortaa"/>
              <a:ea typeface="Comfortaa"/>
              <a:cs typeface="Comfortaa"/>
              <a:sym typeface="Comfortaa"/>
            </a:endParaRPr>
          </a:p>
          <a:p>
            <a:pPr marL="0" lvl="0" indent="0" algn="just" rtl="0">
              <a:spcBef>
                <a:spcPts val="0"/>
              </a:spcBef>
              <a:spcAft>
                <a:spcPts val="0"/>
              </a:spcAft>
              <a:buNone/>
            </a:pPr>
            <a:endParaRPr sz="800" b="1" dirty="0">
              <a:solidFill>
                <a:srgbClr val="38761D"/>
              </a:solidFill>
              <a:latin typeface="Comfortaa"/>
              <a:ea typeface="Comfortaa"/>
              <a:cs typeface="Comfortaa"/>
              <a:sym typeface="Comfortaa"/>
            </a:endParaRPr>
          </a:p>
        </p:txBody>
      </p:sp>
      <p:pic>
        <p:nvPicPr>
          <p:cNvPr id="329" name="Google Shape;329;p31"/>
          <p:cNvPicPr preferRelativeResize="0"/>
          <p:nvPr/>
        </p:nvPicPr>
        <p:blipFill>
          <a:blip r:embed="rId3">
            <a:alphaModFix/>
          </a:blip>
          <a:stretch>
            <a:fillRect/>
          </a:stretch>
        </p:blipFill>
        <p:spPr>
          <a:xfrm>
            <a:off x="1025825" y="1462092"/>
            <a:ext cx="1074888" cy="1065175"/>
          </a:xfrm>
          <a:prstGeom prst="rect">
            <a:avLst/>
          </a:prstGeom>
          <a:noFill/>
          <a:ln>
            <a:noFill/>
          </a:ln>
        </p:spPr>
      </p:pic>
      <p:pic>
        <p:nvPicPr>
          <p:cNvPr id="330" name="Google Shape;330;p31"/>
          <p:cNvPicPr preferRelativeResize="0"/>
          <p:nvPr/>
        </p:nvPicPr>
        <p:blipFill>
          <a:blip r:embed="rId4">
            <a:alphaModFix/>
          </a:blip>
          <a:stretch>
            <a:fillRect/>
          </a:stretch>
        </p:blipFill>
        <p:spPr>
          <a:xfrm>
            <a:off x="4059813" y="1612950"/>
            <a:ext cx="830375" cy="763475"/>
          </a:xfrm>
          <a:prstGeom prst="rect">
            <a:avLst/>
          </a:prstGeom>
          <a:noFill/>
          <a:ln>
            <a:noFill/>
          </a:ln>
        </p:spPr>
      </p:pic>
      <p:pic>
        <p:nvPicPr>
          <p:cNvPr id="331" name="Google Shape;331;p31"/>
          <p:cNvPicPr preferRelativeResize="0"/>
          <p:nvPr/>
        </p:nvPicPr>
        <p:blipFill>
          <a:blip r:embed="rId5">
            <a:alphaModFix/>
          </a:blip>
          <a:stretch>
            <a:fillRect/>
          </a:stretch>
        </p:blipFill>
        <p:spPr>
          <a:xfrm>
            <a:off x="6908462" y="1543050"/>
            <a:ext cx="830375" cy="981600"/>
          </a:xfrm>
          <a:prstGeom prst="rect">
            <a:avLst/>
          </a:prstGeom>
          <a:noFill/>
          <a:ln>
            <a:noFill/>
          </a:ln>
        </p:spPr>
      </p:pic>
      <p:sp>
        <p:nvSpPr>
          <p:cNvPr id="332" name="Google Shape;332;p31"/>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latin typeface="Comfortaa"/>
                <a:ea typeface="Comfortaa"/>
                <a:cs typeface="Comfortaa"/>
                <a:sym typeface="Comfortaa"/>
              </a:rPr>
              <a:t>LA QUINTINIE</a:t>
            </a:r>
            <a:endParaRPr sz="1900">
              <a:latin typeface="Comfortaa"/>
              <a:ea typeface="Comfortaa"/>
              <a:cs typeface="Comfortaa"/>
              <a:sym typeface="Comfortaa"/>
            </a:endParaRPr>
          </a:p>
        </p:txBody>
      </p:sp>
      <p:sp>
        <p:nvSpPr>
          <p:cNvPr id="2" name="Google Shape;74;p14">
            <a:extLst>
              <a:ext uri="{FF2B5EF4-FFF2-40B4-BE49-F238E27FC236}">
                <a16:creationId xmlns:a16="http://schemas.microsoft.com/office/drawing/2014/main" id="{14B9BDB8-5120-3C32-0CF1-643BBC054D52}"/>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
        <p:nvSpPr>
          <p:cNvPr id="4" name="ZoneTexte 3">
            <a:extLst>
              <a:ext uri="{FF2B5EF4-FFF2-40B4-BE49-F238E27FC236}">
                <a16:creationId xmlns:a16="http://schemas.microsoft.com/office/drawing/2014/main" id="{13BE63D5-E206-CD4B-5D8F-C56AA5B304AC}"/>
              </a:ext>
            </a:extLst>
          </p:cNvPr>
          <p:cNvSpPr txBox="1"/>
          <p:nvPr/>
        </p:nvSpPr>
        <p:spPr>
          <a:xfrm>
            <a:off x="113736" y="568938"/>
            <a:ext cx="1715064" cy="523220"/>
          </a:xfrm>
          <a:prstGeom prst="rect">
            <a:avLst/>
          </a:prstGeom>
          <a:noFill/>
        </p:spPr>
        <p:txBody>
          <a:bodyPr wrap="square" rtlCol="0">
            <a:spAutoFit/>
          </a:bodyPr>
          <a:lstStyle/>
          <a:p>
            <a:r>
              <a:rPr lang="fr-FR" dirty="0">
                <a:latin typeface="Bebas Neue" panose="020B0606020202050201" pitchFamily="34" charset="0"/>
              </a:rPr>
              <a:t>AMBITIONS</a:t>
            </a:r>
          </a:p>
          <a:p>
            <a:r>
              <a:rPr lang="fr-FR" dirty="0">
                <a:solidFill>
                  <a:srgbClr val="92D050"/>
                </a:solidFill>
                <a:latin typeface="Bebas Neue" panose="020B0606020202050201" pitchFamily="34" charset="0"/>
              </a:rPr>
              <a:t>ENVIRONNEMENTALES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cxnSp>
        <p:nvCxnSpPr>
          <p:cNvPr id="338" name="Google Shape;338;p32"/>
          <p:cNvCxnSpPr/>
          <p:nvPr/>
        </p:nvCxnSpPr>
        <p:spPr>
          <a:xfrm rot="10800000" flipH="1">
            <a:off x="-34625" y="1054975"/>
            <a:ext cx="9194100" cy="3300"/>
          </a:xfrm>
          <a:prstGeom prst="straightConnector1">
            <a:avLst/>
          </a:prstGeom>
          <a:noFill/>
          <a:ln w="9525" cap="flat" cmpd="sng">
            <a:solidFill>
              <a:schemeClr val="dk2"/>
            </a:solidFill>
            <a:prstDash val="solid"/>
            <a:round/>
            <a:headEnd type="none" w="med" len="med"/>
            <a:tailEnd type="none" w="med" len="med"/>
          </a:ln>
        </p:spPr>
      </p:cxnSp>
      <p:sp>
        <p:nvSpPr>
          <p:cNvPr id="340" name="Google Shape;340;p32"/>
          <p:cNvSpPr txBox="1"/>
          <p:nvPr/>
        </p:nvSpPr>
        <p:spPr>
          <a:xfrm>
            <a:off x="419975" y="2347575"/>
            <a:ext cx="24390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b="1">
                <a:latin typeface="Comfortaa"/>
                <a:ea typeface="Comfortaa"/>
                <a:cs typeface="Comfortaa"/>
                <a:sym typeface="Comfortaa"/>
              </a:rPr>
              <a:t>Démarche bas carbone</a:t>
            </a:r>
            <a:endParaRPr sz="1000" b="1">
              <a:latin typeface="Comfortaa"/>
              <a:ea typeface="Comfortaa"/>
              <a:cs typeface="Comfortaa"/>
              <a:sym typeface="Comfortaa"/>
            </a:endParaRPr>
          </a:p>
        </p:txBody>
      </p:sp>
      <p:sp>
        <p:nvSpPr>
          <p:cNvPr id="341" name="Google Shape;341;p32"/>
          <p:cNvSpPr txBox="1"/>
          <p:nvPr/>
        </p:nvSpPr>
        <p:spPr>
          <a:xfrm>
            <a:off x="3255500" y="2347575"/>
            <a:ext cx="2439000" cy="4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b="1">
                <a:latin typeface="Comfortaa"/>
                <a:ea typeface="Comfortaa"/>
                <a:cs typeface="Comfortaa"/>
                <a:sym typeface="Comfortaa"/>
              </a:rPr>
              <a:t>Confort d’usage</a:t>
            </a:r>
            <a:endParaRPr sz="1000" b="1">
              <a:latin typeface="Comfortaa"/>
              <a:ea typeface="Comfortaa"/>
              <a:cs typeface="Comfortaa"/>
              <a:sym typeface="Comfortaa"/>
            </a:endParaRPr>
          </a:p>
        </p:txBody>
      </p:sp>
      <p:sp>
        <p:nvSpPr>
          <p:cNvPr id="342" name="Google Shape;342;p32"/>
          <p:cNvSpPr txBox="1"/>
          <p:nvPr/>
        </p:nvSpPr>
        <p:spPr>
          <a:xfrm>
            <a:off x="6173850" y="2347575"/>
            <a:ext cx="24390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b="1">
                <a:latin typeface="Comfortaa"/>
                <a:ea typeface="Comfortaa"/>
                <a:cs typeface="Comfortaa"/>
                <a:sym typeface="Comfortaa"/>
              </a:rPr>
              <a:t>Mobilités</a:t>
            </a:r>
            <a:endParaRPr sz="1000" b="1">
              <a:latin typeface="Comfortaa"/>
              <a:ea typeface="Comfortaa"/>
              <a:cs typeface="Comfortaa"/>
              <a:sym typeface="Comfortaa"/>
            </a:endParaRPr>
          </a:p>
        </p:txBody>
      </p:sp>
      <p:sp>
        <p:nvSpPr>
          <p:cNvPr id="343" name="Google Shape;343;p32"/>
          <p:cNvSpPr txBox="1"/>
          <p:nvPr/>
        </p:nvSpPr>
        <p:spPr>
          <a:xfrm>
            <a:off x="588825" y="2903450"/>
            <a:ext cx="232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38761D"/>
              </a:solidFill>
              <a:latin typeface="Playfair Display"/>
              <a:ea typeface="Playfair Display"/>
              <a:cs typeface="Playfair Display"/>
              <a:sym typeface="Playfair Display"/>
            </a:endParaRPr>
          </a:p>
        </p:txBody>
      </p:sp>
      <p:sp>
        <p:nvSpPr>
          <p:cNvPr id="344" name="Google Shape;344;p32"/>
          <p:cNvSpPr txBox="1"/>
          <p:nvPr/>
        </p:nvSpPr>
        <p:spPr>
          <a:xfrm>
            <a:off x="465975" y="2593075"/>
            <a:ext cx="2439000" cy="338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2"/>
              </a:buClr>
              <a:buSzPts val="700"/>
              <a:buFont typeface="Arial"/>
              <a:buNone/>
            </a:pPr>
            <a:r>
              <a:rPr lang="fr" sz="800" dirty="0">
                <a:solidFill>
                  <a:srgbClr val="38761D"/>
                </a:solidFill>
                <a:latin typeface="Comfortaa"/>
                <a:ea typeface="Comfortaa"/>
                <a:cs typeface="Comfortaa"/>
                <a:sym typeface="Comfortaa"/>
              </a:rPr>
              <a:t>• L’utilisation de matériaux biosourcés et nobles (briques, bois, coursives métalliques, pré-murs béton, bacs aciers, paille, chanvre, béton décarboné) sera privilégiée pour limiter l’impact du projet sur l’environnement et le milieu, favoriser la préfabrication des éléments et réduire le temps des travaux.</a:t>
            </a:r>
            <a:endParaRPr sz="800" dirty="0">
              <a:solidFill>
                <a:srgbClr val="38761D"/>
              </a:solidFill>
              <a:latin typeface="Comfortaa"/>
              <a:ea typeface="Comfortaa"/>
              <a:cs typeface="Comfortaa"/>
              <a:sym typeface="Comfortaa"/>
            </a:endParaRPr>
          </a:p>
          <a:p>
            <a:pPr marL="0" lvl="0" indent="0" algn="just" rtl="0">
              <a:spcBef>
                <a:spcPts val="0"/>
              </a:spcBef>
              <a:spcAft>
                <a:spcPts val="0"/>
              </a:spcAft>
              <a:buClr>
                <a:schemeClr val="dk2"/>
              </a:buClr>
              <a:buSzPts val="700"/>
              <a:buFont typeface="Arial"/>
              <a:buNone/>
            </a:pPr>
            <a:endParaRPr sz="800" dirty="0">
              <a:solidFill>
                <a:srgbClr val="38761D"/>
              </a:solidFill>
              <a:latin typeface="Comfortaa"/>
              <a:ea typeface="Comfortaa"/>
              <a:cs typeface="Comfortaa"/>
              <a:sym typeface="Comfortaa"/>
            </a:endParaRPr>
          </a:p>
          <a:p>
            <a:pPr marL="0" lvl="0" indent="0" algn="just" rtl="0">
              <a:spcBef>
                <a:spcPts val="0"/>
              </a:spcBef>
              <a:spcAft>
                <a:spcPts val="0"/>
              </a:spcAft>
              <a:buClr>
                <a:schemeClr val="dk2"/>
              </a:buClr>
              <a:buSzPts val="700"/>
              <a:buFont typeface="Arial"/>
              <a:buNone/>
            </a:pPr>
            <a:r>
              <a:rPr lang="fr" sz="800" dirty="0">
                <a:solidFill>
                  <a:srgbClr val="38761D"/>
                </a:solidFill>
                <a:latin typeface="Comfortaa"/>
                <a:ea typeface="Comfortaa"/>
                <a:cs typeface="Comfortaa"/>
                <a:sym typeface="Comfortaa"/>
              </a:rPr>
              <a:t>• Le réemploi et utilisation des matériaux recyclés seront privilégiés sur l’ensemble du projet</a:t>
            </a:r>
            <a:endParaRPr sz="800" dirty="0">
              <a:solidFill>
                <a:srgbClr val="38761D"/>
              </a:solidFill>
              <a:latin typeface="Comfortaa"/>
              <a:ea typeface="Comfortaa"/>
              <a:cs typeface="Comfortaa"/>
              <a:sym typeface="Comfortaa"/>
            </a:endParaRPr>
          </a:p>
          <a:p>
            <a:pPr marL="0" lvl="0" indent="0" algn="just" rtl="0">
              <a:spcBef>
                <a:spcPts val="0"/>
              </a:spcBef>
              <a:spcAft>
                <a:spcPts val="0"/>
              </a:spcAft>
              <a:buClr>
                <a:schemeClr val="dk2"/>
              </a:buClr>
              <a:buSzPts val="800"/>
              <a:buFont typeface="Arial"/>
              <a:buNone/>
            </a:pPr>
            <a:endParaRPr sz="800" dirty="0">
              <a:solidFill>
                <a:srgbClr val="38761D"/>
              </a:solidFill>
              <a:latin typeface="Comfortaa"/>
              <a:ea typeface="Comfortaa"/>
              <a:cs typeface="Comfortaa"/>
              <a:sym typeface="Comfortaa"/>
            </a:endParaRPr>
          </a:p>
        </p:txBody>
      </p:sp>
      <p:sp>
        <p:nvSpPr>
          <p:cNvPr id="345" name="Google Shape;345;p32"/>
          <p:cNvSpPr txBox="1"/>
          <p:nvPr/>
        </p:nvSpPr>
        <p:spPr>
          <a:xfrm>
            <a:off x="3301500" y="2593075"/>
            <a:ext cx="2439000" cy="492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2"/>
              </a:buClr>
              <a:buSzPts val="700"/>
              <a:buFont typeface="Arial"/>
              <a:buNone/>
            </a:pPr>
            <a:r>
              <a:rPr lang="fr" sz="800" dirty="0">
                <a:solidFill>
                  <a:srgbClr val="38761D"/>
                </a:solidFill>
                <a:latin typeface="Comfortaa"/>
                <a:ea typeface="Comfortaa"/>
                <a:cs typeface="Comfortaa"/>
                <a:sym typeface="Comfortaa"/>
              </a:rPr>
              <a:t>• Une réflexion sur l’orientation des logements et bâtiments sera  menée pour réduire les besoins énergétiques et assurer un confort de vie optimal.</a:t>
            </a:r>
            <a:endParaRPr sz="800" dirty="0">
              <a:solidFill>
                <a:srgbClr val="38761D"/>
              </a:solidFill>
              <a:latin typeface="Comfortaa"/>
              <a:ea typeface="Comfortaa"/>
              <a:cs typeface="Comfortaa"/>
              <a:sym typeface="Comfortaa"/>
            </a:endParaRPr>
          </a:p>
          <a:p>
            <a:pPr marL="0" lvl="0" indent="0" algn="just" rtl="0">
              <a:spcBef>
                <a:spcPts val="0"/>
              </a:spcBef>
              <a:spcAft>
                <a:spcPts val="0"/>
              </a:spcAft>
              <a:buClr>
                <a:schemeClr val="dk2"/>
              </a:buClr>
              <a:buSzPts val="700"/>
              <a:buFont typeface="Arial"/>
              <a:buNone/>
            </a:pPr>
            <a:endParaRPr sz="800" dirty="0">
              <a:solidFill>
                <a:srgbClr val="38761D"/>
              </a:solidFill>
              <a:latin typeface="Comfortaa"/>
              <a:ea typeface="Comfortaa"/>
              <a:cs typeface="Comfortaa"/>
              <a:sym typeface="Comfortaa"/>
            </a:endParaRPr>
          </a:p>
          <a:p>
            <a:pPr marL="0" lvl="0" indent="0" algn="just" rtl="0">
              <a:spcBef>
                <a:spcPts val="0"/>
              </a:spcBef>
              <a:spcAft>
                <a:spcPts val="0"/>
              </a:spcAft>
              <a:buClr>
                <a:schemeClr val="dk2"/>
              </a:buClr>
              <a:buSzPts val="700"/>
              <a:buFont typeface="Arial"/>
              <a:buNone/>
            </a:pPr>
            <a:r>
              <a:rPr lang="fr" sz="800" dirty="0">
                <a:solidFill>
                  <a:srgbClr val="38761D"/>
                </a:solidFill>
                <a:latin typeface="Comfortaa"/>
                <a:ea typeface="Comfortaa"/>
                <a:cs typeface="Comfortaa"/>
                <a:sym typeface="Comfortaa"/>
              </a:rPr>
              <a:t>• Les surfaces intérieures et extérieures des logements seront généreuses</a:t>
            </a:r>
            <a:endParaRPr sz="800" dirty="0">
              <a:solidFill>
                <a:srgbClr val="38761D"/>
              </a:solidFill>
              <a:latin typeface="Comfortaa"/>
              <a:ea typeface="Comfortaa"/>
              <a:cs typeface="Comfortaa"/>
              <a:sym typeface="Comfortaa"/>
            </a:endParaRPr>
          </a:p>
          <a:p>
            <a:pPr marL="0" lvl="0" indent="0" algn="just" rtl="0">
              <a:spcBef>
                <a:spcPts val="0"/>
              </a:spcBef>
              <a:spcAft>
                <a:spcPts val="0"/>
              </a:spcAft>
              <a:buClr>
                <a:schemeClr val="dk2"/>
              </a:buClr>
              <a:buSzPts val="700"/>
              <a:buFont typeface="Arial"/>
              <a:buNone/>
            </a:pPr>
            <a:endParaRPr sz="800" dirty="0">
              <a:solidFill>
                <a:srgbClr val="38761D"/>
              </a:solidFill>
              <a:latin typeface="Comfortaa"/>
              <a:ea typeface="Comfortaa"/>
              <a:cs typeface="Comfortaa"/>
              <a:sym typeface="Comfortaa"/>
            </a:endParaRPr>
          </a:p>
        </p:txBody>
      </p:sp>
      <p:sp>
        <p:nvSpPr>
          <p:cNvPr id="346" name="Google Shape;346;p32"/>
          <p:cNvSpPr txBox="1"/>
          <p:nvPr/>
        </p:nvSpPr>
        <p:spPr>
          <a:xfrm>
            <a:off x="6219850" y="2593075"/>
            <a:ext cx="2439000" cy="338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2"/>
              </a:buClr>
              <a:buSzPts val="700"/>
              <a:buFont typeface="Arial"/>
              <a:buNone/>
            </a:pPr>
            <a:r>
              <a:rPr lang="fr" sz="800" dirty="0">
                <a:solidFill>
                  <a:srgbClr val="38761D"/>
                </a:solidFill>
                <a:latin typeface="Comfortaa"/>
                <a:ea typeface="Comfortaa"/>
                <a:cs typeface="Comfortaa"/>
                <a:sym typeface="Comfortaa"/>
              </a:rPr>
              <a:t>• Réalisation de locaux  vélo sécurisés  et aires extérieures permettant un véritable usage du vélo dans le quartier (arceaux,  emplacement pour vélos cargo partagé.)</a:t>
            </a:r>
            <a:endParaRPr sz="800" dirty="0">
              <a:solidFill>
                <a:srgbClr val="38761D"/>
              </a:solidFill>
              <a:latin typeface="Comfortaa"/>
              <a:ea typeface="Comfortaa"/>
              <a:cs typeface="Comfortaa"/>
              <a:sym typeface="Comfortaa"/>
            </a:endParaRPr>
          </a:p>
          <a:p>
            <a:pPr marL="0" lvl="0" indent="0" algn="just" rtl="0">
              <a:spcBef>
                <a:spcPts val="0"/>
              </a:spcBef>
              <a:spcAft>
                <a:spcPts val="0"/>
              </a:spcAft>
              <a:buClr>
                <a:schemeClr val="dk2"/>
              </a:buClr>
              <a:buSzPts val="700"/>
              <a:buFont typeface="Arial"/>
              <a:buNone/>
            </a:pPr>
            <a:endParaRPr sz="800" dirty="0">
              <a:solidFill>
                <a:srgbClr val="38761D"/>
              </a:solidFill>
              <a:latin typeface="Comfortaa"/>
              <a:ea typeface="Comfortaa"/>
              <a:cs typeface="Comfortaa"/>
              <a:sym typeface="Comfortaa"/>
            </a:endParaRPr>
          </a:p>
          <a:p>
            <a:pPr marL="0" lvl="0" indent="0" algn="just" rtl="0">
              <a:spcBef>
                <a:spcPts val="0"/>
              </a:spcBef>
              <a:spcAft>
                <a:spcPts val="0"/>
              </a:spcAft>
              <a:buClr>
                <a:schemeClr val="dk2"/>
              </a:buClr>
              <a:buSzPts val="700"/>
              <a:buFont typeface="Arial"/>
              <a:buNone/>
            </a:pPr>
            <a:r>
              <a:rPr lang="fr" sz="800" dirty="0">
                <a:solidFill>
                  <a:srgbClr val="38761D"/>
                </a:solidFill>
                <a:latin typeface="Comfortaa"/>
                <a:ea typeface="Comfortaa"/>
                <a:cs typeface="Comfortaa"/>
                <a:sym typeface="Comfortaa"/>
              </a:rPr>
              <a:t>• Stationnements extérieurs équipés de bornes de recharges pour voitures électriques.</a:t>
            </a:r>
            <a:endParaRPr sz="800" dirty="0">
              <a:solidFill>
                <a:srgbClr val="38761D"/>
              </a:solidFill>
              <a:latin typeface="Comfortaa"/>
              <a:ea typeface="Comfortaa"/>
              <a:cs typeface="Comfortaa"/>
              <a:sym typeface="Comfortaa"/>
            </a:endParaRPr>
          </a:p>
          <a:p>
            <a:pPr marL="0" lvl="0" indent="0" algn="just" rtl="0">
              <a:spcBef>
                <a:spcPts val="0"/>
              </a:spcBef>
              <a:spcAft>
                <a:spcPts val="0"/>
              </a:spcAft>
              <a:buClr>
                <a:schemeClr val="dk2"/>
              </a:buClr>
              <a:buSzPts val="700"/>
              <a:buFont typeface="Arial"/>
              <a:buNone/>
            </a:pPr>
            <a:endParaRPr sz="800" dirty="0">
              <a:solidFill>
                <a:srgbClr val="38761D"/>
              </a:solidFill>
              <a:latin typeface="Comfortaa"/>
              <a:ea typeface="Comfortaa"/>
              <a:cs typeface="Comfortaa"/>
              <a:sym typeface="Comfortaa"/>
            </a:endParaRPr>
          </a:p>
          <a:p>
            <a:pPr marL="0" lvl="0" indent="0" algn="just" rtl="0">
              <a:spcBef>
                <a:spcPts val="0"/>
              </a:spcBef>
              <a:spcAft>
                <a:spcPts val="0"/>
              </a:spcAft>
              <a:buClr>
                <a:schemeClr val="dk2"/>
              </a:buClr>
              <a:buSzPts val="700"/>
              <a:buFont typeface="Arial"/>
              <a:buNone/>
            </a:pPr>
            <a:r>
              <a:rPr lang="fr" sz="800" dirty="0">
                <a:solidFill>
                  <a:srgbClr val="38761D"/>
                </a:solidFill>
                <a:latin typeface="Comfortaa"/>
                <a:ea typeface="Comfortaa"/>
                <a:cs typeface="Comfortaa"/>
                <a:sym typeface="Comfortaa"/>
              </a:rPr>
              <a:t>• Développement de l’auto-partage et du covoiturage via application dédiée </a:t>
            </a:r>
            <a:endParaRPr sz="800" dirty="0">
              <a:solidFill>
                <a:srgbClr val="38761D"/>
              </a:solidFill>
              <a:latin typeface="Comfortaa"/>
              <a:ea typeface="Comfortaa"/>
              <a:cs typeface="Comfortaa"/>
              <a:sym typeface="Comfortaa"/>
            </a:endParaRPr>
          </a:p>
          <a:p>
            <a:pPr marL="0" lvl="0" indent="0" algn="just" rtl="0">
              <a:spcBef>
                <a:spcPts val="0"/>
              </a:spcBef>
              <a:spcAft>
                <a:spcPts val="0"/>
              </a:spcAft>
              <a:buClr>
                <a:schemeClr val="dk2"/>
              </a:buClr>
              <a:buSzPts val="700"/>
              <a:buFont typeface="Arial"/>
              <a:buNone/>
            </a:pPr>
            <a:endParaRPr sz="800" dirty="0">
              <a:solidFill>
                <a:srgbClr val="38761D"/>
              </a:solidFill>
              <a:latin typeface="Comfortaa"/>
              <a:ea typeface="Comfortaa"/>
              <a:cs typeface="Comfortaa"/>
              <a:sym typeface="Comfortaa"/>
            </a:endParaRPr>
          </a:p>
          <a:p>
            <a:pPr marL="0" lvl="0" indent="0" algn="just" rtl="0">
              <a:spcBef>
                <a:spcPts val="0"/>
              </a:spcBef>
              <a:spcAft>
                <a:spcPts val="0"/>
              </a:spcAft>
              <a:buClr>
                <a:schemeClr val="dk2"/>
              </a:buClr>
              <a:buSzPts val="800"/>
              <a:buFont typeface="Arial"/>
              <a:buNone/>
            </a:pPr>
            <a:r>
              <a:rPr lang="fr" sz="800" dirty="0">
                <a:solidFill>
                  <a:srgbClr val="38761D"/>
                </a:solidFill>
                <a:latin typeface="Comfortaa"/>
                <a:ea typeface="Comfortaa"/>
                <a:cs typeface="Comfortaa"/>
                <a:sym typeface="Comfortaa"/>
              </a:rPr>
              <a:t>• Création d’espaces communs pour encourager le télétravail </a:t>
            </a:r>
            <a:endParaRPr sz="800" dirty="0">
              <a:solidFill>
                <a:srgbClr val="38761D"/>
              </a:solidFill>
              <a:latin typeface="Comfortaa"/>
              <a:ea typeface="Comfortaa"/>
              <a:cs typeface="Comfortaa"/>
              <a:sym typeface="Comfortaa"/>
            </a:endParaRPr>
          </a:p>
          <a:p>
            <a:pPr marL="0" lvl="0" indent="0" algn="l" rtl="0">
              <a:spcBef>
                <a:spcPts val="0"/>
              </a:spcBef>
              <a:spcAft>
                <a:spcPts val="0"/>
              </a:spcAft>
              <a:buClr>
                <a:schemeClr val="dk2"/>
              </a:buClr>
              <a:buSzPts val="800"/>
              <a:buFont typeface="Arial"/>
              <a:buNone/>
            </a:pPr>
            <a:endParaRPr sz="800" dirty="0">
              <a:solidFill>
                <a:srgbClr val="38761D"/>
              </a:solidFill>
              <a:latin typeface="Comfortaa"/>
              <a:ea typeface="Comfortaa"/>
              <a:cs typeface="Comfortaa"/>
              <a:sym typeface="Comfortaa"/>
            </a:endParaRPr>
          </a:p>
          <a:p>
            <a:pPr marL="0" lvl="0" indent="0" algn="just" rtl="0">
              <a:spcBef>
                <a:spcPts val="0"/>
              </a:spcBef>
              <a:spcAft>
                <a:spcPts val="0"/>
              </a:spcAft>
              <a:buNone/>
            </a:pPr>
            <a:endParaRPr sz="800" b="1" dirty="0">
              <a:solidFill>
                <a:srgbClr val="38761D"/>
              </a:solidFill>
              <a:latin typeface="Comfortaa"/>
              <a:ea typeface="Comfortaa"/>
              <a:cs typeface="Comfortaa"/>
              <a:sym typeface="Comfortaa"/>
            </a:endParaRPr>
          </a:p>
        </p:txBody>
      </p:sp>
      <p:sp>
        <p:nvSpPr>
          <p:cNvPr id="347" name="Google Shape;347;p32"/>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latin typeface="Comfortaa"/>
                <a:ea typeface="Comfortaa"/>
                <a:cs typeface="Comfortaa"/>
                <a:sym typeface="Comfortaa"/>
              </a:rPr>
              <a:t>LA QUINTINIE</a:t>
            </a:r>
            <a:endParaRPr sz="1900">
              <a:latin typeface="Comfortaa"/>
              <a:ea typeface="Comfortaa"/>
              <a:cs typeface="Comfortaa"/>
              <a:sym typeface="Comfortaa"/>
            </a:endParaRPr>
          </a:p>
        </p:txBody>
      </p:sp>
      <p:pic>
        <p:nvPicPr>
          <p:cNvPr id="349" name="Google Shape;349;p32"/>
          <p:cNvPicPr preferRelativeResize="0"/>
          <p:nvPr/>
        </p:nvPicPr>
        <p:blipFill rotWithShape="1">
          <a:blip r:embed="rId3">
            <a:alphaModFix/>
          </a:blip>
          <a:srcRect l="20911"/>
          <a:stretch/>
        </p:blipFill>
        <p:spPr>
          <a:xfrm>
            <a:off x="501949" y="1578450"/>
            <a:ext cx="713875" cy="646850"/>
          </a:xfrm>
          <a:prstGeom prst="rect">
            <a:avLst/>
          </a:prstGeom>
          <a:noFill/>
          <a:ln>
            <a:noFill/>
          </a:ln>
        </p:spPr>
      </p:pic>
      <p:pic>
        <p:nvPicPr>
          <p:cNvPr id="350" name="Google Shape;350;p32"/>
          <p:cNvPicPr preferRelativeResize="0"/>
          <p:nvPr/>
        </p:nvPicPr>
        <p:blipFill rotWithShape="1">
          <a:blip r:embed="rId4">
            <a:alphaModFix/>
          </a:blip>
          <a:srcRect/>
          <a:stretch/>
        </p:blipFill>
        <p:spPr>
          <a:xfrm>
            <a:off x="1262075" y="1578450"/>
            <a:ext cx="874837" cy="615113"/>
          </a:xfrm>
          <a:prstGeom prst="rect">
            <a:avLst/>
          </a:prstGeom>
          <a:noFill/>
          <a:ln>
            <a:noFill/>
          </a:ln>
        </p:spPr>
      </p:pic>
      <p:pic>
        <p:nvPicPr>
          <p:cNvPr id="351" name="Google Shape;351;p32"/>
          <p:cNvPicPr preferRelativeResize="0"/>
          <p:nvPr/>
        </p:nvPicPr>
        <p:blipFill rotWithShape="1">
          <a:blip r:embed="rId5">
            <a:alphaModFix/>
          </a:blip>
          <a:srcRect r="25132"/>
          <a:stretch/>
        </p:blipFill>
        <p:spPr>
          <a:xfrm>
            <a:off x="2183176" y="1578175"/>
            <a:ext cx="675800" cy="615100"/>
          </a:xfrm>
          <a:prstGeom prst="rect">
            <a:avLst/>
          </a:prstGeom>
          <a:noFill/>
          <a:ln>
            <a:noFill/>
          </a:ln>
        </p:spPr>
      </p:pic>
      <p:pic>
        <p:nvPicPr>
          <p:cNvPr id="353" name="Google Shape;353;p32"/>
          <p:cNvPicPr preferRelativeResize="0"/>
          <p:nvPr/>
        </p:nvPicPr>
        <p:blipFill>
          <a:blip r:embed="rId6">
            <a:alphaModFix/>
          </a:blip>
          <a:stretch>
            <a:fillRect/>
          </a:stretch>
        </p:blipFill>
        <p:spPr>
          <a:xfrm>
            <a:off x="6357626" y="1435187"/>
            <a:ext cx="2163450" cy="850900"/>
          </a:xfrm>
          <a:prstGeom prst="rect">
            <a:avLst/>
          </a:prstGeom>
          <a:noFill/>
          <a:ln>
            <a:noFill/>
          </a:ln>
        </p:spPr>
      </p:pic>
      <p:sp>
        <p:nvSpPr>
          <p:cNvPr id="2" name="Google Shape;74;p14">
            <a:extLst>
              <a:ext uri="{FF2B5EF4-FFF2-40B4-BE49-F238E27FC236}">
                <a16:creationId xmlns:a16="http://schemas.microsoft.com/office/drawing/2014/main" id="{651FA5E9-D069-CDBB-9260-B334AE0A671E}"/>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
        <p:nvSpPr>
          <p:cNvPr id="3" name="ZoneTexte 2">
            <a:extLst>
              <a:ext uri="{FF2B5EF4-FFF2-40B4-BE49-F238E27FC236}">
                <a16:creationId xmlns:a16="http://schemas.microsoft.com/office/drawing/2014/main" id="{8875948D-6F60-2FD9-1419-6284E1327DBB}"/>
              </a:ext>
            </a:extLst>
          </p:cNvPr>
          <p:cNvSpPr txBox="1"/>
          <p:nvPr/>
        </p:nvSpPr>
        <p:spPr>
          <a:xfrm>
            <a:off x="113736" y="568938"/>
            <a:ext cx="1715064" cy="523220"/>
          </a:xfrm>
          <a:prstGeom prst="rect">
            <a:avLst/>
          </a:prstGeom>
          <a:noFill/>
        </p:spPr>
        <p:txBody>
          <a:bodyPr wrap="square" rtlCol="0">
            <a:spAutoFit/>
          </a:bodyPr>
          <a:lstStyle/>
          <a:p>
            <a:r>
              <a:rPr lang="fr-FR" dirty="0">
                <a:latin typeface="Bebas Neue" panose="020B0606020202050201" pitchFamily="34" charset="0"/>
              </a:rPr>
              <a:t>AMBITIONS</a:t>
            </a:r>
          </a:p>
          <a:p>
            <a:r>
              <a:rPr lang="fr-FR" dirty="0">
                <a:solidFill>
                  <a:srgbClr val="92D050"/>
                </a:solidFill>
                <a:latin typeface="Bebas Neue" panose="020B0606020202050201" pitchFamily="34" charset="0"/>
              </a:rPr>
              <a:t>ENVIRONNEMENTALES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cxnSp>
        <p:nvCxnSpPr>
          <p:cNvPr id="358" name="Google Shape;358;p33"/>
          <p:cNvCxnSpPr/>
          <p:nvPr/>
        </p:nvCxnSpPr>
        <p:spPr>
          <a:xfrm rot="10800000" flipH="1">
            <a:off x="-34625" y="1054975"/>
            <a:ext cx="9194100" cy="3300"/>
          </a:xfrm>
          <a:prstGeom prst="straightConnector1">
            <a:avLst/>
          </a:prstGeom>
          <a:noFill/>
          <a:ln w="9525" cap="flat" cmpd="sng">
            <a:solidFill>
              <a:schemeClr val="dk2"/>
            </a:solidFill>
            <a:prstDash val="solid"/>
            <a:round/>
            <a:headEnd type="none" w="med" len="med"/>
            <a:tailEnd type="none" w="med" len="med"/>
          </a:ln>
        </p:spPr>
      </p:cxnSp>
      <p:pic>
        <p:nvPicPr>
          <p:cNvPr id="360" name="Google Shape;360;p33"/>
          <p:cNvPicPr preferRelativeResize="0"/>
          <p:nvPr/>
        </p:nvPicPr>
        <p:blipFill rotWithShape="1">
          <a:blip r:embed="rId3">
            <a:alphaModFix/>
          </a:blip>
          <a:srcRect l="36869" t="1621" r="35179" b="53640"/>
          <a:stretch/>
        </p:blipFill>
        <p:spPr>
          <a:xfrm>
            <a:off x="1576995" y="1977201"/>
            <a:ext cx="1107584" cy="1286922"/>
          </a:xfrm>
          <a:prstGeom prst="rect">
            <a:avLst/>
          </a:prstGeom>
          <a:noFill/>
          <a:ln>
            <a:noFill/>
          </a:ln>
        </p:spPr>
      </p:pic>
      <p:pic>
        <p:nvPicPr>
          <p:cNvPr id="361" name="Google Shape;361;p33"/>
          <p:cNvPicPr preferRelativeResize="0"/>
          <p:nvPr/>
        </p:nvPicPr>
        <p:blipFill rotWithShape="1">
          <a:blip r:embed="rId4">
            <a:alphaModFix/>
          </a:blip>
          <a:srcRect l="2612" t="9420" r="84043" b="21207"/>
          <a:stretch/>
        </p:blipFill>
        <p:spPr>
          <a:xfrm>
            <a:off x="710744" y="1992900"/>
            <a:ext cx="776051" cy="1290225"/>
          </a:xfrm>
          <a:prstGeom prst="rect">
            <a:avLst/>
          </a:prstGeom>
          <a:noFill/>
          <a:ln>
            <a:noFill/>
          </a:ln>
        </p:spPr>
      </p:pic>
      <p:pic>
        <p:nvPicPr>
          <p:cNvPr id="362" name="Google Shape;362;p33"/>
          <p:cNvPicPr preferRelativeResize="0"/>
          <p:nvPr/>
        </p:nvPicPr>
        <p:blipFill rotWithShape="1">
          <a:blip r:embed="rId4">
            <a:alphaModFix/>
          </a:blip>
          <a:srcRect l="66522" t="12504" r="19111" b="11200"/>
          <a:stretch/>
        </p:blipFill>
        <p:spPr>
          <a:xfrm>
            <a:off x="710743" y="3402500"/>
            <a:ext cx="776051" cy="1318025"/>
          </a:xfrm>
          <a:prstGeom prst="rect">
            <a:avLst/>
          </a:prstGeom>
          <a:noFill/>
          <a:ln>
            <a:noFill/>
          </a:ln>
        </p:spPr>
      </p:pic>
      <p:sp>
        <p:nvSpPr>
          <p:cNvPr id="364" name="Google Shape;364;p33"/>
          <p:cNvSpPr txBox="1"/>
          <p:nvPr/>
        </p:nvSpPr>
        <p:spPr>
          <a:xfrm>
            <a:off x="598775" y="1500300"/>
            <a:ext cx="1626900"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000" dirty="0">
                <a:latin typeface="Bebas Neue" panose="020B0606020202050201" pitchFamily="34" charset="0"/>
                <a:ea typeface="Oswald"/>
                <a:cs typeface="Oswald"/>
                <a:sym typeface="Oswald"/>
              </a:rPr>
              <a:t>BRIQUE, BOIS, VERRE</a:t>
            </a:r>
            <a:endParaRPr sz="1000" dirty="0">
              <a:latin typeface="Bebas Neue" panose="020B0606020202050201" pitchFamily="34" charset="0"/>
              <a:ea typeface="Oswald"/>
              <a:cs typeface="Oswald"/>
              <a:sym typeface="Oswald"/>
            </a:endParaRPr>
          </a:p>
        </p:txBody>
      </p:sp>
      <p:sp>
        <p:nvSpPr>
          <p:cNvPr id="366" name="Google Shape;366;p33"/>
          <p:cNvSpPr txBox="1"/>
          <p:nvPr/>
        </p:nvSpPr>
        <p:spPr>
          <a:xfrm>
            <a:off x="3191575" y="1505673"/>
            <a:ext cx="2307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dirty="0">
                <a:latin typeface="Bebas Neue" panose="020B0606020202050201" pitchFamily="34" charset="0"/>
                <a:ea typeface="Oswald"/>
                <a:cs typeface="Oswald"/>
                <a:sym typeface="Oswald"/>
              </a:rPr>
              <a:t>ACTUALISATION DE L'ARCHÉTYPE DE </a:t>
            </a:r>
            <a:endParaRPr sz="1000" dirty="0">
              <a:latin typeface="Bebas Neue" panose="020B0606020202050201" pitchFamily="34" charset="0"/>
              <a:ea typeface="Oswald"/>
              <a:cs typeface="Oswald"/>
              <a:sym typeface="Oswald"/>
            </a:endParaRPr>
          </a:p>
          <a:p>
            <a:pPr marL="0" lvl="0" indent="0" algn="l" rtl="0">
              <a:spcBef>
                <a:spcPts val="0"/>
              </a:spcBef>
              <a:spcAft>
                <a:spcPts val="0"/>
              </a:spcAft>
              <a:buNone/>
            </a:pPr>
            <a:r>
              <a:rPr lang="fr" sz="1000" dirty="0">
                <a:latin typeface="Bebas Neue" panose="020B0606020202050201" pitchFamily="34" charset="0"/>
                <a:ea typeface="Oswald"/>
                <a:cs typeface="Oswald"/>
                <a:sym typeface="Oswald"/>
              </a:rPr>
              <a:t>LA MAISON INDIVIDUELLE</a:t>
            </a:r>
            <a:endParaRPr sz="1000" dirty="0">
              <a:latin typeface="Bebas Neue" panose="020B0606020202050201" pitchFamily="34" charset="0"/>
              <a:ea typeface="Oswald"/>
              <a:cs typeface="Oswald"/>
              <a:sym typeface="Oswald"/>
            </a:endParaRPr>
          </a:p>
        </p:txBody>
      </p:sp>
      <p:pic>
        <p:nvPicPr>
          <p:cNvPr id="367" name="Google Shape;367;p33"/>
          <p:cNvPicPr preferRelativeResize="0"/>
          <p:nvPr/>
        </p:nvPicPr>
        <p:blipFill>
          <a:blip r:embed="rId5">
            <a:alphaModFix/>
          </a:blip>
          <a:stretch>
            <a:fillRect/>
          </a:stretch>
        </p:blipFill>
        <p:spPr>
          <a:xfrm>
            <a:off x="3281775" y="1963748"/>
            <a:ext cx="1290225" cy="1290225"/>
          </a:xfrm>
          <a:prstGeom prst="rect">
            <a:avLst/>
          </a:prstGeom>
          <a:noFill/>
          <a:ln>
            <a:noFill/>
          </a:ln>
        </p:spPr>
      </p:pic>
      <p:pic>
        <p:nvPicPr>
          <p:cNvPr id="368" name="Google Shape;368;p33"/>
          <p:cNvPicPr preferRelativeResize="0"/>
          <p:nvPr/>
        </p:nvPicPr>
        <p:blipFill rotWithShape="1">
          <a:blip r:embed="rId6">
            <a:alphaModFix/>
          </a:blip>
          <a:srcRect l="3750" r="13089"/>
          <a:stretch/>
        </p:blipFill>
        <p:spPr>
          <a:xfrm>
            <a:off x="3281775" y="3329699"/>
            <a:ext cx="1290225" cy="1361674"/>
          </a:xfrm>
          <a:prstGeom prst="rect">
            <a:avLst/>
          </a:prstGeom>
          <a:noFill/>
          <a:ln>
            <a:noFill/>
          </a:ln>
        </p:spPr>
      </p:pic>
      <p:pic>
        <p:nvPicPr>
          <p:cNvPr id="369" name="Google Shape;369;p33"/>
          <p:cNvPicPr preferRelativeResize="0"/>
          <p:nvPr/>
        </p:nvPicPr>
        <p:blipFill>
          <a:blip r:embed="rId7">
            <a:alphaModFix/>
          </a:blip>
          <a:stretch>
            <a:fillRect/>
          </a:stretch>
        </p:blipFill>
        <p:spPr>
          <a:xfrm>
            <a:off x="4676468" y="1963748"/>
            <a:ext cx="1612781" cy="1290225"/>
          </a:xfrm>
          <a:prstGeom prst="rect">
            <a:avLst/>
          </a:prstGeom>
          <a:noFill/>
          <a:ln>
            <a:noFill/>
          </a:ln>
        </p:spPr>
      </p:pic>
      <p:pic>
        <p:nvPicPr>
          <p:cNvPr id="370" name="Google Shape;370;p33"/>
          <p:cNvPicPr preferRelativeResize="0"/>
          <p:nvPr/>
        </p:nvPicPr>
        <p:blipFill rotWithShape="1">
          <a:blip r:embed="rId8">
            <a:alphaModFix/>
          </a:blip>
          <a:srcRect l="25788" t="29912" r="41756" b="21996"/>
          <a:stretch/>
        </p:blipFill>
        <p:spPr>
          <a:xfrm>
            <a:off x="4676475" y="3329698"/>
            <a:ext cx="1612775" cy="1361676"/>
          </a:xfrm>
          <a:prstGeom prst="rect">
            <a:avLst/>
          </a:prstGeom>
          <a:noFill/>
          <a:ln>
            <a:noFill/>
          </a:ln>
        </p:spPr>
      </p:pic>
      <p:sp>
        <p:nvSpPr>
          <p:cNvPr id="371" name="Google Shape;371;p33"/>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latin typeface="Comfortaa"/>
                <a:ea typeface="Comfortaa"/>
                <a:cs typeface="Comfortaa"/>
                <a:sym typeface="Comfortaa"/>
              </a:rPr>
              <a:t>LA QUINTINIE</a:t>
            </a:r>
            <a:endParaRPr sz="1900">
              <a:latin typeface="Comfortaa"/>
              <a:ea typeface="Comfortaa"/>
              <a:cs typeface="Comfortaa"/>
              <a:sym typeface="Comfortaa"/>
            </a:endParaRPr>
          </a:p>
        </p:txBody>
      </p:sp>
      <p:sp>
        <p:nvSpPr>
          <p:cNvPr id="2" name="Google Shape;74;p14">
            <a:extLst>
              <a:ext uri="{FF2B5EF4-FFF2-40B4-BE49-F238E27FC236}">
                <a16:creationId xmlns:a16="http://schemas.microsoft.com/office/drawing/2014/main" id="{9D02B159-8326-F2E8-029B-C047B164BB4F}"/>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
        <p:nvSpPr>
          <p:cNvPr id="3" name="ZoneTexte 2">
            <a:extLst>
              <a:ext uri="{FF2B5EF4-FFF2-40B4-BE49-F238E27FC236}">
                <a16:creationId xmlns:a16="http://schemas.microsoft.com/office/drawing/2014/main" id="{FAEBBE9A-50F1-B82F-70CD-561CF63C2078}"/>
              </a:ext>
            </a:extLst>
          </p:cNvPr>
          <p:cNvSpPr txBox="1"/>
          <p:nvPr/>
        </p:nvSpPr>
        <p:spPr>
          <a:xfrm>
            <a:off x="251000" y="551153"/>
            <a:ext cx="1715064" cy="523220"/>
          </a:xfrm>
          <a:prstGeom prst="rect">
            <a:avLst/>
          </a:prstGeom>
          <a:noFill/>
        </p:spPr>
        <p:txBody>
          <a:bodyPr wrap="square" rtlCol="0">
            <a:spAutoFit/>
          </a:bodyPr>
          <a:lstStyle/>
          <a:p>
            <a:r>
              <a:rPr lang="fr-FR" dirty="0">
                <a:latin typeface="Bebas Neue" panose="020B0606020202050201" pitchFamily="34" charset="0"/>
              </a:rPr>
              <a:t>MATERIALITE ET SILHOUETTE</a:t>
            </a:r>
          </a:p>
          <a:p>
            <a:r>
              <a:rPr lang="fr-FR" dirty="0">
                <a:solidFill>
                  <a:srgbClr val="C00000"/>
                </a:solidFill>
                <a:latin typeface="Bebas Neue" panose="020B0606020202050201" pitchFamily="34" charset="0"/>
              </a:rPr>
              <a:t>DETAILS</a:t>
            </a:r>
          </a:p>
        </p:txBody>
      </p:sp>
      <p:pic>
        <p:nvPicPr>
          <p:cNvPr id="4" name="Image 3">
            <a:extLst>
              <a:ext uri="{FF2B5EF4-FFF2-40B4-BE49-F238E27FC236}">
                <a16:creationId xmlns:a16="http://schemas.microsoft.com/office/drawing/2014/main" id="{037A0D1A-1E53-6D62-6622-D31E2566FC24}"/>
              </a:ext>
            </a:extLst>
          </p:cNvPr>
          <p:cNvPicPr>
            <a:picLocks noChangeAspect="1"/>
          </p:cNvPicPr>
          <p:nvPr/>
        </p:nvPicPr>
        <p:blipFill rotWithShape="1">
          <a:blip r:embed="rId9"/>
          <a:srcRect r="39976"/>
          <a:stretch/>
        </p:blipFill>
        <p:spPr>
          <a:xfrm>
            <a:off x="1576996" y="3402499"/>
            <a:ext cx="1107584" cy="1318025"/>
          </a:xfrm>
          <a:prstGeom prst="rect">
            <a:avLst/>
          </a:prstGeom>
        </p:spPr>
      </p:pic>
      <p:pic>
        <p:nvPicPr>
          <p:cNvPr id="5" name="Image 4">
            <a:extLst>
              <a:ext uri="{FF2B5EF4-FFF2-40B4-BE49-F238E27FC236}">
                <a16:creationId xmlns:a16="http://schemas.microsoft.com/office/drawing/2014/main" id="{F8FAE044-8741-7542-6B89-3E5AB6733742}"/>
              </a:ext>
            </a:extLst>
          </p:cNvPr>
          <p:cNvPicPr>
            <a:picLocks noChangeAspect="1"/>
          </p:cNvPicPr>
          <p:nvPr/>
        </p:nvPicPr>
        <p:blipFill>
          <a:blip r:embed="rId10"/>
          <a:stretch>
            <a:fillRect/>
          </a:stretch>
        </p:blipFill>
        <p:spPr>
          <a:xfrm>
            <a:off x="6372060" y="1963748"/>
            <a:ext cx="1554886" cy="1281469"/>
          </a:xfrm>
          <a:prstGeom prst="rect">
            <a:avLst/>
          </a:prstGeom>
        </p:spPr>
      </p:pic>
      <p:pic>
        <p:nvPicPr>
          <p:cNvPr id="7" name="Image 6">
            <a:extLst>
              <a:ext uri="{FF2B5EF4-FFF2-40B4-BE49-F238E27FC236}">
                <a16:creationId xmlns:a16="http://schemas.microsoft.com/office/drawing/2014/main" id="{59A905FB-1074-32E1-589A-2192794DE105}"/>
              </a:ext>
            </a:extLst>
          </p:cNvPr>
          <p:cNvPicPr>
            <a:picLocks noChangeAspect="1"/>
          </p:cNvPicPr>
          <p:nvPr/>
        </p:nvPicPr>
        <p:blipFill rotWithShape="1">
          <a:blip r:embed="rId11"/>
          <a:srcRect t="26711" b="16092"/>
          <a:stretch/>
        </p:blipFill>
        <p:spPr>
          <a:xfrm>
            <a:off x="6366981" y="3329698"/>
            <a:ext cx="1554886" cy="133311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cxnSp>
        <p:nvCxnSpPr>
          <p:cNvPr id="136" name="Google Shape;136;p18"/>
          <p:cNvCxnSpPr/>
          <p:nvPr/>
        </p:nvCxnSpPr>
        <p:spPr>
          <a:xfrm rot="10800000" flipH="1">
            <a:off x="-34625" y="1054975"/>
            <a:ext cx="9194100" cy="330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7" name="Google Shape;137;p18"/>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latin typeface="Comfortaa"/>
                <a:ea typeface="Comfortaa"/>
                <a:cs typeface="Comfortaa"/>
                <a:sym typeface="Comfortaa"/>
              </a:rPr>
              <a:t>LA QUINTINIE</a:t>
            </a:r>
            <a:endParaRPr sz="1900">
              <a:latin typeface="Comfortaa"/>
              <a:ea typeface="Comfortaa"/>
              <a:cs typeface="Comfortaa"/>
              <a:sym typeface="Comfortaa"/>
            </a:endParaRPr>
          </a:p>
        </p:txBody>
      </p:sp>
      <p:sp>
        <p:nvSpPr>
          <p:cNvPr id="2" name="Google Shape;74;p14">
            <a:extLst>
              <a:ext uri="{FF2B5EF4-FFF2-40B4-BE49-F238E27FC236}">
                <a16:creationId xmlns:a16="http://schemas.microsoft.com/office/drawing/2014/main" id="{7969FBF6-F266-3786-3FEF-22DBAA4DE8D0}"/>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
        <p:nvSpPr>
          <p:cNvPr id="4" name="object 3">
            <a:extLst>
              <a:ext uri="{FF2B5EF4-FFF2-40B4-BE49-F238E27FC236}">
                <a16:creationId xmlns:a16="http://schemas.microsoft.com/office/drawing/2014/main" id="{21161282-11FA-EEDF-A17B-43C62C2696AB}"/>
              </a:ext>
            </a:extLst>
          </p:cNvPr>
          <p:cNvSpPr txBox="1"/>
          <p:nvPr/>
        </p:nvSpPr>
        <p:spPr>
          <a:xfrm>
            <a:off x="451309" y="1204004"/>
            <a:ext cx="1493498" cy="236603"/>
          </a:xfrm>
          <a:prstGeom prst="rect">
            <a:avLst/>
          </a:prstGeom>
          <a:solidFill>
            <a:schemeClr val="accent1"/>
          </a:solidFill>
        </p:spPr>
        <p:txBody>
          <a:bodyPr vert="horz" wrap="square" lIns="0" tIns="20955" rIns="0" bIns="0" rtlCol="0">
            <a:spAutoFit/>
          </a:bodyPr>
          <a:lstStyle/>
          <a:p>
            <a:pPr marL="90805">
              <a:lnSpc>
                <a:spcPct val="100000"/>
              </a:lnSpc>
              <a:spcBef>
                <a:spcPts val="165"/>
              </a:spcBef>
            </a:pPr>
            <a:r>
              <a:rPr b="1" spc="90" dirty="0">
                <a:solidFill>
                  <a:srgbClr val="FFFFFF"/>
                </a:solidFill>
                <a:latin typeface="Comfortaa" panose="020B0604020202020204" charset="0"/>
                <a:cs typeface="Tahoma"/>
              </a:rPr>
              <a:t>Accès</a:t>
            </a:r>
            <a:r>
              <a:rPr b="1" spc="-35" dirty="0">
                <a:solidFill>
                  <a:srgbClr val="FFFFFF"/>
                </a:solidFill>
                <a:latin typeface="Comfortaa" panose="020B0604020202020204" charset="0"/>
                <a:cs typeface="Tahoma"/>
              </a:rPr>
              <a:t> </a:t>
            </a:r>
            <a:r>
              <a:rPr b="1" spc="10" dirty="0">
                <a:solidFill>
                  <a:srgbClr val="FFFFFF"/>
                </a:solidFill>
                <a:latin typeface="Comfortaa" panose="020B0604020202020204" charset="0"/>
                <a:cs typeface="Tahoma"/>
              </a:rPr>
              <a:t>a</a:t>
            </a:r>
            <a:r>
              <a:rPr b="1" spc="20" dirty="0">
                <a:solidFill>
                  <a:srgbClr val="FFFFFF"/>
                </a:solidFill>
                <a:latin typeface="Comfortaa" panose="020B0604020202020204" charset="0"/>
                <a:cs typeface="Tahoma"/>
              </a:rPr>
              <a:t>u</a:t>
            </a:r>
            <a:r>
              <a:rPr b="1" spc="-40" dirty="0">
                <a:solidFill>
                  <a:srgbClr val="FFFFFF"/>
                </a:solidFill>
                <a:latin typeface="Comfortaa" panose="020B0604020202020204" charset="0"/>
                <a:cs typeface="Tahoma"/>
              </a:rPr>
              <a:t> </a:t>
            </a:r>
            <a:r>
              <a:rPr b="1" spc="-95" dirty="0">
                <a:solidFill>
                  <a:srgbClr val="FFFFFF"/>
                </a:solidFill>
                <a:latin typeface="Comfortaa" panose="020B0604020202020204" charset="0"/>
                <a:cs typeface="Tahoma"/>
              </a:rPr>
              <a:t>site</a:t>
            </a:r>
            <a:r>
              <a:rPr b="1" spc="-25" dirty="0">
                <a:solidFill>
                  <a:srgbClr val="FFFFFF"/>
                </a:solidFill>
                <a:latin typeface="Comfortaa" panose="020B0604020202020204" charset="0"/>
                <a:cs typeface="Tahoma"/>
              </a:rPr>
              <a:t> </a:t>
            </a:r>
            <a:r>
              <a:rPr b="1" spc="-155" dirty="0">
                <a:solidFill>
                  <a:srgbClr val="FFFFFF"/>
                </a:solidFill>
                <a:latin typeface="Comfortaa" panose="020B0604020202020204" charset="0"/>
                <a:cs typeface="Tahoma"/>
              </a:rPr>
              <a:t>:</a:t>
            </a:r>
            <a:endParaRPr dirty="0">
              <a:latin typeface="Comfortaa" panose="020B0604020202020204" charset="0"/>
              <a:cs typeface="Tahoma"/>
            </a:endParaRPr>
          </a:p>
        </p:txBody>
      </p:sp>
      <p:sp>
        <p:nvSpPr>
          <p:cNvPr id="7" name="ZoneTexte 6">
            <a:extLst>
              <a:ext uri="{FF2B5EF4-FFF2-40B4-BE49-F238E27FC236}">
                <a16:creationId xmlns:a16="http://schemas.microsoft.com/office/drawing/2014/main" id="{95A556FD-CD71-821E-851B-C8579E1DBECB}"/>
              </a:ext>
            </a:extLst>
          </p:cNvPr>
          <p:cNvSpPr txBox="1"/>
          <p:nvPr/>
        </p:nvSpPr>
        <p:spPr>
          <a:xfrm>
            <a:off x="294359" y="1515339"/>
            <a:ext cx="8241384" cy="1315745"/>
          </a:xfrm>
          <a:prstGeom prst="rect">
            <a:avLst/>
          </a:prstGeom>
          <a:noFill/>
        </p:spPr>
        <p:txBody>
          <a:bodyPr wrap="square">
            <a:spAutoFit/>
          </a:bodyPr>
          <a:lstStyle/>
          <a:p>
            <a:pPr marL="183515" marR="105410" indent="-171450">
              <a:lnSpc>
                <a:spcPct val="100000"/>
              </a:lnSpc>
              <a:spcBef>
                <a:spcPts val="105"/>
              </a:spcBef>
              <a:buFont typeface="Wingdings" panose="05000000000000000000" pitchFamily="2" charset="2"/>
              <a:buChar char="ü"/>
              <a:tabLst>
                <a:tab pos="299085" algn="l"/>
                <a:tab pos="299720" algn="l"/>
              </a:tabLst>
            </a:pPr>
            <a:r>
              <a:rPr lang="fr-FR" sz="1100" spc="65" dirty="0">
                <a:solidFill>
                  <a:schemeClr val="bg2"/>
                </a:solidFill>
                <a:latin typeface="Comfortaa" panose="020B0604020202020204" charset="0"/>
                <a:cs typeface="Verdana"/>
              </a:rPr>
              <a:t>Accès</a:t>
            </a:r>
            <a:r>
              <a:rPr lang="fr-FR" sz="1100" spc="-135" dirty="0">
                <a:solidFill>
                  <a:schemeClr val="bg2"/>
                </a:solidFill>
                <a:latin typeface="Comfortaa" panose="020B0604020202020204" charset="0"/>
                <a:cs typeface="Verdana"/>
              </a:rPr>
              <a:t> sur</a:t>
            </a:r>
            <a:r>
              <a:rPr lang="fr-FR" sz="1100" spc="-110" dirty="0">
                <a:solidFill>
                  <a:schemeClr val="bg2"/>
                </a:solidFill>
                <a:latin typeface="Comfortaa" panose="020B0604020202020204" charset="0"/>
                <a:cs typeface="Verdana"/>
              </a:rPr>
              <a:t> </a:t>
            </a:r>
            <a:r>
              <a:rPr lang="fr-FR" sz="1100" spc="-5" dirty="0">
                <a:solidFill>
                  <a:schemeClr val="bg2"/>
                </a:solidFill>
                <a:latin typeface="Comfortaa" panose="020B0604020202020204" charset="0"/>
                <a:cs typeface="Verdana"/>
              </a:rPr>
              <a:t>le</a:t>
            </a:r>
            <a:r>
              <a:rPr lang="fr-FR" sz="1100" spc="-130" dirty="0">
                <a:solidFill>
                  <a:schemeClr val="bg2"/>
                </a:solidFill>
                <a:latin typeface="Comfortaa" panose="020B0604020202020204" charset="0"/>
                <a:cs typeface="Verdana"/>
              </a:rPr>
              <a:t> </a:t>
            </a:r>
            <a:r>
              <a:rPr lang="fr-FR" sz="1100" spc="5" dirty="0">
                <a:solidFill>
                  <a:schemeClr val="bg2"/>
                </a:solidFill>
                <a:latin typeface="Comfortaa" panose="020B0604020202020204" charset="0"/>
                <a:cs typeface="Verdana"/>
              </a:rPr>
              <a:t>chemin</a:t>
            </a:r>
            <a:r>
              <a:rPr lang="fr-FR" sz="1100" spc="-145" dirty="0">
                <a:solidFill>
                  <a:schemeClr val="bg2"/>
                </a:solidFill>
                <a:latin typeface="Comfortaa" panose="020B0604020202020204" charset="0"/>
                <a:cs typeface="Verdana"/>
              </a:rPr>
              <a:t> </a:t>
            </a:r>
            <a:r>
              <a:rPr lang="fr-FR" sz="1100" spc="-10" dirty="0">
                <a:solidFill>
                  <a:schemeClr val="bg2"/>
                </a:solidFill>
                <a:latin typeface="Comfortaa" panose="020B0604020202020204" charset="0"/>
                <a:cs typeface="Verdana"/>
              </a:rPr>
              <a:t>des</a:t>
            </a:r>
            <a:r>
              <a:rPr lang="fr-FR" sz="1100" spc="-95" dirty="0">
                <a:solidFill>
                  <a:schemeClr val="bg2"/>
                </a:solidFill>
                <a:latin typeface="Comfortaa" panose="020B0604020202020204" charset="0"/>
                <a:cs typeface="Verdana"/>
              </a:rPr>
              <a:t> </a:t>
            </a:r>
            <a:r>
              <a:rPr lang="fr-FR" sz="1100" spc="5" dirty="0">
                <a:solidFill>
                  <a:schemeClr val="bg2"/>
                </a:solidFill>
                <a:latin typeface="Comfortaa" panose="020B0604020202020204" charset="0"/>
                <a:cs typeface="Verdana"/>
              </a:rPr>
              <a:t>Muchaux (</a:t>
            </a:r>
            <a:r>
              <a:rPr lang="fr-FR" sz="1100" spc="-35" dirty="0">
                <a:solidFill>
                  <a:schemeClr val="bg2"/>
                </a:solidFill>
                <a:latin typeface="Comfortaa" panose="020B0604020202020204" charset="0"/>
                <a:cs typeface="Verdana"/>
              </a:rPr>
              <a:t>pas</a:t>
            </a:r>
            <a:r>
              <a:rPr lang="fr-FR" sz="1100" spc="-105" dirty="0">
                <a:solidFill>
                  <a:schemeClr val="bg2"/>
                </a:solidFill>
                <a:latin typeface="Comfortaa" panose="020B0604020202020204" charset="0"/>
                <a:cs typeface="Verdana"/>
              </a:rPr>
              <a:t> </a:t>
            </a:r>
            <a:r>
              <a:rPr lang="fr-FR" sz="1100" spc="15" dirty="0">
                <a:solidFill>
                  <a:schemeClr val="bg2"/>
                </a:solidFill>
                <a:latin typeface="Comfortaa" panose="020B0604020202020204" charset="0"/>
                <a:cs typeface="Verdana"/>
              </a:rPr>
              <a:t>la </a:t>
            </a:r>
            <a:r>
              <a:rPr lang="fr-FR" sz="1100" spc="-475" dirty="0">
                <a:solidFill>
                  <a:schemeClr val="bg2"/>
                </a:solidFill>
                <a:latin typeface="Comfortaa" panose="020B0604020202020204" charset="0"/>
                <a:cs typeface="Verdana"/>
              </a:rPr>
              <a:t> </a:t>
            </a:r>
            <a:r>
              <a:rPr lang="fr-FR" sz="1100" spc="-45" dirty="0">
                <a:solidFill>
                  <a:schemeClr val="bg2"/>
                </a:solidFill>
                <a:latin typeface="Comfortaa" panose="020B0604020202020204" charset="0"/>
                <a:cs typeface="Verdana"/>
              </a:rPr>
              <a:t>totalité) pour u</a:t>
            </a:r>
            <a:r>
              <a:rPr lang="fr-FR" sz="1100" spc="-25" dirty="0">
                <a:solidFill>
                  <a:schemeClr val="bg2"/>
                </a:solidFill>
                <a:latin typeface="Comfortaa" panose="020B0604020202020204" charset="0"/>
                <a:cs typeface="Verdana"/>
              </a:rPr>
              <a:t>ne</a:t>
            </a:r>
            <a:r>
              <a:rPr lang="fr-FR" sz="1100" spc="-120" dirty="0">
                <a:solidFill>
                  <a:schemeClr val="bg2"/>
                </a:solidFill>
                <a:latin typeface="Comfortaa" panose="020B0604020202020204" charset="0"/>
                <a:cs typeface="Verdana"/>
              </a:rPr>
              <a:t> </a:t>
            </a:r>
            <a:r>
              <a:rPr lang="fr-FR" sz="1100" spc="-40" dirty="0">
                <a:solidFill>
                  <a:schemeClr val="bg2"/>
                </a:solidFill>
                <a:latin typeface="Comfortaa" panose="020B0604020202020204" charset="0"/>
                <a:cs typeface="Verdana"/>
              </a:rPr>
              <a:t>meilleure</a:t>
            </a:r>
            <a:r>
              <a:rPr lang="fr-FR" sz="1100" spc="-130" dirty="0">
                <a:solidFill>
                  <a:schemeClr val="bg2"/>
                </a:solidFill>
                <a:latin typeface="Comfortaa" panose="020B0604020202020204" charset="0"/>
                <a:cs typeface="Verdana"/>
              </a:rPr>
              <a:t> </a:t>
            </a:r>
            <a:r>
              <a:rPr lang="fr-FR" sz="1100" spc="-70" dirty="0">
                <a:solidFill>
                  <a:schemeClr val="bg2"/>
                </a:solidFill>
                <a:latin typeface="Comfortaa" panose="020B0604020202020204" charset="0"/>
                <a:cs typeface="Verdana"/>
              </a:rPr>
              <a:t>visibilité</a:t>
            </a:r>
            <a:r>
              <a:rPr lang="fr-FR" sz="1100" spc="-140" dirty="0">
                <a:solidFill>
                  <a:schemeClr val="bg2"/>
                </a:solidFill>
                <a:latin typeface="Comfortaa" panose="020B0604020202020204" charset="0"/>
                <a:cs typeface="Verdana"/>
              </a:rPr>
              <a:t> avec</a:t>
            </a:r>
            <a:r>
              <a:rPr lang="fr-FR" sz="1100" spc="-145" dirty="0">
                <a:solidFill>
                  <a:schemeClr val="bg2"/>
                </a:solidFill>
                <a:latin typeface="Comfortaa" panose="020B0604020202020204" charset="0"/>
                <a:cs typeface="Verdana"/>
              </a:rPr>
              <a:t> l</a:t>
            </a:r>
            <a:r>
              <a:rPr lang="fr-FR" sz="1100" spc="-10" dirty="0">
                <a:solidFill>
                  <a:schemeClr val="bg2"/>
                </a:solidFill>
                <a:latin typeface="Comfortaa" panose="020B0604020202020204" charset="0"/>
                <a:cs typeface="Verdana"/>
              </a:rPr>
              <a:t>a</a:t>
            </a:r>
            <a:r>
              <a:rPr lang="fr-FR" sz="1100" spc="-95" dirty="0">
                <a:solidFill>
                  <a:schemeClr val="bg2"/>
                </a:solidFill>
                <a:latin typeface="Comfortaa" panose="020B0604020202020204" charset="0"/>
                <a:cs typeface="Verdana"/>
              </a:rPr>
              <a:t> </a:t>
            </a:r>
            <a:r>
              <a:rPr lang="fr-FR" sz="1100" spc="-65" dirty="0">
                <a:solidFill>
                  <a:schemeClr val="bg2"/>
                </a:solidFill>
                <a:latin typeface="Comfortaa" panose="020B0604020202020204" charset="0"/>
                <a:cs typeface="Verdana"/>
              </a:rPr>
              <a:t>mise</a:t>
            </a:r>
            <a:r>
              <a:rPr lang="fr-FR" sz="1100" spc="-135" dirty="0">
                <a:solidFill>
                  <a:schemeClr val="bg2"/>
                </a:solidFill>
                <a:latin typeface="Comfortaa" panose="020B0604020202020204" charset="0"/>
                <a:cs typeface="Verdana"/>
              </a:rPr>
              <a:t> </a:t>
            </a:r>
            <a:r>
              <a:rPr lang="fr-FR" sz="1100" spc="20" dirty="0">
                <a:solidFill>
                  <a:schemeClr val="bg2"/>
                </a:solidFill>
                <a:latin typeface="Comfortaa" panose="020B0604020202020204" charset="0"/>
                <a:cs typeface="Verdana"/>
              </a:rPr>
              <a:t>en</a:t>
            </a:r>
            <a:r>
              <a:rPr lang="fr-FR" sz="1100" spc="-110" dirty="0">
                <a:solidFill>
                  <a:schemeClr val="bg2"/>
                </a:solidFill>
                <a:latin typeface="Comfortaa" panose="020B0604020202020204" charset="0"/>
                <a:cs typeface="Verdana"/>
              </a:rPr>
              <a:t> </a:t>
            </a:r>
            <a:r>
              <a:rPr lang="fr-FR" sz="1100" spc="70" dirty="0">
                <a:solidFill>
                  <a:schemeClr val="bg2"/>
                </a:solidFill>
                <a:latin typeface="Comfortaa" panose="020B0604020202020204" charset="0"/>
                <a:cs typeface="Verdana"/>
              </a:rPr>
              <a:t>place</a:t>
            </a:r>
            <a:r>
              <a:rPr lang="fr-FR" sz="1100" spc="-130" dirty="0">
                <a:solidFill>
                  <a:schemeClr val="bg2"/>
                </a:solidFill>
                <a:latin typeface="Comfortaa" panose="020B0604020202020204" charset="0"/>
                <a:cs typeface="Verdana"/>
              </a:rPr>
              <a:t> </a:t>
            </a:r>
            <a:r>
              <a:rPr lang="fr-FR" sz="1100" spc="30" dirty="0">
                <a:solidFill>
                  <a:schemeClr val="bg2"/>
                </a:solidFill>
                <a:latin typeface="Comfortaa" panose="020B0604020202020204" charset="0"/>
                <a:cs typeface="Verdana"/>
              </a:rPr>
              <a:t>d’un</a:t>
            </a:r>
            <a:r>
              <a:rPr lang="fr-FR" sz="1100" spc="-114" dirty="0">
                <a:solidFill>
                  <a:schemeClr val="bg2"/>
                </a:solidFill>
                <a:latin typeface="Comfortaa" panose="020B0604020202020204" charset="0"/>
                <a:cs typeface="Verdana"/>
              </a:rPr>
              <a:t> </a:t>
            </a:r>
            <a:r>
              <a:rPr lang="fr-FR" sz="1100" spc="-85" dirty="0">
                <a:solidFill>
                  <a:schemeClr val="bg2"/>
                </a:solidFill>
                <a:latin typeface="Comfortaa" panose="020B0604020202020204" charset="0"/>
                <a:cs typeface="Verdana"/>
              </a:rPr>
              <a:t>sens</a:t>
            </a:r>
            <a:r>
              <a:rPr lang="fr-FR" sz="1100" spc="-120" dirty="0">
                <a:solidFill>
                  <a:schemeClr val="bg2"/>
                </a:solidFill>
                <a:latin typeface="Comfortaa" panose="020B0604020202020204" charset="0"/>
                <a:cs typeface="Verdana"/>
              </a:rPr>
              <a:t> </a:t>
            </a:r>
            <a:r>
              <a:rPr lang="fr-FR" sz="1100" spc="-50" dirty="0">
                <a:solidFill>
                  <a:schemeClr val="bg2"/>
                </a:solidFill>
                <a:latin typeface="Comfortaa" panose="020B0604020202020204" charset="0"/>
                <a:cs typeface="Verdana"/>
              </a:rPr>
              <a:t>interdit</a:t>
            </a:r>
            <a:r>
              <a:rPr lang="fr-FR" sz="1100" spc="-135" dirty="0">
                <a:solidFill>
                  <a:schemeClr val="bg2"/>
                </a:solidFill>
                <a:latin typeface="Comfortaa" panose="020B0604020202020204" charset="0"/>
                <a:cs typeface="Verdana"/>
              </a:rPr>
              <a:t> </a:t>
            </a:r>
            <a:r>
              <a:rPr lang="fr-FR" sz="1100" spc="-45" dirty="0">
                <a:solidFill>
                  <a:schemeClr val="bg2"/>
                </a:solidFill>
                <a:latin typeface="Comfortaa" panose="020B0604020202020204" charset="0"/>
                <a:cs typeface="Verdana"/>
              </a:rPr>
              <a:t>sauf</a:t>
            </a:r>
            <a:r>
              <a:rPr lang="fr-FR" sz="1100" spc="-100" dirty="0">
                <a:solidFill>
                  <a:schemeClr val="bg2"/>
                </a:solidFill>
                <a:latin typeface="Comfortaa" panose="020B0604020202020204" charset="0"/>
                <a:cs typeface="Verdana"/>
              </a:rPr>
              <a:t> </a:t>
            </a:r>
            <a:r>
              <a:rPr lang="fr-FR" sz="1100" spc="-75" dirty="0">
                <a:solidFill>
                  <a:schemeClr val="bg2"/>
                </a:solidFill>
                <a:latin typeface="Comfortaa" panose="020B0604020202020204" charset="0"/>
                <a:cs typeface="Verdana"/>
              </a:rPr>
              <a:t>riverains</a:t>
            </a:r>
            <a:r>
              <a:rPr lang="fr-FR" sz="1100" spc="-135" dirty="0">
                <a:solidFill>
                  <a:schemeClr val="bg2"/>
                </a:solidFill>
                <a:latin typeface="Comfortaa" panose="020B0604020202020204" charset="0"/>
                <a:cs typeface="Verdana"/>
              </a:rPr>
              <a:t> </a:t>
            </a:r>
            <a:r>
              <a:rPr lang="fr-FR" sz="1100" spc="40" dirty="0">
                <a:solidFill>
                  <a:schemeClr val="bg2"/>
                </a:solidFill>
                <a:latin typeface="Comfortaa" panose="020B0604020202020204" charset="0"/>
                <a:cs typeface="Verdana"/>
              </a:rPr>
              <a:t>au</a:t>
            </a:r>
            <a:r>
              <a:rPr lang="fr-FR" sz="1100" spc="-95" dirty="0">
                <a:solidFill>
                  <a:schemeClr val="bg2"/>
                </a:solidFill>
                <a:latin typeface="Comfortaa" panose="020B0604020202020204" charset="0"/>
                <a:cs typeface="Verdana"/>
              </a:rPr>
              <a:t> </a:t>
            </a:r>
            <a:r>
              <a:rPr lang="fr-FR" sz="1100" spc="-10" dirty="0">
                <a:solidFill>
                  <a:schemeClr val="bg2"/>
                </a:solidFill>
                <a:latin typeface="Comfortaa" panose="020B0604020202020204" charset="0"/>
                <a:cs typeface="Verdana"/>
              </a:rPr>
              <a:t>niveau</a:t>
            </a:r>
            <a:r>
              <a:rPr lang="fr-FR" sz="1100" spc="-130" dirty="0">
                <a:solidFill>
                  <a:schemeClr val="bg2"/>
                </a:solidFill>
                <a:latin typeface="Comfortaa" panose="020B0604020202020204" charset="0"/>
                <a:cs typeface="Verdana"/>
              </a:rPr>
              <a:t> </a:t>
            </a:r>
            <a:r>
              <a:rPr lang="fr-FR" sz="1100" spc="80" dirty="0">
                <a:solidFill>
                  <a:schemeClr val="bg2"/>
                </a:solidFill>
                <a:latin typeface="Comfortaa" panose="020B0604020202020204" charset="0"/>
                <a:cs typeface="Verdana"/>
              </a:rPr>
              <a:t>de</a:t>
            </a:r>
            <a:r>
              <a:rPr lang="fr-FR" sz="1100" spc="-100" dirty="0">
                <a:solidFill>
                  <a:schemeClr val="bg2"/>
                </a:solidFill>
                <a:latin typeface="Comfortaa" panose="020B0604020202020204" charset="0"/>
                <a:cs typeface="Verdana"/>
              </a:rPr>
              <a:t> </a:t>
            </a:r>
            <a:r>
              <a:rPr lang="fr-FR" sz="1100" spc="10" dirty="0">
                <a:solidFill>
                  <a:schemeClr val="bg2"/>
                </a:solidFill>
                <a:latin typeface="Comfortaa" panose="020B0604020202020204" charset="0"/>
                <a:cs typeface="Verdana"/>
              </a:rPr>
              <a:t>la</a:t>
            </a:r>
            <a:r>
              <a:rPr lang="fr-FR" sz="1100" spc="-114" dirty="0">
                <a:solidFill>
                  <a:schemeClr val="bg2"/>
                </a:solidFill>
                <a:latin typeface="Comfortaa" panose="020B0604020202020204" charset="0"/>
                <a:cs typeface="Verdana"/>
              </a:rPr>
              <a:t> </a:t>
            </a:r>
            <a:r>
              <a:rPr lang="fr-FR" sz="1100" spc="30" dirty="0">
                <a:solidFill>
                  <a:schemeClr val="bg2"/>
                </a:solidFill>
                <a:latin typeface="Comfortaa" panose="020B0604020202020204" charset="0"/>
                <a:cs typeface="Verdana"/>
              </a:rPr>
              <a:t>courbe</a:t>
            </a:r>
            <a:r>
              <a:rPr lang="fr-FR" sz="1100" spc="-130" dirty="0">
                <a:solidFill>
                  <a:schemeClr val="bg2"/>
                </a:solidFill>
                <a:latin typeface="Comfortaa" panose="020B0604020202020204" charset="0"/>
                <a:cs typeface="Verdana"/>
              </a:rPr>
              <a:t> </a:t>
            </a:r>
            <a:r>
              <a:rPr lang="fr-FR" sz="1100" spc="-15" dirty="0">
                <a:solidFill>
                  <a:schemeClr val="bg2"/>
                </a:solidFill>
                <a:latin typeface="Comfortaa" panose="020B0604020202020204" charset="0"/>
                <a:cs typeface="Verdana"/>
              </a:rPr>
              <a:t>(</a:t>
            </a:r>
            <a:r>
              <a:rPr lang="fr-FR" sz="1100" spc="-55" dirty="0">
                <a:solidFill>
                  <a:schemeClr val="bg2"/>
                </a:solidFill>
                <a:latin typeface="Comfortaa" panose="020B0604020202020204" charset="0"/>
                <a:cs typeface="Verdana"/>
              </a:rPr>
              <a:t>préserver</a:t>
            </a:r>
            <a:r>
              <a:rPr lang="fr-FR" sz="1100" spc="-110" dirty="0">
                <a:solidFill>
                  <a:schemeClr val="bg2"/>
                </a:solidFill>
                <a:latin typeface="Comfortaa" panose="020B0604020202020204" charset="0"/>
                <a:cs typeface="Verdana"/>
              </a:rPr>
              <a:t> </a:t>
            </a:r>
            <a:r>
              <a:rPr lang="fr-FR" sz="1100" spc="-10" dirty="0">
                <a:solidFill>
                  <a:schemeClr val="bg2"/>
                </a:solidFill>
                <a:latin typeface="Comfortaa" panose="020B0604020202020204" charset="0"/>
                <a:cs typeface="Verdana"/>
              </a:rPr>
              <a:t>le</a:t>
            </a:r>
            <a:r>
              <a:rPr lang="fr-FR" sz="1100" dirty="0">
                <a:solidFill>
                  <a:schemeClr val="bg2"/>
                </a:solidFill>
                <a:latin typeface="Comfortaa" panose="020B0604020202020204" charset="0"/>
                <a:cs typeface="Verdana"/>
              </a:rPr>
              <a:t> </a:t>
            </a:r>
            <a:r>
              <a:rPr lang="fr-FR" sz="1100" spc="145" dirty="0">
                <a:solidFill>
                  <a:schemeClr val="bg2"/>
                </a:solidFill>
                <a:latin typeface="Comfortaa" panose="020B0604020202020204" charset="0"/>
                <a:cs typeface="Verdana"/>
              </a:rPr>
              <a:t>ca</a:t>
            </a:r>
            <a:r>
              <a:rPr lang="fr-FR" sz="1100" spc="10" dirty="0">
                <a:solidFill>
                  <a:schemeClr val="bg2"/>
                </a:solidFill>
                <a:latin typeface="Comfortaa" panose="020B0604020202020204" charset="0"/>
                <a:cs typeface="Verdana"/>
              </a:rPr>
              <a:t>rac</a:t>
            </a:r>
            <a:r>
              <a:rPr lang="fr-FR" sz="1100" spc="20" dirty="0">
                <a:solidFill>
                  <a:schemeClr val="bg2"/>
                </a:solidFill>
                <a:latin typeface="Comfortaa" panose="020B0604020202020204" charset="0"/>
                <a:cs typeface="Verdana"/>
              </a:rPr>
              <a:t>t</a:t>
            </a:r>
            <a:r>
              <a:rPr lang="fr-FR" sz="1100" spc="-10" dirty="0">
                <a:solidFill>
                  <a:schemeClr val="bg2"/>
                </a:solidFill>
                <a:latin typeface="Comfortaa" panose="020B0604020202020204" charset="0"/>
                <a:cs typeface="Verdana"/>
              </a:rPr>
              <a:t>ère</a:t>
            </a:r>
            <a:r>
              <a:rPr lang="fr-FR" sz="1100" spc="-140" dirty="0">
                <a:solidFill>
                  <a:schemeClr val="bg2"/>
                </a:solidFill>
                <a:latin typeface="Comfortaa" panose="020B0604020202020204" charset="0"/>
                <a:cs typeface="Verdana"/>
              </a:rPr>
              <a:t> </a:t>
            </a:r>
            <a:r>
              <a:rPr lang="fr-FR" sz="1100" spc="-85" dirty="0">
                <a:solidFill>
                  <a:schemeClr val="bg2"/>
                </a:solidFill>
                <a:latin typeface="Comfortaa" panose="020B0604020202020204" charset="0"/>
                <a:cs typeface="Verdana"/>
              </a:rPr>
              <a:t>r</a:t>
            </a:r>
            <a:r>
              <a:rPr lang="fr-FR" sz="1100" spc="-130" dirty="0">
                <a:solidFill>
                  <a:schemeClr val="bg2"/>
                </a:solidFill>
                <a:latin typeface="Comfortaa" panose="020B0604020202020204" charset="0"/>
                <a:cs typeface="Verdana"/>
              </a:rPr>
              <a:t>u</a:t>
            </a:r>
            <a:r>
              <a:rPr lang="fr-FR" sz="1100" spc="-55" dirty="0">
                <a:solidFill>
                  <a:schemeClr val="bg2"/>
                </a:solidFill>
                <a:latin typeface="Comfortaa" panose="020B0604020202020204" charset="0"/>
                <a:cs typeface="Verdana"/>
              </a:rPr>
              <a:t>ral) et l’élargissement d’une partie du chemin</a:t>
            </a:r>
          </a:p>
          <a:p>
            <a:pPr marL="183515" marR="105410" indent="-171450">
              <a:lnSpc>
                <a:spcPct val="100000"/>
              </a:lnSpc>
              <a:spcBef>
                <a:spcPts val="105"/>
              </a:spcBef>
              <a:buFont typeface="Wingdings" panose="05000000000000000000" pitchFamily="2" charset="2"/>
              <a:buChar char="ü"/>
              <a:tabLst>
                <a:tab pos="299085" algn="l"/>
                <a:tab pos="299720" algn="l"/>
              </a:tabLst>
            </a:pPr>
            <a:r>
              <a:rPr lang="fr-FR" sz="1100" spc="-55" dirty="0">
                <a:solidFill>
                  <a:schemeClr val="bg2"/>
                </a:solidFill>
                <a:latin typeface="Comfortaa" panose="020B0604020202020204" charset="0"/>
                <a:cs typeface="Verdana"/>
              </a:rPr>
              <a:t>Ouverture à l’angle pour une meilleure visibilité (sécurité) </a:t>
            </a:r>
            <a:endParaRPr lang="fr-FR" sz="1100" dirty="0">
              <a:solidFill>
                <a:schemeClr val="bg2"/>
              </a:solidFill>
              <a:latin typeface="Comfortaa" panose="020B0604020202020204" charset="0"/>
              <a:cs typeface="Verdana"/>
            </a:endParaRPr>
          </a:p>
          <a:p>
            <a:pPr marL="183515" marR="105410" indent="-171450">
              <a:lnSpc>
                <a:spcPct val="100000"/>
              </a:lnSpc>
              <a:spcBef>
                <a:spcPts val="105"/>
              </a:spcBef>
              <a:buFont typeface="Wingdings" panose="05000000000000000000" pitchFamily="2" charset="2"/>
              <a:buChar char="ü"/>
              <a:tabLst>
                <a:tab pos="299085" algn="l"/>
                <a:tab pos="299720" algn="l"/>
              </a:tabLst>
            </a:pPr>
            <a:r>
              <a:rPr lang="fr-FR" sz="1100" spc="65" dirty="0">
                <a:solidFill>
                  <a:schemeClr val="bg2"/>
                </a:solidFill>
                <a:latin typeface="Comfortaa" panose="020B0604020202020204" charset="0"/>
                <a:cs typeface="Verdana"/>
              </a:rPr>
              <a:t>Accès</a:t>
            </a:r>
            <a:r>
              <a:rPr lang="fr-FR" sz="1100" spc="-140" dirty="0">
                <a:solidFill>
                  <a:schemeClr val="bg2"/>
                </a:solidFill>
                <a:latin typeface="Comfortaa" panose="020B0604020202020204" charset="0"/>
                <a:cs typeface="Verdana"/>
              </a:rPr>
              <a:t> </a:t>
            </a:r>
            <a:r>
              <a:rPr lang="fr-FR" sz="1100" spc="-5" dirty="0">
                <a:solidFill>
                  <a:schemeClr val="bg2"/>
                </a:solidFill>
                <a:latin typeface="Comfortaa" panose="020B0604020202020204" charset="0"/>
                <a:cs typeface="Verdana"/>
              </a:rPr>
              <a:t>piéton/vélo</a:t>
            </a:r>
            <a:r>
              <a:rPr lang="fr-FR" sz="1100" spc="-150" dirty="0">
                <a:solidFill>
                  <a:schemeClr val="bg2"/>
                </a:solidFill>
                <a:latin typeface="Comfortaa" panose="020B0604020202020204" charset="0"/>
                <a:cs typeface="Verdana"/>
              </a:rPr>
              <a:t> sur le c</a:t>
            </a:r>
            <a:r>
              <a:rPr lang="fr-FR" sz="1100" spc="5" dirty="0">
                <a:solidFill>
                  <a:schemeClr val="bg2"/>
                </a:solidFill>
                <a:latin typeface="Comfortaa" panose="020B0604020202020204" charset="0"/>
                <a:cs typeface="Verdana"/>
              </a:rPr>
              <a:t>hemin des Muchaux</a:t>
            </a:r>
            <a:endParaRPr lang="fr-FR" sz="1100" dirty="0">
              <a:solidFill>
                <a:schemeClr val="bg2"/>
              </a:solidFill>
              <a:latin typeface="Comfortaa" panose="020B0604020202020204" charset="0"/>
              <a:cs typeface="Verdana"/>
            </a:endParaRPr>
          </a:p>
          <a:p>
            <a:pPr marL="183515" marR="105410" indent="-171450">
              <a:lnSpc>
                <a:spcPct val="100000"/>
              </a:lnSpc>
              <a:spcBef>
                <a:spcPts val="105"/>
              </a:spcBef>
              <a:buFont typeface="Wingdings" panose="05000000000000000000" pitchFamily="2" charset="2"/>
              <a:buChar char="ü"/>
              <a:tabLst>
                <a:tab pos="299085" algn="l"/>
                <a:tab pos="299720" algn="l"/>
              </a:tabLst>
            </a:pPr>
            <a:r>
              <a:rPr lang="fr-FR" sz="1100" spc="-45" dirty="0">
                <a:solidFill>
                  <a:schemeClr val="bg2"/>
                </a:solidFill>
                <a:latin typeface="Comfortaa" panose="020B0604020202020204" charset="0"/>
                <a:cs typeface="Verdana"/>
              </a:rPr>
              <a:t>Accès dissociés entre logements et activités pour garder une fluidité </a:t>
            </a:r>
            <a:endParaRPr lang="fr-FR" sz="1100" dirty="0">
              <a:solidFill>
                <a:schemeClr val="bg2"/>
              </a:solidFill>
              <a:latin typeface="Comfortaa" panose="020B0604020202020204" charset="0"/>
              <a:cs typeface="Verdana"/>
            </a:endParaRPr>
          </a:p>
          <a:p>
            <a:pPr marL="183515" indent="-171450">
              <a:lnSpc>
                <a:spcPct val="100000"/>
              </a:lnSpc>
              <a:buFont typeface="Wingdings" panose="05000000000000000000" pitchFamily="2" charset="2"/>
              <a:buChar char="ü"/>
              <a:tabLst>
                <a:tab pos="299085" algn="l"/>
                <a:tab pos="299720" algn="l"/>
              </a:tabLst>
            </a:pPr>
            <a:r>
              <a:rPr lang="fr-FR" sz="1100" spc="-35" dirty="0">
                <a:solidFill>
                  <a:schemeClr val="bg2"/>
                </a:solidFill>
                <a:latin typeface="Comfortaa" panose="020B0604020202020204" charset="0"/>
                <a:cs typeface="Verdana"/>
              </a:rPr>
              <a:t>Mixité entre « ouverture</a:t>
            </a:r>
            <a:r>
              <a:rPr lang="fr-FR" sz="1100" spc="-120" dirty="0">
                <a:solidFill>
                  <a:schemeClr val="bg2"/>
                </a:solidFill>
                <a:latin typeface="Comfortaa" panose="020B0604020202020204" charset="0"/>
                <a:cs typeface="Verdana"/>
              </a:rPr>
              <a:t> </a:t>
            </a:r>
            <a:r>
              <a:rPr lang="fr-FR" sz="1100" spc="-85" dirty="0">
                <a:solidFill>
                  <a:schemeClr val="bg2"/>
                </a:solidFill>
                <a:latin typeface="Comfortaa" panose="020B0604020202020204" charset="0"/>
                <a:cs typeface="Verdana"/>
              </a:rPr>
              <a:t>vers</a:t>
            </a:r>
            <a:r>
              <a:rPr lang="fr-FR" sz="1100" spc="-125" dirty="0">
                <a:solidFill>
                  <a:schemeClr val="bg2"/>
                </a:solidFill>
                <a:latin typeface="Comfortaa" panose="020B0604020202020204" charset="0"/>
                <a:cs typeface="Verdana"/>
              </a:rPr>
              <a:t> </a:t>
            </a:r>
            <a:r>
              <a:rPr lang="fr-FR" sz="1100" spc="-45" dirty="0">
                <a:solidFill>
                  <a:schemeClr val="bg2"/>
                </a:solidFill>
                <a:latin typeface="Comfortaa" panose="020B0604020202020204" charset="0"/>
                <a:cs typeface="Verdana"/>
              </a:rPr>
              <a:t>l’extérieur</a:t>
            </a:r>
            <a:r>
              <a:rPr lang="fr-FR" sz="1100" spc="-135" dirty="0">
                <a:solidFill>
                  <a:schemeClr val="bg2"/>
                </a:solidFill>
                <a:latin typeface="Comfortaa" panose="020B0604020202020204" charset="0"/>
                <a:cs typeface="Verdana"/>
              </a:rPr>
              <a:t> </a:t>
            </a:r>
            <a:r>
              <a:rPr lang="fr-FR" sz="1100" spc="25" dirty="0">
                <a:solidFill>
                  <a:schemeClr val="bg2"/>
                </a:solidFill>
                <a:latin typeface="Comfortaa" panose="020B0604020202020204" charset="0"/>
                <a:cs typeface="Verdana"/>
              </a:rPr>
              <a:t>du</a:t>
            </a:r>
            <a:r>
              <a:rPr lang="fr-FR" sz="1100" spc="-110" dirty="0">
                <a:solidFill>
                  <a:schemeClr val="bg2"/>
                </a:solidFill>
                <a:latin typeface="Comfortaa" panose="020B0604020202020204" charset="0"/>
                <a:cs typeface="Verdana"/>
              </a:rPr>
              <a:t> </a:t>
            </a:r>
            <a:r>
              <a:rPr lang="fr-FR" sz="1100" spc="-75" dirty="0">
                <a:solidFill>
                  <a:schemeClr val="bg2"/>
                </a:solidFill>
                <a:latin typeface="Comfortaa" panose="020B0604020202020204" charset="0"/>
                <a:cs typeface="Verdana"/>
              </a:rPr>
              <a:t>site » avec les percées visuelles et « f</a:t>
            </a:r>
            <a:r>
              <a:rPr lang="fr-FR" sz="1100" spc="-45" dirty="0">
                <a:solidFill>
                  <a:schemeClr val="bg2"/>
                </a:solidFill>
                <a:latin typeface="Comfortaa" panose="020B0604020202020204" charset="0"/>
                <a:cs typeface="Verdana"/>
              </a:rPr>
              <a:t>ermeture</a:t>
            </a:r>
            <a:r>
              <a:rPr lang="fr-FR" sz="1100" spc="-105" dirty="0">
                <a:solidFill>
                  <a:schemeClr val="bg2"/>
                </a:solidFill>
                <a:latin typeface="Comfortaa" panose="020B0604020202020204" charset="0"/>
                <a:cs typeface="Verdana"/>
              </a:rPr>
              <a:t> » pour garder une notion d’intimité et de sécurité sur la partie logements</a:t>
            </a:r>
            <a:endParaRPr lang="fr-FR" sz="1100" dirty="0">
              <a:solidFill>
                <a:schemeClr val="bg2"/>
              </a:solidFill>
              <a:latin typeface="Comfortaa" panose="020B0604020202020204" charset="0"/>
              <a:cs typeface="Verdana"/>
            </a:endParaRPr>
          </a:p>
        </p:txBody>
      </p:sp>
      <p:sp>
        <p:nvSpPr>
          <p:cNvPr id="6" name="ZoneTexte 5">
            <a:extLst>
              <a:ext uri="{FF2B5EF4-FFF2-40B4-BE49-F238E27FC236}">
                <a16:creationId xmlns:a16="http://schemas.microsoft.com/office/drawing/2014/main" id="{0297EFCA-BF36-4DAD-69CB-FD5D560D2806}"/>
              </a:ext>
            </a:extLst>
          </p:cNvPr>
          <p:cNvSpPr txBox="1"/>
          <p:nvPr/>
        </p:nvSpPr>
        <p:spPr>
          <a:xfrm>
            <a:off x="294359" y="3294751"/>
            <a:ext cx="8727471" cy="1692771"/>
          </a:xfrm>
          <a:prstGeom prst="rect">
            <a:avLst/>
          </a:prstGeom>
          <a:noFill/>
        </p:spPr>
        <p:txBody>
          <a:bodyPr wrap="square">
            <a:spAutoFit/>
          </a:bodyPr>
          <a:lstStyle/>
          <a:p>
            <a:pPr marL="183515" marR="70485" indent="-171450">
              <a:lnSpc>
                <a:spcPct val="100000"/>
              </a:lnSpc>
              <a:spcBef>
                <a:spcPts val="105"/>
              </a:spcBef>
              <a:buFont typeface="Wingdings" panose="05000000000000000000" pitchFamily="2" charset="2"/>
              <a:buChar char="ü"/>
              <a:tabLst>
                <a:tab pos="299085" algn="l"/>
                <a:tab pos="299720" algn="l"/>
              </a:tabLst>
            </a:pPr>
            <a:r>
              <a:rPr lang="fr-FR" sz="1100" spc="-85" dirty="0">
                <a:solidFill>
                  <a:schemeClr val="bg2"/>
                </a:solidFill>
                <a:latin typeface="Comfortaa" panose="020B0604020202020204" charset="0"/>
                <a:cs typeface="Verdana"/>
              </a:rPr>
              <a:t>Rester </a:t>
            </a:r>
            <a:r>
              <a:rPr lang="fr-FR" sz="1100" spc="-50" dirty="0">
                <a:solidFill>
                  <a:schemeClr val="bg2"/>
                </a:solidFill>
                <a:latin typeface="Comfortaa" panose="020B0604020202020204" charset="0"/>
                <a:cs typeface="Verdana"/>
              </a:rPr>
              <a:t>mesuré</a:t>
            </a:r>
            <a:r>
              <a:rPr lang="fr-FR" sz="1100" spc="-114" dirty="0">
                <a:solidFill>
                  <a:schemeClr val="bg2"/>
                </a:solidFill>
                <a:latin typeface="Comfortaa" panose="020B0604020202020204" charset="0"/>
                <a:cs typeface="Verdana"/>
              </a:rPr>
              <a:t> </a:t>
            </a:r>
            <a:r>
              <a:rPr lang="fr-FR" sz="1100" spc="-10" dirty="0">
                <a:solidFill>
                  <a:schemeClr val="bg2"/>
                </a:solidFill>
                <a:latin typeface="Comfortaa" panose="020B0604020202020204" charset="0"/>
                <a:cs typeface="Verdana"/>
              </a:rPr>
              <a:t>dans</a:t>
            </a:r>
            <a:r>
              <a:rPr lang="fr-FR" sz="1100" spc="-95" dirty="0">
                <a:solidFill>
                  <a:schemeClr val="bg2"/>
                </a:solidFill>
                <a:latin typeface="Comfortaa" panose="020B0604020202020204" charset="0"/>
                <a:cs typeface="Verdana"/>
              </a:rPr>
              <a:t> </a:t>
            </a:r>
            <a:r>
              <a:rPr lang="fr-FR" sz="1100" spc="-65" dirty="0">
                <a:solidFill>
                  <a:schemeClr val="bg2"/>
                </a:solidFill>
                <a:latin typeface="Comfortaa" panose="020B0604020202020204" charset="0"/>
                <a:cs typeface="Verdana"/>
              </a:rPr>
              <a:t>les</a:t>
            </a:r>
            <a:r>
              <a:rPr lang="fr-FR" sz="1100" spc="-135" dirty="0">
                <a:solidFill>
                  <a:schemeClr val="bg2"/>
                </a:solidFill>
                <a:latin typeface="Comfortaa" panose="020B0604020202020204" charset="0"/>
                <a:cs typeface="Verdana"/>
              </a:rPr>
              <a:t> </a:t>
            </a:r>
            <a:r>
              <a:rPr lang="fr-FR" sz="1100" spc="-40" dirty="0">
                <a:solidFill>
                  <a:schemeClr val="bg2"/>
                </a:solidFill>
                <a:latin typeface="Comfortaa" panose="020B0604020202020204" charset="0"/>
                <a:cs typeface="Verdana"/>
              </a:rPr>
              <a:t>proportions</a:t>
            </a:r>
            <a:r>
              <a:rPr lang="fr-FR" sz="1100" spc="-135" dirty="0">
                <a:solidFill>
                  <a:schemeClr val="bg2"/>
                </a:solidFill>
                <a:latin typeface="Comfortaa" panose="020B0604020202020204" charset="0"/>
                <a:cs typeface="Verdana"/>
              </a:rPr>
              <a:t> </a:t>
            </a:r>
            <a:r>
              <a:rPr lang="fr-FR" sz="1100" spc="-30" dirty="0">
                <a:solidFill>
                  <a:schemeClr val="bg2"/>
                </a:solidFill>
                <a:latin typeface="Comfortaa" panose="020B0604020202020204" charset="0"/>
                <a:cs typeface="Verdana"/>
              </a:rPr>
              <a:t>entre</a:t>
            </a:r>
            <a:r>
              <a:rPr lang="fr-FR" sz="1100" spc="-100" dirty="0">
                <a:solidFill>
                  <a:schemeClr val="bg2"/>
                </a:solidFill>
                <a:latin typeface="Comfortaa" panose="020B0604020202020204" charset="0"/>
                <a:cs typeface="Verdana"/>
              </a:rPr>
              <a:t> </a:t>
            </a:r>
            <a:r>
              <a:rPr lang="fr-FR" sz="1100" spc="20" dirty="0">
                <a:solidFill>
                  <a:schemeClr val="bg2"/>
                </a:solidFill>
                <a:latin typeface="Comfortaa" panose="020B0604020202020204" charset="0"/>
                <a:cs typeface="Verdana"/>
              </a:rPr>
              <a:t>espaces</a:t>
            </a:r>
            <a:r>
              <a:rPr lang="fr-FR" sz="1100" spc="-135" dirty="0">
                <a:solidFill>
                  <a:schemeClr val="bg2"/>
                </a:solidFill>
                <a:latin typeface="Comfortaa" panose="020B0604020202020204" charset="0"/>
                <a:cs typeface="Verdana"/>
              </a:rPr>
              <a:t> </a:t>
            </a:r>
            <a:r>
              <a:rPr lang="fr-FR" sz="1100" spc="-65" dirty="0">
                <a:solidFill>
                  <a:schemeClr val="bg2"/>
                </a:solidFill>
                <a:latin typeface="Comfortaa" panose="020B0604020202020204" charset="0"/>
                <a:cs typeface="Verdana"/>
              </a:rPr>
              <a:t>construits</a:t>
            </a:r>
            <a:r>
              <a:rPr lang="fr-FR" sz="1100" spc="-145" dirty="0">
                <a:solidFill>
                  <a:schemeClr val="bg2"/>
                </a:solidFill>
                <a:latin typeface="Comfortaa" panose="020B0604020202020204" charset="0"/>
                <a:cs typeface="Verdana"/>
              </a:rPr>
              <a:t> </a:t>
            </a:r>
            <a:r>
              <a:rPr lang="fr-FR" sz="1100" spc="-25" dirty="0">
                <a:solidFill>
                  <a:schemeClr val="bg2"/>
                </a:solidFill>
                <a:latin typeface="Comfortaa" panose="020B0604020202020204" charset="0"/>
                <a:cs typeface="Verdana"/>
              </a:rPr>
              <a:t>/</a:t>
            </a:r>
            <a:r>
              <a:rPr lang="fr-FR" sz="1100" spc="-90" dirty="0">
                <a:solidFill>
                  <a:schemeClr val="bg2"/>
                </a:solidFill>
                <a:latin typeface="Comfortaa" panose="020B0604020202020204" charset="0"/>
                <a:cs typeface="Verdana"/>
              </a:rPr>
              <a:t> </a:t>
            </a:r>
            <a:r>
              <a:rPr lang="fr-FR" sz="1100" spc="20" dirty="0">
                <a:solidFill>
                  <a:schemeClr val="bg2"/>
                </a:solidFill>
                <a:latin typeface="Comfortaa" panose="020B0604020202020204" charset="0"/>
                <a:cs typeface="Verdana"/>
              </a:rPr>
              <a:t>espaces</a:t>
            </a:r>
            <a:r>
              <a:rPr lang="fr-FR" sz="1100" spc="-135" dirty="0">
                <a:solidFill>
                  <a:schemeClr val="bg2"/>
                </a:solidFill>
                <a:latin typeface="Comfortaa" panose="020B0604020202020204" charset="0"/>
                <a:cs typeface="Verdana"/>
              </a:rPr>
              <a:t> </a:t>
            </a:r>
            <a:r>
              <a:rPr lang="fr-FR" sz="1100" spc="-85" dirty="0">
                <a:solidFill>
                  <a:schemeClr val="bg2"/>
                </a:solidFill>
                <a:latin typeface="Comfortaa" panose="020B0604020202020204" charset="0"/>
                <a:cs typeface="Verdana"/>
              </a:rPr>
              <a:t>verts</a:t>
            </a:r>
            <a:r>
              <a:rPr lang="fr-FR" sz="1100" spc="-110" dirty="0">
                <a:solidFill>
                  <a:schemeClr val="bg2"/>
                </a:solidFill>
                <a:latin typeface="Comfortaa" panose="020B0604020202020204" charset="0"/>
                <a:cs typeface="Verdana"/>
              </a:rPr>
              <a:t> </a:t>
            </a:r>
            <a:r>
              <a:rPr lang="fr-FR" sz="1100" dirty="0">
                <a:solidFill>
                  <a:schemeClr val="bg2"/>
                </a:solidFill>
                <a:latin typeface="Comfortaa" panose="020B0604020202020204" charset="0"/>
                <a:cs typeface="Verdana"/>
              </a:rPr>
              <a:t>et</a:t>
            </a:r>
            <a:r>
              <a:rPr lang="fr-FR" sz="1100" spc="-114" dirty="0">
                <a:solidFill>
                  <a:schemeClr val="bg2"/>
                </a:solidFill>
                <a:latin typeface="Comfortaa" panose="020B0604020202020204" charset="0"/>
                <a:cs typeface="Verdana"/>
              </a:rPr>
              <a:t> </a:t>
            </a:r>
            <a:r>
              <a:rPr lang="fr-FR" sz="1100" spc="20" dirty="0">
                <a:solidFill>
                  <a:schemeClr val="bg2"/>
                </a:solidFill>
                <a:latin typeface="Comfortaa" panose="020B0604020202020204" charset="0"/>
                <a:cs typeface="Verdana"/>
              </a:rPr>
              <a:t>espaces</a:t>
            </a:r>
            <a:r>
              <a:rPr lang="fr-FR" sz="1100" spc="-125" dirty="0">
                <a:solidFill>
                  <a:schemeClr val="bg2"/>
                </a:solidFill>
                <a:latin typeface="Comfortaa" panose="020B0604020202020204" charset="0"/>
                <a:cs typeface="Verdana"/>
              </a:rPr>
              <a:t> </a:t>
            </a:r>
            <a:r>
              <a:rPr lang="fr-FR" sz="1100" spc="75" dirty="0">
                <a:solidFill>
                  <a:schemeClr val="bg2"/>
                </a:solidFill>
                <a:latin typeface="Comfortaa" panose="020B0604020202020204" charset="0"/>
                <a:cs typeface="Verdana"/>
              </a:rPr>
              <a:t>de </a:t>
            </a:r>
            <a:r>
              <a:rPr lang="fr-FR" sz="1100" spc="-475" dirty="0">
                <a:solidFill>
                  <a:schemeClr val="bg2"/>
                </a:solidFill>
                <a:latin typeface="Comfortaa" panose="020B0604020202020204" charset="0"/>
                <a:cs typeface="Verdana"/>
              </a:rPr>
              <a:t> </a:t>
            </a:r>
            <a:r>
              <a:rPr lang="fr-FR" sz="1100" spc="-40" dirty="0">
                <a:solidFill>
                  <a:schemeClr val="bg2"/>
                </a:solidFill>
                <a:latin typeface="Comfortaa" panose="020B0604020202020204" charset="0"/>
                <a:cs typeface="Verdana"/>
              </a:rPr>
              <a:t>stationnements</a:t>
            </a:r>
          </a:p>
          <a:p>
            <a:pPr marL="183515" marR="70485" indent="-171450">
              <a:lnSpc>
                <a:spcPct val="100000"/>
              </a:lnSpc>
              <a:spcBef>
                <a:spcPts val="105"/>
              </a:spcBef>
              <a:buFont typeface="Wingdings" panose="05000000000000000000" pitchFamily="2" charset="2"/>
              <a:buChar char="ü"/>
              <a:tabLst>
                <a:tab pos="299085" algn="l"/>
                <a:tab pos="299720" algn="l"/>
              </a:tabLst>
            </a:pPr>
            <a:r>
              <a:rPr lang="fr-FR" sz="1100" dirty="0">
                <a:solidFill>
                  <a:schemeClr val="bg2"/>
                </a:solidFill>
                <a:latin typeface="Comfortaa" panose="020B0604020202020204" charset="0"/>
                <a:cs typeface="Verdana"/>
              </a:rPr>
              <a:t>Composition </a:t>
            </a:r>
            <a:r>
              <a:rPr lang="fr-FR" sz="1100" spc="-30" dirty="0">
                <a:solidFill>
                  <a:schemeClr val="bg2"/>
                </a:solidFill>
                <a:latin typeface="Comfortaa" panose="020B0604020202020204" charset="0"/>
                <a:cs typeface="Verdana"/>
              </a:rPr>
              <a:t>harmonieuse</a:t>
            </a:r>
          </a:p>
          <a:p>
            <a:pPr marL="183515" marR="70485" indent="-171450">
              <a:lnSpc>
                <a:spcPct val="100000"/>
              </a:lnSpc>
              <a:spcBef>
                <a:spcPts val="105"/>
              </a:spcBef>
              <a:buFont typeface="Wingdings" panose="05000000000000000000" pitchFamily="2" charset="2"/>
              <a:buChar char="ü"/>
              <a:tabLst>
                <a:tab pos="299085" algn="l"/>
                <a:tab pos="299720" algn="l"/>
              </a:tabLst>
            </a:pPr>
            <a:r>
              <a:rPr lang="fr-FR" sz="1100" spc="-35" dirty="0">
                <a:solidFill>
                  <a:schemeClr val="bg2"/>
                </a:solidFill>
                <a:latin typeface="Comfortaa" panose="020B0604020202020204" charset="0"/>
                <a:cs typeface="Verdana"/>
              </a:rPr>
              <a:t>Mutualisation </a:t>
            </a:r>
            <a:r>
              <a:rPr lang="fr-FR" sz="1100" spc="-10" dirty="0">
                <a:solidFill>
                  <a:schemeClr val="bg2"/>
                </a:solidFill>
                <a:latin typeface="Comfortaa" panose="020B0604020202020204" charset="0"/>
                <a:cs typeface="Verdana"/>
              </a:rPr>
              <a:t>des</a:t>
            </a:r>
            <a:r>
              <a:rPr lang="fr-FR" sz="1100" spc="-105" dirty="0">
                <a:solidFill>
                  <a:schemeClr val="bg2"/>
                </a:solidFill>
                <a:latin typeface="Comfortaa" panose="020B0604020202020204" charset="0"/>
                <a:cs typeface="Verdana"/>
              </a:rPr>
              <a:t> </a:t>
            </a:r>
            <a:r>
              <a:rPr lang="fr-FR" sz="1100" spc="20" dirty="0">
                <a:solidFill>
                  <a:schemeClr val="bg2"/>
                </a:solidFill>
                <a:latin typeface="Comfortaa" panose="020B0604020202020204" charset="0"/>
                <a:cs typeface="Verdana"/>
              </a:rPr>
              <a:t>espaces</a:t>
            </a:r>
            <a:r>
              <a:rPr lang="fr-FR" sz="1100" spc="-125" dirty="0">
                <a:solidFill>
                  <a:schemeClr val="bg2"/>
                </a:solidFill>
                <a:latin typeface="Comfortaa" panose="020B0604020202020204" charset="0"/>
                <a:cs typeface="Verdana"/>
              </a:rPr>
              <a:t> </a:t>
            </a:r>
            <a:r>
              <a:rPr lang="fr-FR" sz="1100" spc="80" dirty="0">
                <a:solidFill>
                  <a:schemeClr val="bg2"/>
                </a:solidFill>
                <a:latin typeface="Comfortaa" panose="020B0604020202020204" charset="0"/>
                <a:cs typeface="Verdana"/>
              </a:rPr>
              <a:t>de</a:t>
            </a:r>
            <a:r>
              <a:rPr lang="fr-FR" sz="1100" spc="-105" dirty="0">
                <a:solidFill>
                  <a:schemeClr val="bg2"/>
                </a:solidFill>
                <a:latin typeface="Comfortaa" panose="020B0604020202020204" charset="0"/>
                <a:cs typeface="Verdana"/>
              </a:rPr>
              <a:t> </a:t>
            </a:r>
            <a:r>
              <a:rPr lang="fr-FR" sz="1100" spc="-40" dirty="0">
                <a:solidFill>
                  <a:schemeClr val="bg2"/>
                </a:solidFill>
                <a:latin typeface="Comfortaa" panose="020B0604020202020204" charset="0"/>
                <a:cs typeface="Verdana"/>
              </a:rPr>
              <a:t>stationnements</a:t>
            </a:r>
            <a:r>
              <a:rPr lang="fr-FR" sz="1100" spc="-135" dirty="0">
                <a:solidFill>
                  <a:schemeClr val="bg2"/>
                </a:solidFill>
                <a:latin typeface="Comfortaa" panose="020B0604020202020204" charset="0"/>
                <a:cs typeface="Verdana"/>
              </a:rPr>
              <a:t> </a:t>
            </a:r>
            <a:r>
              <a:rPr lang="fr-FR" sz="1100" spc="-15" dirty="0">
                <a:solidFill>
                  <a:schemeClr val="bg2"/>
                </a:solidFill>
                <a:latin typeface="Comfortaa" panose="020B0604020202020204" charset="0"/>
                <a:cs typeface="Verdana"/>
              </a:rPr>
              <a:t>pour</a:t>
            </a:r>
            <a:r>
              <a:rPr lang="fr-FR" sz="1100" spc="-114" dirty="0">
                <a:solidFill>
                  <a:schemeClr val="bg2"/>
                </a:solidFill>
                <a:latin typeface="Comfortaa" panose="020B0604020202020204" charset="0"/>
                <a:cs typeface="Verdana"/>
              </a:rPr>
              <a:t> </a:t>
            </a:r>
            <a:r>
              <a:rPr lang="fr-FR" sz="1100" spc="-65" dirty="0">
                <a:solidFill>
                  <a:schemeClr val="bg2"/>
                </a:solidFill>
                <a:latin typeface="Comfortaa" panose="020B0604020202020204" charset="0"/>
                <a:cs typeface="Verdana"/>
              </a:rPr>
              <a:t>les</a:t>
            </a:r>
            <a:r>
              <a:rPr lang="fr-FR" sz="1100" spc="-135" dirty="0">
                <a:solidFill>
                  <a:schemeClr val="bg2"/>
                </a:solidFill>
                <a:latin typeface="Comfortaa" panose="020B0604020202020204" charset="0"/>
                <a:cs typeface="Verdana"/>
              </a:rPr>
              <a:t> </a:t>
            </a:r>
            <a:r>
              <a:rPr lang="fr-FR" sz="1100" spc="-20" dirty="0">
                <a:solidFill>
                  <a:schemeClr val="bg2"/>
                </a:solidFill>
                <a:latin typeface="Comfortaa" panose="020B0604020202020204" charset="0"/>
                <a:cs typeface="Verdana"/>
              </a:rPr>
              <a:t>logements</a:t>
            </a:r>
            <a:r>
              <a:rPr lang="fr-FR" sz="1100" spc="-135" dirty="0">
                <a:solidFill>
                  <a:schemeClr val="bg2"/>
                </a:solidFill>
                <a:latin typeface="Comfortaa" panose="020B0604020202020204" charset="0"/>
                <a:cs typeface="Verdana"/>
              </a:rPr>
              <a:t> </a:t>
            </a:r>
            <a:r>
              <a:rPr lang="fr-FR" sz="1100" dirty="0">
                <a:solidFill>
                  <a:schemeClr val="bg2"/>
                </a:solidFill>
                <a:latin typeface="Comfortaa" panose="020B0604020202020204" charset="0"/>
                <a:cs typeface="Verdana"/>
              </a:rPr>
              <a:t>et</a:t>
            </a:r>
            <a:r>
              <a:rPr lang="fr-FR" sz="1100" spc="-100" dirty="0">
                <a:solidFill>
                  <a:schemeClr val="bg2"/>
                </a:solidFill>
                <a:latin typeface="Comfortaa" panose="020B0604020202020204" charset="0"/>
                <a:cs typeface="Verdana"/>
              </a:rPr>
              <a:t> </a:t>
            </a:r>
            <a:r>
              <a:rPr lang="fr-FR" sz="1100" spc="-10" dirty="0">
                <a:solidFill>
                  <a:schemeClr val="bg2"/>
                </a:solidFill>
                <a:latin typeface="Comfortaa" panose="020B0604020202020204" charset="0"/>
                <a:cs typeface="Verdana"/>
              </a:rPr>
              <a:t>l’activité</a:t>
            </a:r>
          </a:p>
          <a:p>
            <a:pPr marL="183515" marR="70485" indent="-171450">
              <a:lnSpc>
                <a:spcPct val="100000"/>
              </a:lnSpc>
              <a:spcBef>
                <a:spcPts val="105"/>
              </a:spcBef>
              <a:buFont typeface="Wingdings" panose="05000000000000000000" pitchFamily="2" charset="2"/>
              <a:buChar char="ü"/>
              <a:tabLst>
                <a:tab pos="299085" algn="l"/>
                <a:tab pos="299720" algn="l"/>
              </a:tabLst>
            </a:pPr>
            <a:r>
              <a:rPr lang="fr-FR" sz="1100" spc="95" dirty="0">
                <a:solidFill>
                  <a:schemeClr val="bg2"/>
                </a:solidFill>
                <a:latin typeface="Comfortaa" panose="020B0604020202020204" charset="0"/>
                <a:cs typeface="Verdana"/>
              </a:rPr>
              <a:t>A</a:t>
            </a:r>
            <a:r>
              <a:rPr lang="fr-FR" sz="1100" spc="175" dirty="0">
                <a:solidFill>
                  <a:schemeClr val="bg2"/>
                </a:solidFill>
                <a:latin typeface="Comfortaa" panose="020B0604020202020204" charset="0"/>
                <a:cs typeface="Verdana"/>
              </a:rPr>
              <a:t>c</a:t>
            </a:r>
            <a:r>
              <a:rPr lang="fr-FR" sz="1100" spc="170" dirty="0">
                <a:solidFill>
                  <a:schemeClr val="bg2"/>
                </a:solidFill>
                <a:latin typeface="Comfortaa" panose="020B0604020202020204" charset="0"/>
                <a:cs typeface="Verdana"/>
              </a:rPr>
              <a:t>c</a:t>
            </a:r>
            <a:r>
              <a:rPr lang="fr-FR" sz="1100" spc="-55" dirty="0">
                <a:solidFill>
                  <a:schemeClr val="bg2"/>
                </a:solidFill>
                <a:latin typeface="Comfortaa" panose="020B0604020202020204" charset="0"/>
                <a:cs typeface="Verdana"/>
              </a:rPr>
              <a:t>ès</a:t>
            </a:r>
            <a:r>
              <a:rPr lang="fr-FR" sz="1100" spc="-140" dirty="0">
                <a:solidFill>
                  <a:schemeClr val="bg2"/>
                </a:solidFill>
                <a:latin typeface="Comfortaa" panose="020B0604020202020204" charset="0"/>
                <a:cs typeface="Verdana"/>
              </a:rPr>
              <a:t> </a:t>
            </a:r>
            <a:r>
              <a:rPr lang="fr-FR" sz="1100" spc="-15" dirty="0">
                <a:solidFill>
                  <a:schemeClr val="bg2"/>
                </a:solidFill>
                <a:latin typeface="Comfortaa" panose="020B0604020202020204" charset="0"/>
                <a:cs typeface="Verdana"/>
              </a:rPr>
              <a:t>d</a:t>
            </a:r>
            <a:r>
              <a:rPr lang="fr-FR" sz="1100" spc="10" dirty="0">
                <a:solidFill>
                  <a:schemeClr val="bg2"/>
                </a:solidFill>
                <a:latin typeface="Comfortaa" panose="020B0604020202020204" charset="0"/>
                <a:cs typeface="Verdana"/>
              </a:rPr>
              <a:t>i</a:t>
            </a:r>
            <a:r>
              <a:rPr lang="fr-FR" sz="1100" spc="-190" dirty="0">
                <a:solidFill>
                  <a:schemeClr val="bg2"/>
                </a:solidFill>
                <a:latin typeface="Comfortaa" panose="020B0604020202020204" charset="0"/>
                <a:cs typeface="Verdana"/>
              </a:rPr>
              <a:t>s</a:t>
            </a:r>
            <a:r>
              <a:rPr lang="fr-FR" sz="1100" spc="-90" dirty="0">
                <a:solidFill>
                  <a:schemeClr val="bg2"/>
                </a:solidFill>
                <a:latin typeface="Comfortaa" panose="020B0604020202020204" charset="0"/>
                <a:cs typeface="Verdana"/>
              </a:rPr>
              <a:t>t</a:t>
            </a:r>
            <a:r>
              <a:rPr lang="fr-FR" sz="1100" spc="-100" dirty="0">
                <a:solidFill>
                  <a:schemeClr val="bg2"/>
                </a:solidFill>
                <a:latin typeface="Comfortaa" panose="020B0604020202020204" charset="0"/>
                <a:cs typeface="Verdana"/>
              </a:rPr>
              <a:t>i</a:t>
            </a:r>
            <a:r>
              <a:rPr lang="fr-FR" sz="1100" spc="-35" dirty="0">
                <a:solidFill>
                  <a:schemeClr val="bg2"/>
                </a:solidFill>
                <a:latin typeface="Comfortaa" panose="020B0604020202020204" charset="0"/>
                <a:cs typeface="Verdana"/>
              </a:rPr>
              <a:t>n</a:t>
            </a:r>
            <a:r>
              <a:rPr lang="fr-FR" sz="1100" spc="165" dirty="0">
                <a:solidFill>
                  <a:schemeClr val="bg2"/>
                </a:solidFill>
                <a:latin typeface="Comfortaa" panose="020B0604020202020204" charset="0"/>
                <a:cs typeface="Verdana"/>
              </a:rPr>
              <a:t>c</a:t>
            </a:r>
            <a:r>
              <a:rPr lang="fr-FR" sz="1100" spc="-80" dirty="0">
                <a:solidFill>
                  <a:schemeClr val="bg2"/>
                </a:solidFill>
                <a:latin typeface="Comfortaa" panose="020B0604020202020204" charset="0"/>
                <a:cs typeface="Verdana"/>
              </a:rPr>
              <a:t>t</a:t>
            </a:r>
            <a:r>
              <a:rPr lang="fr-FR" sz="1100" spc="-145" dirty="0">
                <a:solidFill>
                  <a:schemeClr val="bg2"/>
                </a:solidFill>
                <a:latin typeface="Comfortaa" panose="020B0604020202020204" charset="0"/>
                <a:cs typeface="Verdana"/>
              </a:rPr>
              <a:t>  </a:t>
            </a:r>
            <a:r>
              <a:rPr lang="fr-FR" sz="1100" spc="20" dirty="0">
                <a:solidFill>
                  <a:schemeClr val="bg2"/>
                </a:solidFill>
                <a:latin typeface="Comfortaa" panose="020B0604020202020204" charset="0"/>
                <a:cs typeface="Verdana"/>
              </a:rPr>
              <a:t>e</a:t>
            </a:r>
            <a:r>
              <a:rPr lang="fr-FR" sz="1100" spc="15" dirty="0">
                <a:solidFill>
                  <a:schemeClr val="bg2"/>
                </a:solidFill>
                <a:latin typeface="Comfortaa" panose="020B0604020202020204" charset="0"/>
                <a:cs typeface="Verdana"/>
              </a:rPr>
              <a:t>n</a:t>
            </a:r>
            <a:r>
              <a:rPr lang="fr-FR" sz="1100" spc="-90" dirty="0">
                <a:solidFill>
                  <a:schemeClr val="bg2"/>
                </a:solidFill>
                <a:latin typeface="Comfortaa" panose="020B0604020202020204" charset="0"/>
                <a:cs typeface="Verdana"/>
              </a:rPr>
              <a:t>t</a:t>
            </a:r>
            <a:r>
              <a:rPr lang="fr-FR" sz="1100" spc="-50" dirty="0">
                <a:solidFill>
                  <a:schemeClr val="bg2"/>
                </a:solidFill>
                <a:latin typeface="Comfortaa" panose="020B0604020202020204" charset="0"/>
                <a:cs typeface="Verdana"/>
              </a:rPr>
              <a:t>re</a:t>
            </a:r>
            <a:r>
              <a:rPr lang="fr-FR" sz="1100" spc="-105" dirty="0">
                <a:solidFill>
                  <a:schemeClr val="bg2"/>
                </a:solidFill>
                <a:latin typeface="Comfortaa" panose="020B0604020202020204" charset="0"/>
                <a:cs typeface="Verdana"/>
              </a:rPr>
              <a:t> </a:t>
            </a:r>
            <a:r>
              <a:rPr lang="fr-FR" sz="1100" spc="180" dirty="0">
                <a:solidFill>
                  <a:schemeClr val="bg2"/>
                </a:solidFill>
                <a:latin typeface="Comfortaa" panose="020B0604020202020204" charset="0"/>
                <a:cs typeface="Verdana"/>
              </a:rPr>
              <a:t>c</a:t>
            </a:r>
            <a:r>
              <a:rPr lang="fr-FR" sz="1100" spc="65" dirty="0">
                <a:solidFill>
                  <a:schemeClr val="bg2"/>
                </a:solidFill>
                <a:latin typeface="Comfortaa" panose="020B0604020202020204" charset="0"/>
                <a:cs typeface="Verdana"/>
              </a:rPr>
              <a:t>o</a:t>
            </a:r>
            <a:r>
              <a:rPr lang="fr-FR" sz="1100" spc="-45" dirty="0">
                <a:solidFill>
                  <a:schemeClr val="bg2"/>
                </a:solidFill>
                <a:latin typeface="Comfortaa" panose="020B0604020202020204" charset="0"/>
                <a:cs typeface="Verdana"/>
              </a:rPr>
              <a:t>mm</a:t>
            </a:r>
            <a:r>
              <a:rPr lang="fr-FR" sz="1100" spc="25" dirty="0">
                <a:solidFill>
                  <a:schemeClr val="bg2"/>
                </a:solidFill>
                <a:latin typeface="Comfortaa" panose="020B0604020202020204" charset="0"/>
                <a:cs typeface="Verdana"/>
              </a:rPr>
              <a:t>er</a:t>
            </a:r>
            <a:r>
              <a:rPr lang="fr-FR" sz="1100" spc="10" dirty="0">
                <a:solidFill>
                  <a:schemeClr val="bg2"/>
                </a:solidFill>
                <a:latin typeface="Comfortaa" panose="020B0604020202020204" charset="0"/>
                <a:cs typeface="Verdana"/>
              </a:rPr>
              <a:t>c</a:t>
            </a:r>
            <a:r>
              <a:rPr lang="fr-FR" sz="1100" spc="-55" dirty="0">
                <a:solidFill>
                  <a:schemeClr val="bg2"/>
                </a:solidFill>
                <a:latin typeface="Comfortaa" panose="020B0604020202020204" charset="0"/>
                <a:cs typeface="Verdana"/>
              </a:rPr>
              <a:t>es</a:t>
            </a:r>
            <a:r>
              <a:rPr lang="fr-FR" sz="1100" spc="-150" dirty="0">
                <a:solidFill>
                  <a:schemeClr val="bg2"/>
                </a:solidFill>
                <a:latin typeface="Comfortaa" panose="020B0604020202020204" charset="0"/>
                <a:cs typeface="Verdana"/>
              </a:rPr>
              <a:t> </a:t>
            </a:r>
            <a:r>
              <a:rPr lang="fr-FR" sz="1100" dirty="0">
                <a:solidFill>
                  <a:schemeClr val="bg2"/>
                </a:solidFill>
                <a:latin typeface="Comfortaa" panose="020B0604020202020204" charset="0"/>
                <a:cs typeface="Verdana"/>
              </a:rPr>
              <a:t>et</a:t>
            </a:r>
            <a:r>
              <a:rPr lang="fr-FR" sz="1100" spc="-110" dirty="0">
                <a:solidFill>
                  <a:schemeClr val="bg2"/>
                </a:solidFill>
                <a:latin typeface="Comfortaa" panose="020B0604020202020204" charset="0"/>
                <a:cs typeface="Verdana"/>
              </a:rPr>
              <a:t> </a:t>
            </a:r>
            <a:r>
              <a:rPr lang="fr-FR" sz="1100" spc="-90" dirty="0">
                <a:solidFill>
                  <a:schemeClr val="bg2"/>
                </a:solidFill>
                <a:latin typeface="Comfortaa" panose="020B0604020202020204" charset="0"/>
                <a:cs typeface="Verdana"/>
              </a:rPr>
              <a:t>l</a:t>
            </a:r>
            <a:r>
              <a:rPr lang="fr-FR" sz="1100" spc="65" dirty="0">
                <a:solidFill>
                  <a:schemeClr val="bg2"/>
                </a:solidFill>
                <a:latin typeface="Comfortaa" panose="020B0604020202020204" charset="0"/>
                <a:cs typeface="Verdana"/>
              </a:rPr>
              <a:t>o</a:t>
            </a:r>
            <a:r>
              <a:rPr lang="fr-FR" sz="1100" spc="60" dirty="0">
                <a:solidFill>
                  <a:schemeClr val="bg2"/>
                </a:solidFill>
                <a:latin typeface="Comfortaa" panose="020B0604020202020204" charset="0"/>
                <a:cs typeface="Verdana"/>
              </a:rPr>
              <a:t>g</a:t>
            </a:r>
            <a:r>
              <a:rPr lang="fr-FR" sz="1100" dirty="0">
                <a:solidFill>
                  <a:schemeClr val="bg2"/>
                </a:solidFill>
                <a:latin typeface="Comfortaa" panose="020B0604020202020204" charset="0"/>
                <a:cs typeface="Verdana"/>
              </a:rPr>
              <a:t>emen</a:t>
            </a:r>
            <a:r>
              <a:rPr lang="fr-FR" sz="1100" spc="-15" dirty="0">
                <a:solidFill>
                  <a:schemeClr val="bg2"/>
                </a:solidFill>
                <a:latin typeface="Comfortaa" panose="020B0604020202020204" charset="0"/>
                <a:cs typeface="Verdana"/>
              </a:rPr>
              <a:t>t</a:t>
            </a:r>
            <a:r>
              <a:rPr lang="fr-FR" sz="1100" spc="-185" dirty="0">
                <a:solidFill>
                  <a:schemeClr val="bg2"/>
                </a:solidFill>
                <a:latin typeface="Comfortaa" panose="020B0604020202020204" charset="0"/>
                <a:cs typeface="Verdana"/>
              </a:rPr>
              <a:t>s </a:t>
            </a:r>
            <a:endParaRPr lang="fr-FR" sz="1100" dirty="0">
              <a:solidFill>
                <a:schemeClr val="bg2"/>
              </a:solidFill>
              <a:latin typeface="Comfortaa" panose="020B0604020202020204" charset="0"/>
              <a:cs typeface="Verdana"/>
            </a:endParaRPr>
          </a:p>
          <a:p>
            <a:pPr marL="183515" marR="70485" indent="-171450">
              <a:lnSpc>
                <a:spcPct val="100000"/>
              </a:lnSpc>
              <a:spcBef>
                <a:spcPts val="105"/>
              </a:spcBef>
              <a:buFont typeface="Wingdings" panose="05000000000000000000" pitchFamily="2" charset="2"/>
              <a:buChar char="ü"/>
              <a:tabLst>
                <a:tab pos="299085" algn="l"/>
                <a:tab pos="299720" algn="l"/>
              </a:tabLst>
            </a:pPr>
            <a:r>
              <a:rPr lang="fr-FR" sz="1100" spc="-40" dirty="0">
                <a:solidFill>
                  <a:schemeClr val="bg2"/>
                </a:solidFill>
                <a:latin typeface="Comfortaa" panose="020B0604020202020204" charset="0"/>
                <a:cs typeface="Verdana"/>
              </a:rPr>
              <a:t>Préservation</a:t>
            </a:r>
            <a:r>
              <a:rPr lang="fr-FR" sz="1100" spc="-145" dirty="0">
                <a:solidFill>
                  <a:schemeClr val="bg2"/>
                </a:solidFill>
                <a:latin typeface="Comfortaa" panose="020B0604020202020204" charset="0"/>
                <a:cs typeface="Verdana"/>
              </a:rPr>
              <a:t> </a:t>
            </a:r>
            <a:r>
              <a:rPr lang="fr-FR" sz="1100" spc="80" dirty="0">
                <a:solidFill>
                  <a:schemeClr val="bg2"/>
                </a:solidFill>
                <a:latin typeface="Comfortaa" panose="020B0604020202020204" charset="0"/>
                <a:cs typeface="Verdana"/>
              </a:rPr>
              <a:t>de</a:t>
            </a:r>
            <a:r>
              <a:rPr lang="fr-FR" sz="1100" spc="-110" dirty="0">
                <a:solidFill>
                  <a:schemeClr val="bg2"/>
                </a:solidFill>
                <a:latin typeface="Comfortaa" panose="020B0604020202020204" charset="0"/>
                <a:cs typeface="Verdana"/>
              </a:rPr>
              <a:t> </a:t>
            </a:r>
            <a:r>
              <a:rPr lang="fr-FR" sz="1100" spc="-55" dirty="0">
                <a:solidFill>
                  <a:schemeClr val="bg2"/>
                </a:solidFill>
                <a:latin typeface="Comfortaa" panose="020B0604020202020204" charset="0"/>
                <a:cs typeface="Verdana"/>
              </a:rPr>
              <a:t>l’histoire</a:t>
            </a:r>
            <a:r>
              <a:rPr lang="fr-FR" sz="1100" spc="-130" dirty="0">
                <a:solidFill>
                  <a:schemeClr val="bg2"/>
                </a:solidFill>
                <a:latin typeface="Comfortaa" panose="020B0604020202020204" charset="0"/>
                <a:cs typeface="Verdana"/>
              </a:rPr>
              <a:t> </a:t>
            </a:r>
            <a:r>
              <a:rPr lang="fr-FR" sz="1100" spc="25" dirty="0">
                <a:solidFill>
                  <a:schemeClr val="bg2"/>
                </a:solidFill>
                <a:latin typeface="Comfortaa" panose="020B0604020202020204" charset="0"/>
                <a:cs typeface="Verdana"/>
              </a:rPr>
              <a:t>du</a:t>
            </a:r>
            <a:r>
              <a:rPr lang="fr-FR" sz="1100" spc="-110" dirty="0">
                <a:solidFill>
                  <a:schemeClr val="bg2"/>
                </a:solidFill>
                <a:latin typeface="Comfortaa" panose="020B0604020202020204" charset="0"/>
                <a:cs typeface="Verdana"/>
              </a:rPr>
              <a:t> </a:t>
            </a:r>
            <a:r>
              <a:rPr lang="fr-FR" sz="1100" spc="-75" dirty="0">
                <a:solidFill>
                  <a:schemeClr val="bg2"/>
                </a:solidFill>
                <a:latin typeface="Comfortaa" panose="020B0604020202020204" charset="0"/>
                <a:cs typeface="Verdana"/>
              </a:rPr>
              <a:t>site</a:t>
            </a:r>
            <a:r>
              <a:rPr lang="fr-FR" sz="1100" spc="-110" dirty="0">
                <a:solidFill>
                  <a:schemeClr val="bg2"/>
                </a:solidFill>
                <a:latin typeface="Comfortaa" panose="020B0604020202020204" charset="0"/>
                <a:cs typeface="Verdana"/>
              </a:rPr>
              <a:t> </a:t>
            </a:r>
            <a:r>
              <a:rPr lang="fr-FR" sz="1100" spc="-250" dirty="0">
                <a:solidFill>
                  <a:schemeClr val="bg2"/>
                </a:solidFill>
                <a:latin typeface="Comfortaa" panose="020B0604020202020204" charset="0"/>
                <a:cs typeface="Verdana"/>
              </a:rPr>
              <a:t>:</a:t>
            </a:r>
            <a:r>
              <a:rPr lang="fr-FR" sz="1100" spc="-110" dirty="0">
                <a:solidFill>
                  <a:schemeClr val="bg2"/>
                </a:solidFill>
                <a:latin typeface="Comfortaa" panose="020B0604020202020204" charset="0"/>
                <a:cs typeface="Verdana"/>
              </a:rPr>
              <a:t>  </a:t>
            </a:r>
            <a:r>
              <a:rPr lang="fr-FR" sz="1100" spc="-15" dirty="0">
                <a:solidFill>
                  <a:schemeClr val="bg2"/>
                </a:solidFill>
                <a:latin typeface="Comfortaa" panose="020B0604020202020204" charset="0"/>
                <a:cs typeface="Verdana"/>
              </a:rPr>
              <a:t>Conservation</a:t>
            </a:r>
            <a:r>
              <a:rPr lang="fr-FR" sz="1100" spc="-120" dirty="0">
                <a:solidFill>
                  <a:schemeClr val="bg2"/>
                </a:solidFill>
                <a:latin typeface="Comfortaa" panose="020B0604020202020204" charset="0"/>
                <a:cs typeface="Verdana"/>
              </a:rPr>
              <a:t> </a:t>
            </a:r>
            <a:r>
              <a:rPr lang="fr-FR" sz="1100" spc="25" dirty="0">
                <a:solidFill>
                  <a:schemeClr val="bg2"/>
                </a:solidFill>
                <a:latin typeface="Comfortaa" panose="020B0604020202020204" charset="0"/>
                <a:cs typeface="Verdana"/>
              </a:rPr>
              <a:t>du</a:t>
            </a:r>
            <a:r>
              <a:rPr lang="fr-FR" sz="1100" spc="-130" dirty="0">
                <a:solidFill>
                  <a:schemeClr val="bg2"/>
                </a:solidFill>
                <a:latin typeface="Comfortaa" panose="020B0604020202020204" charset="0"/>
                <a:cs typeface="Verdana"/>
              </a:rPr>
              <a:t> </a:t>
            </a:r>
            <a:r>
              <a:rPr lang="fr-FR" sz="1100" spc="-30" dirty="0">
                <a:solidFill>
                  <a:schemeClr val="bg2"/>
                </a:solidFill>
                <a:latin typeface="Comfortaa" panose="020B0604020202020204" charset="0"/>
                <a:cs typeface="Verdana"/>
              </a:rPr>
              <a:t>portail</a:t>
            </a:r>
            <a:r>
              <a:rPr lang="fr-FR" sz="1100" spc="-100" dirty="0">
                <a:solidFill>
                  <a:schemeClr val="bg2"/>
                </a:solidFill>
                <a:latin typeface="Comfortaa" panose="020B0604020202020204" charset="0"/>
                <a:cs typeface="Verdana"/>
              </a:rPr>
              <a:t> </a:t>
            </a:r>
            <a:r>
              <a:rPr lang="fr-FR" sz="1100" spc="-55" dirty="0">
                <a:solidFill>
                  <a:schemeClr val="bg2"/>
                </a:solidFill>
                <a:latin typeface="Comfortaa" panose="020B0604020202020204" charset="0"/>
                <a:cs typeface="Verdana"/>
              </a:rPr>
              <a:t>(identité),</a:t>
            </a:r>
            <a:r>
              <a:rPr lang="fr-FR" sz="1100" spc="-120" dirty="0">
                <a:solidFill>
                  <a:schemeClr val="bg2"/>
                </a:solidFill>
                <a:latin typeface="Comfortaa" panose="020B0604020202020204" charset="0"/>
                <a:cs typeface="Verdana"/>
              </a:rPr>
              <a:t> </a:t>
            </a:r>
            <a:r>
              <a:rPr lang="fr-FR" sz="1100" spc="-15" dirty="0">
                <a:solidFill>
                  <a:schemeClr val="bg2"/>
                </a:solidFill>
                <a:latin typeface="Comfortaa" panose="020B0604020202020204" charset="0"/>
                <a:cs typeface="Verdana"/>
              </a:rPr>
              <a:t>conservation</a:t>
            </a:r>
            <a:r>
              <a:rPr lang="fr-FR" sz="1100" spc="-145" dirty="0">
                <a:solidFill>
                  <a:schemeClr val="bg2"/>
                </a:solidFill>
                <a:latin typeface="Comfortaa" panose="020B0604020202020204" charset="0"/>
                <a:cs typeface="Verdana"/>
              </a:rPr>
              <a:t> </a:t>
            </a:r>
            <a:r>
              <a:rPr lang="fr-FR" sz="1100" spc="35" dirty="0">
                <a:solidFill>
                  <a:schemeClr val="bg2"/>
                </a:solidFill>
                <a:latin typeface="Comfortaa" panose="020B0604020202020204" charset="0"/>
                <a:cs typeface="Verdana"/>
              </a:rPr>
              <a:t>d’une</a:t>
            </a:r>
            <a:r>
              <a:rPr lang="fr-FR" sz="1100" spc="-100" dirty="0">
                <a:solidFill>
                  <a:schemeClr val="bg2"/>
                </a:solidFill>
                <a:latin typeface="Comfortaa" panose="020B0604020202020204" charset="0"/>
                <a:cs typeface="Verdana"/>
              </a:rPr>
              <a:t> </a:t>
            </a:r>
            <a:r>
              <a:rPr lang="fr-FR" sz="1100" spc="-15" dirty="0">
                <a:solidFill>
                  <a:schemeClr val="bg2"/>
                </a:solidFill>
                <a:latin typeface="Comfortaa" panose="020B0604020202020204" charset="0"/>
                <a:cs typeface="Verdana"/>
              </a:rPr>
              <a:t>partie</a:t>
            </a:r>
            <a:r>
              <a:rPr lang="fr-FR" sz="1100" spc="-114" dirty="0">
                <a:solidFill>
                  <a:schemeClr val="bg2"/>
                </a:solidFill>
                <a:latin typeface="Comfortaa" panose="020B0604020202020204" charset="0"/>
                <a:cs typeface="Verdana"/>
              </a:rPr>
              <a:t> </a:t>
            </a:r>
            <a:r>
              <a:rPr lang="fr-FR" sz="1100" spc="25" dirty="0">
                <a:solidFill>
                  <a:schemeClr val="bg2"/>
                </a:solidFill>
                <a:latin typeface="Comfortaa" panose="020B0604020202020204" charset="0"/>
                <a:cs typeface="Verdana"/>
              </a:rPr>
              <a:t>du</a:t>
            </a:r>
            <a:r>
              <a:rPr lang="fr-FR" sz="1100" spc="-110" dirty="0">
                <a:solidFill>
                  <a:schemeClr val="bg2"/>
                </a:solidFill>
                <a:latin typeface="Comfortaa" panose="020B0604020202020204" charset="0"/>
                <a:cs typeface="Verdana"/>
              </a:rPr>
              <a:t> </a:t>
            </a:r>
            <a:r>
              <a:rPr lang="fr-FR" sz="1100" spc="-85" dirty="0">
                <a:solidFill>
                  <a:schemeClr val="bg2"/>
                </a:solidFill>
                <a:latin typeface="Comfortaa" panose="020B0604020202020204" charset="0"/>
                <a:cs typeface="Verdana"/>
              </a:rPr>
              <a:t>mur </a:t>
            </a:r>
            <a:r>
              <a:rPr lang="fr-FR" sz="1100" spc="-475" dirty="0">
                <a:solidFill>
                  <a:schemeClr val="bg2"/>
                </a:solidFill>
                <a:latin typeface="Comfortaa" panose="020B0604020202020204" charset="0"/>
                <a:cs typeface="Verdana"/>
              </a:rPr>
              <a:t> </a:t>
            </a:r>
            <a:r>
              <a:rPr lang="fr-FR" sz="1100" spc="30" dirty="0">
                <a:solidFill>
                  <a:schemeClr val="bg2"/>
                </a:solidFill>
                <a:latin typeface="Comfortaa" panose="020B0604020202020204" charset="0"/>
                <a:cs typeface="Verdana"/>
              </a:rPr>
              <a:t>d’enceinte</a:t>
            </a:r>
            <a:r>
              <a:rPr lang="fr-FR" sz="1100" spc="-135" dirty="0">
                <a:solidFill>
                  <a:schemeClr val="bg2"/>
                </a:solidFill>
                <a:latin typeface="Comfortaa" panose="020B0604020202020204" charset="0"/>
                <a:cs typeface="Verdana"/>
              </a:rPr>
              <a:t> </a:t>
            </a:r>
            <a:r>
              <a:rPr lang="fr-FR" sz="1100" spc="-45" dirty="0">
                <a:solidFill>
                  <a:schemeClr val="bg2"/>
                </a:solidFill>
                <a:latin typeface="Comfortaa" panose="020B0604020202020204" charset="0"/>
                <a:cs typeface="Verdana"/>
              </a:rPr>
              <a:t>(barrière</a:t>
            </a:r>
            <a:r>
              <a:rPr lang="fr-FR" sz="1100" spc="-114" dirty="0">
                <a:solidFill>
                  <a:schemeClr val="bg2"/>
                </a:solidFill>
                <a:latin typeface="Comfortaa" panose="020B0604020202020204" charset="0"/>
                <a:cs typeface="Verdana"/>
              </a:rPr>
              <a:t> </a:t>
            </a:r>
            <a:r>
              <a:rPr lang="fr-FR" sz="1100" spc="5" dirty="0">
                <a:solidFill>
                  <a:schemeClr val="bg2"/>
                </a:solidFill>
                <a:latin typeface="Comfortaa" panose="020B0604020202020204" charset="0"/>
                <a:cs typeface="Verdana"/>
              </a:rPr>
              <a:t>acoustique</a:t>
            </a:r>
            <a:r>
              <a:rPr lang="fr-FR" sz="1100" spc="-135" dirty="0">
                <a:solidFill>
                  <a:schemeClr val="bg2"/>
                </a:solidFill>
                <a:latin typeface="Comfortaa" panose="020B0604020202020204" charset="0"/>
                <a:cs typeface="Verdana"/>
              </a:rPr>
              <a:t> </a:t>
            </a:r>
            <a:r>
              <a:rPr lang="fr-FR" sz="1100" dirty="0">
                <a:solidFill>
                  <a:schemeClr val="bg2"/>
                </a:solidFill>
                <a:latin typeface="Comfortaa" panose="020B0604020202020204" charset="0"/>
                <a:cs typeface="Verdana"/>
              </a:rPr>
              <a:t>et</a:t>
            </a:r>
            <a:r>
              <a:rPr lang="fr-FR" sz="1100" spc="-114" dirty="0">
                <a:solidFill>
                  <a:schemeClr val="bg2"/>
                </a:solidFill>
                <a:latin typeface="Comfortaa" panose="020B0604020202020204" charset="0"/>
                <a:cs typeface="Verdana"/>
              </a:rPr>
              <a:t> </a:t>
            </a:r>
            <a:r>
              <a:rPr lang="fr-FR" sz="1100" spc="-35" dirty="0">
                <a:solidFill>
                  <a:schemeClr val="bg2"/>
                </a:solidFill>
                <a:latin typeface="Comfortaa" panose="020B0604020202020204" charset="0"/>
                <a:cs typeface="Verdana"/>
              </a:rPr>
              <a:t>identité)</a:t>
            </a:r>
            <a:endParaRPr lang="fr-FR" sz="1100" dirty="0">
              <a:solidFill>
                <a:schemeClr val="bg2"/>
              </a:solidFill>
              <a:latin typeface="Comfortaa" panose="020B0604020202020204" charset="0"/>
              <a:cs typeface="Verdana"/>
            </a:endParaRPr>
          </a:p>
          <a:p>
            <a:pPr marL="183515" marR="70485" indent="-171450">
              <a:lnSpc>
                <a:spcPct val="100000"/>
              </a:lnSpc>
              <a:spcBef>
                <a:spcPts val="105"/>
              </a:spcBef>
              <a:buFont typeface="Wingdings" panose="05000000000000000000" pitchFamily="2" charset="2"/>
              <a:buChar char="ü"/>
              <a:tabLst>
                <a:tab pos="299085" algn="l"/>
                <a:tab pos="299720" algn="l"/>
              </a:tabLst>
            </a:pPr>
            <a:r>
              <a:rPr lang="fr-FR" sz="1100" spc="-15" dirty="0">
                <a:solidFill>
                  <a:schemeClr val="bg2"/>
                </a:solidFill>
                <a:latin typeface="Comfortaa" panose="020B0604020202020204" charset="0"/>
                <a:cs typeface="Verdana"/>
              </a:rPr>
              <a:t>Conservation</a:t>
            </a:r>
            <a:r>
              <a:rPr lang="fr-FR" sz="1100" spc="-150" dirty="0">
                <a:solidFill>
                  <a:schemeClr val="bg2"/>
                </a:solidFill>
                <a:latin typeface="Comfortaa" panose="020B0604020202020204" charset="0"/>
                <a:cs typeface="Verdana"/>
              </a:rPr>
              <a:t> </a:t>
            </a:r>
            <a:r>
              <a:rPr lang="fr-FR" sz="1100" spc="-10" dirty="0">
                <a:solidFill>
                  <a:schemeClr val="bg2"/>
                </a:solidFill>
                <a:latin typeface="Comfortaa" panose="020B0604020202020204" charset="0"/>
                <a:cs typeface="Verdana"/>
              </a:rPr>
              <a:t>des</a:t>
            </a:r>
            <a:r>
              <a:rPr lang="fr-FR" sz="1100" spc="-95" dirty="0">
                <a:solidFill>
                  <a:schemeClr val="bg2"/>
                </a:solidFill>
                <a:latin typeface="Comfortaa" panose="020B0604020202020204" charset="0"/>
                <a:cs typeface="Verdana"/>
              </a:rPr>
              <a:t> </a:t>
            </a:r>
            <a:r>
              <a:rPr lang="fr-FR" sz="1100" spc="-50" dirty="0">
                <a:solidFill>
                  <a:schemeClr val="bg2"/>
                </a:solidFill>
                <a:latin typeface="Comfortaa" panose="020B0604020202020204" charset="0"/>
                <a:cs typeface="Verdana"/>
              </a:rPr>
              <a:t>arbres</a:t>
            </a:r>
            <a:r>
              <a:rPr lang="fr-FR" sz="1100" spc="-110" dirty="0">
                <a:solidFill>
                  <a:schemeClr val="bg2"/>
                </a:solidFill>
                <a:latin typeface="Comfortaa" panose="020B0604020202020204" charset="0"/>
                <a:cs typeface="Verdana"/>
              </a:rPr>
              <a:t> </a:t>
            </a:r>
            <a:r>
              <a:rPr lang="fr-FR" sz="1100" spc="-75" dirty="0">
                <a:solidFill>
                  <a:schemeClr val="bg2"/>
                </a:solidFill>
                <a:latin typeface="Comfortaa" panose="020B0604020202020204" charset="0"/>
                <a:cs typeface="Verdana"/>
              </a:rPr>
              <a:t>existants</a:t>
            </a:r>
            <a:r>
              <a:rPr lang="fr-FR" sz="1100" spc="-125" dirty="0">
                <a:solidFill>
                  <a:schemeClr val="bg2"/>
                </a:solidFill>
                <a:latin typeface="Comfortaa" panose="020B0604020202020204" charset="0"/>
                <a:cs typeface="Verdana"/>
              </a:rPr>
              <a:t> </a:t>
            </a:r>
            <a:r>
              <a:rPr lang="fr-FR" sz="1100" spc="-40" dirty="0">
                <a:solidFill>
                  <a:schemeClr val="bg2"/>
                </a:solidFill>
                <a:latin typeface="Comfortaa" panose="020B0604020202020204" charset="0"/>
                <a:cs typeface="Verdana"/>
              </a:rPr>
              <a:t>lorsque</a:t>
            </a:r>
            <a:r>
              <a:rPr lang="fr-FR" sz="1100" spc="-140" dirty="0">
                <a:solidFill>
                  <a:schemeClr val="bg2"/>
                </a:solidFill>
                <a:latin typeface="Comfortaa" panose="020B0604020202020204" charset="0"/>
                <a:cs typeface="Verdana"/>
              </a:rPr>
              <a:t> </a:t>
            </a:r>
            <a:r>
              <a:rPr lang="fr-FR" sz="1100" spc="20" dirty="0">
                <a:solidFill>
                  <a:schemeClr val="bg2"/>
                </a:solidFill>
                <a:latin typeface="Comfortaa" panose="020B0604020202020204" charset="0"/>
                <a:cs typeface="Verdana"/>
              </a:rPr>
              <a:t>c’est</a:t>
            </a:r>
            <a:r>
              <a:rPr lang="fr-FR" sz="1100" spc="-120" dirty="0">
                <a:solidFill>
                  <a:schemeClr val="bg2"/>
                </a:solidFill>
                <a:latin typeface="Comfortaa" panose="020B0604020202020204" charset="0"/>
                <a:cs typeface="Verdana"/>
              </a:rPr>
              <a:t> </a:t>
            </a:r>
            <a:r>
              <a:rPr lang="fr-FR" sz="1100" spc="-50" dirty="0">
                <a:solidFill>
                  <a:schemeClr val="bg2"/>
                </a:solidFill>
                <a:latin typeface="Comfortaa" panose="020B0604020202020204" charset="0"/>
                <a:cs typeface="Verdana"/>
              </a:rPr>
              <a:t>possible,</a:t>
            </a:r>
            <a:r>
              <a:rPr lang="fr-FR" sz="1100" spc="-135" dirty="0">
                <a:solidFill>
                  <a:schemeClr val="bg2"/>
                </a:solidFill>
                <a:latin typeface="Comfortaa" panose="020B0604020202020204" charset="0"/>
                <a:cs typeface="Verdana"/>
              </a:rPr>
              <a:t> </a:t>
            </a:r>
            <a:r>
              <a:rPr lang="fr-FR" sz="1100" spc="10" dirty="0">
                <a:solidFill>
                  <a:schemeClr val="bg2"/>
                </a:solidFill>
                <a:latin typeface="Comfortaa" panose="020B0604020202020204" charset="0"/>
                <a:cs typeface="Verdana"/>
              </a:rPr>
              <a:t>replantation</a:t>
            </a:r>
            <a:r>
              <a:rPr lang="fr-FR" sz="1100" spc="-140" dirty="0">
                <a:solidFill>
                  <a:schemeClr val="bg2"/>
                </a:solidFill>
                <a:latin typeface="Comfortaa" panose="020B0604020202020204" charset="0"/>
                <a:cs typeface="Verdana"/>
              </a:rPr>
              <a:t> </a:t>
            </a:r>
            <a:r>
              <a:rPr lang="fr-FR" sz="1100" spc="-10" dirty="0">
                <a:solidFill>
                  <a:schemeClr val="bg2"/>
                </a:solidFill>
                <a:latin typeface="Comfortaa" panose="020B0604020202020204" charset="0"/>
                <a:cs typeface="Verdana"/>
              </a:rPr>
              <a:t>d’arbres</a:t>
            </a:r>
            <a:r>
              <a:rPr lang="fr-FR" sz="1100" spc="-100" dirty="0">
                <a:solidFill>
                  <a:schemeClr val="bg2"/>
                </a:solidFill>
                <a:latin typeface="Comfortaa" panose="020B0604020202020204" charset="0"/>
                <a:cs typeface="Verdana"/>
              </a:rPr>
              <a:t> </a:t>
            </a:r>
            <a:r>
              <a:rPr lang="fr-FR" sz="1100" spc="-150" dirty="0">
                <a:solidFill>
                  <a:schemeClr val="bg2"/>
                </a:solidFill>
                <a:latin typeface="Comfortaa" panose="020B0604020202020204" charset="0"/>
                <a:cs typeface="Verdana"/>
              </a:rPr>
              <a:t>si</a:t>
            </a:r>
            <a:r>
              <a:rPr lang="fr-FR" sz="1100" spc="-110" dirty="0">
                <a:solidFill>
                  <a:schemeClr val="bg2"/>
                </a:solidFill>
                <a:latin typeface="Comfortaa" panose="020B0604020202020204" charset="0"/>
                <a:cs typeface="Verdana"/>
              </a:rPr>
              <a:t> </a:t>
            </a:r>
            <a:r>
              <a:rPr lang="fr-FR" sz="1100" spc="50" dirty="0">
                <a:solidFill>
                  <a:schemeClr val="bg2"/>
                </a:solidFill>
                <a:latin typeface="Comfortaa" panose="020B0604020202020204" charset="0"/>
                <a:cs typeface="Verdana"/>
              </a:rPr>
              <a:t>abattage</a:t>
            </a:r>
            <a:endParaRPr lang="fr-FR" sz="1100" dirty="0">
              <a:solidFill>
                <a:schemeClr val="bg2"/>
              </a:solidFill>
              <a:latin typeface="Comfortaa" panose="020B0604020202020204" charset="0"/>
              <a:cs typeface="Verdana"/>
            </a:endParaRPr>
          </a:p>
          <a:p>
            <a:pPr marL="183515" marR="70485" indent="-171450">
              <a:lnSpc>
                <a:spcPct val="100000"/>
              </a:lnSpc>
              <a:spcBef>
                <a:spcPts val="105"/>
              </a:spcBef>
              <a:buFont typeface="Wingdings" panose="05000000000000000000" pitchFamily="2" charset="2"/>
              <a:buChar char="ü"/>
              <a:tabLst>
                <a:tab pos="299085" algn="l"/>
                <a:tab pos="299720" algn="l"/>
              </a:tabLst>
            </a:pPr>
            <a:r>
              <a:rPr lang="fr-FR" sz="1100" spc="-80" dirty="0">
                <a:solidFill>
                  <a:schemeClr val="bg2"/>
                </a:solidFill>
                <a:latin typeface="Comfortaa" panose="020B0604020202020204" charset="0"/>
                <a:cs typeface="Verdana"/>
              </a:rPr>
              <a:t>Eviter</a:t>
            </a:r>
            <a:r>
              <a:rPr lang="fr-FR" sz="1100" spc="-140" dirty="0">
                <a:solidFill>
                  <a:schemeClr val="bg2"/>
                </a:solidFill>
                <a:latin typeface="Comfortaa" panose="020B0604020202020204" charset="0"/>
                <a:cs typeface="Verdana"/>
              </a:rPr>
              <a:t> </a:t>
            </a:r>
            <a:r>
              <a:rPr lang="fr-FR" sz="1100" spc="-10" dirty="0">
                <a:solidFill>
                  <a:schemeClr val="bg2"/>
                </a:solidFill>
                <a:latin typeface="Comfortaa" panose="020B0604020202020204" charset="0"/>
                <a:cs typeface="Verdana"/>
              </a:rPr>
              <a:t>des</a:t>
            </a:r>
            <a:r>
              <a:rPr lang="fr-FR" sz="1100" spc="-100" dirty="0">
                <a:solidFill>
                  <a:schemeClr val="bg2"/>
                </a:solidFill>
                <a:latin typeface="Comfortaa" panose="020B0604020202020204" charset="0"/>
                <a:cs typeface="Verdana"/>
              </a:rPr>
              <a:t> </a:t>
            </a:r>
            <a:r>
              <a:rPr lang="fr-FR" sz="1100" spc="-40" dirty="0">
                <a:solidFill>
                  <a:schemeClr val="bg2"/>
                </a:solidFill>
                <a:latin typeface="Comfortaa" panose="020B0604020202020204" charset="0"/>
                <a:cs typeface="Verdana"/>
              </a:rPr>
              <a:t>voies</a:t>
            </a:r>
            <a:r>
              <a:rPr lang="fr-FR" sz="1100" spc="-150" dirty="0">
                <a:solidFill>
                  <a:schemeClr val="bg2"/>
                </a:solidFill>
                <a:latin typeface="Comfortaa" panose="020B0604020202020204" charset="0"/>
                <a:cs typeface="Verdana"/>
              </a:rPr>
              <a:t> </a:t>
            </a:r>
            <a:r>
              <a:rPr lang="fr-FR" sz="1100" spc="80" dirty="0">
                <a:solidFill>
                  <a:schemeClr val="bg2"/>
                </a:solidFill>
                <a:latin typeface="Comfortaa" panose="020B0604020202020204" charset="0"/>
                <a:cs typeface="Verdana"/>
              </a:rPr>
              <a:t>de</a:t>
            </a:r>
            <a:r>
              <a:rPr lang="fr-FR" sz="1100" spc="-100" dirty="0">
                <a:solidFill>
                  <a:schemeClr val="bg2"/>
                </a:solidFill>
                <a:latin typeface="Comfortaa" panose="020B0604020202020204" charset="0"/>
                <a:cs typeface="Verdana"/>
              </a:rPr>
              <a:t> </a:t>
            </a:r>
            <a:r>
              <a:rPr lang="fr-FR" sz="1100" spc="-25" dirty="0">
                <a:solidFill>
                  <a:schemeClr val="bg2"/>
                </a:solidFill>
                <a:latin typeface="Comfortaa" panose="020B0604020202020204" charset="0"/>
                <a:cs typeface="Verdana"/>
              </a:rPr>
              <a:t>circulations</a:t>
            </a:r>
            <a:r>
              <a:rPr lang="fr-FR" sz="1100" spc="-120" dirty="0">
                <a:solidFill>
                  <a:schemeClr val="bg2"/>
                </a:solidFill>
                <a:latin typeface="Comfortaa" panose="020B0604020202020204" charset="0"/>
                <a:cs typeface="Verdana"/>
              </a:rPr>
              <a:t> </a:t>
            </a:r>
            <a:r>
              <a:rPr lang="fr-FR" sz="1100" spc="-135" dirty="0">
                <a:solidFill>
                  <a:schemeClr val="bg2"/>
                </a:solidFill>
                <a:latin typeface="Comfortaa" panose="020B0604020202020204" charset="0"/>
                <a:cs typeface="Verdana"/>
              </a:rPr>
              <a:t>sur</a:t>
            </a:r>
            <a:r>
              <a:rPr lang="fr-FR" sz="1100" spc="-140" dirty="0">
                <a:solidFill>
                  <a:schemeClr val="bg2"/>
                </a:solidFill>
                <a:latin typeface="Comfortaa" panose="020B0604020202020204" charset="0"/>
                <a:cs typeface="Verdana"/>
              </a:rPr>
              <a:t> </a:t>
            </a:r>
            <a:r>
              <a:rPr lang="fr-FR" sz="1100" spc="-5" dirty="0">
                <a:solidFill>
                  <a:schemeClr val="bg2"/>
                </a:solidFill>
                <a:latin typeface="Comfortaa" panose="020B0604020202020204" charset="0"/>
                <a:cs typeface="Verdana"/>
              </a:rPr>
              <a:t>le</a:t>
            </a:r>
            <a:r>
              <a:rPr lang="fr-FR" sz="1100" spc="-130" dirty="0">
                <a:solidFill>
                  <a:schemeClr val="bg2"/>
                </a:solidFill>
                <a:latin typeface="Comfortaa" panose="020B0604020202020204" charset="0"/>
                <a:cs typeface="Verdana"/>
              </a:rPr>
              <a:t> </a:t>
            </a:r>
            <a:r>
              <a:rPr lang="fr-FR" sz="1100" spc="-40" dirty="0">
                <a:solidFill>
                  <a:schemeClr val="bg2"/>
                </a:solidFill>
                <a:latin typeface="Comfortaa" panose="020B0604020202020204" charset="0"/>
                <a:cs typeface="Verdana"/>
              </a:rPr>
              <a:t>pourtour</a:t>
            </a:r>
            <a:r>
              <a:rPr lang="fr-FR" sz="1100" spc="-125" dirty="0">
                <a:solidFill>
                  <a:schemeClr val="bg2"/>
                </a:solidFill>
                <a:latin typeface="Comfortaa" panose="020B0604020202020204" charset="0"/>
                <a:cs typeface="Verdana"/>
              </a:rPr>
              <a:t> </a:t>
            </a:r>
            <a:r>
              <a:rPr lang="fr-FR" sz="1100" spc="80" dirty="0">
                <a:solidFill>
                  <a:schemeClr val="bg2"/>
                </a:solidFill>
                <a:latin typeface="Comfortaa" panose="020B0604020202020204" charset="0"/>
                <a:cs typeface="Verdana"/>
              </a:rPr>
              <a:t>de</a:t>
            </a:r>
            <a:r>
              <a:rPr lang="fr-FR" sz="1100" spc="-110" dirty="0">
                <a:solidFill>
                  <a:schemeClr val="bg2"/>
                </a:solidFill>
                <a:latin typeface="Comfortaa" panose="020B0604020202020204" charset="0"/>
                <a:cs typeface="Verdana"/>
              </a:rPr>
              <a:t> </a:t>
            </a:r>
            <a:r>
              <a:rPr lang="fr-FR" sz="1100" spc="-35" dirty="0">
                <a:solidFill>
                  <a:schemeClr val="bg2"/>
                </a:solidFill>
                <a:latin typeface="Comfortaa" panose="020B0604020202020204" charset="0"/>
                <a:cs typeface="Verdana"/>
              </a:rPr>
              <a:t>tout</a:t>
            </a:r>
            <a:r>
              <a:rPr lang="fr-FR" sz="1100" spc="-105" dirty="0">
                <a:solidFill>
                  <a:schemeClr val="bg2"/>
                </a:solidFill>
                <a:latin typeface="Comfortaa" panose="020B0604020202020204" charset="0"/>
                <a:cs typeface="Verdana"/>
              </a:rPr>
              <a:t> </a:t>
            </a:r>
            <a:r>
              <a:rPr lang="fr-FR" sz="1100" spc="-5" dirty="0">
                <a:solidFill>
                  <a:schemeClr val="bg2"/>
                </a:solidFill>
                <a:latin typeface="Comfortaa" panose="020B0604020202020204" charset="0"/>
                <a:cs typeface="Verdana"/>
              </a:rPr>
              <a:t>le</a:t>
            </a:r>
            <a:r>
              <a:rPr lang="fr-FR" sz="1100" spc="-135" dirty="0">
                <a:solidFill>
                  <a:schemeClr val="bg2"/>
                </a:solidFill>
                <a:latin typeface="Comfortaa" panose="020B0604020202020204" charset="0"/>
                <a:cs typeface="Verdana"/>
              </a:rPr>
              <a:t> </a:t>
            </a:r>
            <a:r>
              <a:rPr lang="fr-FR" sz="1100" spc="-75" dirty="0">
                <a:solidFill>
                  <a:schemeClr val="bg2"/>
                </a:solidFill>
                <a:latin typeface="Comfortaa" panose="020B0604020202020204" charset="0"/>
                <a:cs typeface="Verdana"/>
              </a:rPr>
              <a:t>site</a:t>
            </a:r>
            <a:endParaRPr lang="fr-FR" sz="1100" dirty="0">
              <a:solidFill>
                <a:schemeClr val="bg2"/>
              </a:solidFill>
              <a:latin typeface="Comfortaa" panose="020B0604020202020204" charset="0"/>
              <a:cs typeface="Verdana"/>
            </a:endParaRPr>
          </a:p>
          <a:p>
            <a:pPr marL="183515" marR="70485" indent="-171450">
              <a:lnSpc>
                <a:spcPct val="100000"/>
              </a:lnSpc>
              <a:spcBef>
                <a:spcPts val="105"/>
              </a:spcBef>
              <a:buFont typeface="Wingdings" panose="05000000000000000000" pitchFamily="2" charset="2"/>
              <a:buChar char="ü"/>
              <a:tabLst>
                <a:tab pos="299085" algn="l"/>
                <a:tab pos="299720" algn="l"/>
              </a:tabLst>
            </a:pPr>
            <a:r>
              <a:rPr lang="fr-FR" sz="1100" spc="-15" dirty="0">
                <a:solidFill>
                  <a:schemeClr val="bg2"/>
                </a:solidFill>
                <a:latin typeface="Comfortaa" panose="020B0604020202020204" charset="0"/>
                <a:cs typeface="Verdana"/>
              </a:rPr>
              <a:t>Composition</a:t>
            </a:r>
            <a:r>
              <a:rPr lang="fr-FR" sz="1100" spc="-120" dirty="0">
                <a:solidFill>
                  <a:schemeClr val="bg2"/>
                </a:solidFill>
                <a:latin typeface="Comfortaa" panose="020B0604020202020204" charset="0"/>
                <a:cs typeface="Verdana"/>
              </a:rPr>
              <a:t> </a:t>
            </a:r>
            <a:r>
              <a:rPr lang="fr-FR" sz="1100" spc="-15" dirty="0">
                <a:solidFill>
                  <a:schemeClr val="bg2"/>
                </a:solidFill>
                <a:latin typeface="Comfortaa" panose="020B0604020202020204" charset="0"/>
                <a:cs typeface="Verdana"/>
              </a:rPr>
              <a:t>urbaine</a:t>
            </a:r>
            <a:r>
              <a:rPr lang="fr-FR" sz="1100" spc="-130" dirty="0">
                <a:solidFill>
                  <a:schemeClr val="bg2"/>
                </a:solidFill>
                <a:latin typeface="Comfortaa" panose="020B0604020202020204" charset="0"/>
                <a:cs typeface="Verdana"/>
              </a:rPr>
              <a:t> </a:t>
            </a:r>
            <a:r>
              <a:rPr lang="fr-FR" sz="1100" spc="-10" dirty="0">
                <a:solidFill>
                  <a:schemeClr val="bg2"/>
                </a:solidFill>
                <a:latin typeface="Comfortaa" panose="020B0604020202020204" charset="0"/>
                <a:cs typeface="Verdana"/>
              </a:rPr>
              <a:t>organisée</a:t>
            </a:r>
            <a:r>
              <a:rPr lang="fr-FR" sz="1100" spc="-145" dirty="0">
                <a:solidFill>
                  <a:schemeClr val="bg2"/>
                </a:solidFill>
                <a:latin typeface="Comfortaa" panose="020B0604020202020204" charset="0"/>
                <a:cs typeface="Verdana"/>
              </a:rPr>
              <a:t> </a:t>
            </a:r>
            <a:r>
              <a:rPr lang="fr-FR" sz="1100" spc="-25" dirty="0">
                <a:solidFill>
                  <a:schemeClr val="bg2"/>
                </a:solidFill>
                <a:latin typeface="Comfortaa" panose="020B0604020202020204" charset="0"/>
                <a:cs typeface="Verdana"/>
              </a:rPr>
              <a:t>autour</a:t>
            </a:r>
            <a:r>
              <a:rPr lang="fr-FR" sz="1100" spc="-110" dirty="0">
                <a:solidFill>
                  <a:schemeClr val="bg2"/>
                </a:solidFill>
                <a:latin typeface="Comfortaa" panose="020B0604020202020204" charset="0"/>
                <a:cs typeface="Verdana"/>
              </a:rPr>
              <a:t> </a:t>
            </a:r>
            <a:r>
              <a:rPr lang="fr-FR" sz="1100" spc="35" dirty="0">
                <a:solidFill>
                  <a:schemeClr val="bg2"/>
                </a:solidFill>
                <a:latin typeface="Comfortaa" panose="020B0604020202020204" charset="0"/>
                <a:cs typeface="Verdana"/>
              </a:rPr>
              <a:t>d’une</a:t>
            </a:r>
            <a:r>
              <a:rPr lang="fr-FR" sz="1100" spc="-100" dirty="0">
                <a:solidFill>
                  <a:schemeClr val="bg2"/>
                </a:solidFill>
                <a:latin typeface="Comfortaa" panose="020B0604020202020204" charset="0"/>
                <a:cs typeface="Verdana"/>
              </a:rPr>
              <a:t> </a:t>
            </a:r>
            <a:r>
              <a:rPr lang="fr-FR" sz="1100" spc="-15" dirty="0">
                <a:solidFill>
                  <a:schemeClr val="bg2"/>
                </a:solidFill>
                <a:latin typeface="Comfortaa" panose="020B0604020202020204" charset="0"/>
                <a:cs typeface="Verdana"/>
              </a:rPr>
              <a:t>centralité</a:t>
            </a:r>
            <a:r>
              <a:rPr lang="fr-FR" sz="1100" spc="-130" dirty="0">
                <a:solidFill>
                  <a:schemeClr val="bg2"/>
                </a:solidFill>
                <a:latin typeface="Comfortaa" panose="020B0604020202020204" charset="0"/>
                <a:cs typeface="Verdana"/>
              </a:rPr>
              <a:t> </a:t>
            </a:r>
            <a:r>
              <a:rPr lang="fr-FR" sz="1100" spc="-250" dirty="0">
                <a:solidFill>
                  <a:schemeClr val="bg2"/>
                </a:solidFill>
                <a:latin typeface="Comfortaa" panose="020B0604020202020204" charset="0"/>
                <a:cs typeface="Verdana"/>
              </a:rPr>
              <a:t>:</a:t>
            </a:r>
            <a:r>
              <a:rPr lang="fr-FR" sz="1100" spc="-100" dirty="0">
                <a:solidFill>
                  <a:schemeClr val="bg2"/>
                </a:solidFill>
                <a:latin typeface="Comfortaa" panose="020B0604020202020204" charset="0"/>
                <a:cs typeface="Verdana"/>
              </a:rPr>
              <a:t>  </a:t>
            </a:r>
            <a:r>
              <a:rPr lang="fr-FR" sz="1100" spc="-35" dirty="0">
                <a:solidFill>
                  <a:schemeClr val="bg2"/>
                </a:solidFill>
                <a:latin typeface="Comfortaa" panose="020B0604020202020204" charset="0"/>
                <a:cs typeface="Verdana"/>
              </a:rPr>
              <a:t>lieu</a:t>
            </a:r>
            <a:r>
              <a:rPr lang="fr-FR" sz="1100" spc="-120" dirty="0">
                <a:solidFill>
                  <a:schemeClr val="bg2"/>
                </a:solidFill>
                <a:latin typeface="Comfortaa" panose="020B0604020202020204" charset="0"/>
                <a:cs typeface="Verdana"/>
              </a:rPr>
              <a:t> </a:t>
            </a:r>
            <a:r>
              <a:rPr lang="fr-FR" sz="1100" spc="80" dirty="0">
                <a:solidFill>
                  <a:schemeClr val="bg2"/>
                </a:solidFill>
                <a:latin typeface="Comfortaa" panose="020B0604020202020204" charset="0"/>
                <a:cs typeface="Verdana"/>
              </a:rPr>
              <a:t>de</a:t>
            </a:r>
            <a:r>
              <a:rPr lang="fr-FR" sz="1100" spc="-125" dirty="0">
                <a:solidFill>
                  <a:schemeClr val="bg2"/>
                </a:solidFill>
                <a:latin typeface="Comfortaa" panose="020B0604020202020204" charset="0"/>
                <a:cs typeface="Verdana"/>
              </a:rPr>
              <a:t> </a:t>
            </a:r>
            <a:r>
              <a:rPr lang="fr-FR" sz="1100" spc="25" dirty="0">
                <a:solidFill>
                  <a:schemeClr val="bg2"/>
                </a:solidFill>
                <a:latin typeface="Comfortaa" panose="020B0604020202020204" charset="0"/>
                <a:cs typeface="Verdana"/>
              </a:rPr>
              <a:t>convergence,</a:t>
            </a:r>
            <a:r>
              <a:rPr lang="fr-FR" sz="1100" spc="-135" dirty="0">
                <a:solidFill>
                  <a:schemeClr val="bg2"/>
                </a:solidFill>
                <a:latin typeface="Comfortaa" panose="020B0604020202020204" charset="0"/>
                <a:cs typeface="Verdana"/>
              </a:rPr>
              <a:t> </a:t>
            </a:r>
            <a:r>
              <a:rPr lang="fr-FR" sz="1100" spc="80" dirty="0">
                <a:solidFill>
                  <a:schemeClr val="bg2"/>
                </a:solidFill>
                <a:latin typeface="Comfortaa" panose="020B0604020202020204" charset="0"/>
                <a:cs typeface="Verdana"/>
              </a:rPr>
              <a:t>de</a:t>
            </a:r>
            <a:r>
              <a:rPr lang="fr-FR" sz="1100" spc="-110" dirty="0">
                <a:solidFill>
                  <a:schemeClr val="bg2"/>
                </a:solidFill>
                <a:latin typeface="Comfortaa" panose="020B0604020202020204" charset="0"/>
                <a:cs typeface="Verdana"/>
              </a:rPr>
              <a:t> </a:t>
            </a:r>
            <a:r>
              <a:rPr lang="fr-FR" sz="1100" spc="-20" dirty="0">
                <a:solidFill>
                  <a:schemeClr val="bg2"/>
                </a:solidFill>
                <a:latin typeface="Comfortaa" panose="020B0604020202020204" charset="0"/>
                <a:cs typeface="Verdana"/>
              </a:rPr>
              <a:t>convivialité</a:t>
            </a:r>
            <a:endParaRPr lang="fr-FR" sz="1100" dirty="0">
              <a:solidFill>
                <a:schemeClr val="bg2"/>
              </a:solidFill>
              <a:latin typeface="Comfortaa" panose="020B0604020202020204" charset="0"/>
              <a:cs typeface="Verdana"/>
            </a:endParaRPr>
          </a:p>
        </p:txBody>
      </p:sp>
      <p:sp>
        <p:nvSpPr>
          <p:cNvPr id="8" name="object 3">
            <a:extLst>
              <a:ext uri="{FF2B5EF4-FFF2-40B4-BE49-F238E27FC236}">
                <a16:creationId xmlns:a16="http://schemas.microsoft.com/office/drawing/2014/main" id="{4A0DCF0B-36A4-4109-A866-9598A6DA6780}"/>
              </a:ext>
            </a:extLst>
          </p:cNvPr>
          <p:cNvSpPr txBox="1"/>
          <p:nvPr/>
        </p:nvSpPr>
        <p:spPr>
          <a:xfrm>
            <a:off x="451309" y="2944351"/>
            <a:ext cx="4196959" cy="236603"/>
          </a:xfrm>
          <a:prstGeom prst="rect">
            <a:avLst/>
          </a:prstGeom>
          <a:solidFill>
            <a:schemeClr val="accent1"/>
          </a:solidFill>
        </p:spPr>
        <p:txBody>
          <a:bodyPr vert="horz" wrap="square" lIns="0" tIns="20955" rIns="0" bIns="0" rtlCol="0">
            <a:spAutoFit/>
          </a:bodyPr>
          <a:lstStyle/>
          <a:p>
            <a:pPr marL="90805">
              <a:lnSpc>
                <a:spcPct val="100000"/>
              </a:lnSpc>
              <a:spcBef>
                <a:spcPts val="165"/>
              </a:spcBef>
            </a:pPr>
            <a:r>
              <a:rPr b="1" spc="-90" dirty="0">
                <a:solidFill>
                  <a:srgbClr val="FFFFFF"/>
                </a:solidFill>
                <a:latin typeface="Comfortaa" panose="020B0604020202020204" charset="0"/>
                <a:cs typeface="Tahoma"/>
              </a:rPr>
              <a:t>Proportion</a:t>
            </a:r>
            <a:r>
              <a:rPr b="1" spc="-85" dirty="0">
                <a:solidFill>
                  <a:srgbClr val="FFFFFF"/>
                </a:solidFill>
                <a:latin typeface="Comfortaa" panose="020B0604020202020204" charset="0"/>
                <a:cs typeface="Tahoma"/>
              </a:rPr>
              <a:t>s</a:t>
            </a:r>
            <a:r>
              <a:rPr b="1" spc="-40" dirty="0">
                <a:solidFill>
                  <a:srgbClr val="FFFFFF"/>
                </a:solidFill>
                <a:latin typeface="Comfortaa" panose="020B0604020202020204" charset="0"/>
                <a:cs typeface="Tahoma"/>
              </a:rPr>
              <a:t> </a:t>
            </a:r>
            <a:r>
              <a:rPr b="1" spc="-15" dirty="0">
                <a:solidFill>
                  <a:srgbClr val="FFFFFF"/>
                </a:solidFill>
                <a:latin typeface="Comfortaa" panose="020B0604020202020204" charset="0"/>
                <a:cs typeface="Tahoma"/>
              </a:rPr>
              <a:t>d</a:t>
            </a:r>
            <a:r>
              <a:rPr b="1" spc="-10" dirty="0">
                <a:solidFill>
                  <a:srgbClr val="FFFFFF"/>
                </a:solidFill>
                <a:latin typeface="Comfortaa" panose="020B0604020202020204" charset="0"/>
                <a:cs typeface="Tahoma"/>
              </a:rPr>
              <a:t>u</a:t>
            </a:r>
            <a:r>
              <a:rPr b="1" spc="-40" dirty="0">
                <a:solidFill>
                  <a:srgbClr val="FFFFFF"/>
                </a:solidFill>
                <a:latin typeface="Comfortaa" panose="020B0604020202020204" charset="0"/>
                <a:cs typeface="Tahoma"/>
              </a:rPr>
              <a:t> </a:t>
            </a:r>
            <a:r>
              <a:rPr b="1" spc="-95" dirty="0">
                <a:solidFill>
                  <a:srgbClr val="FFFFFF"/>
                </a:solidFill>
                <a:latin typeface="Comfortaa" panose="020B0604020202020204" charset="0"/>
                <a:cs typeface="Tahoma"/>
              </a:rPr>
              <a:t>site</a:t>
            </a:r>
            <a:r>
              <a:rPr b="1" spc="-40" dirty="0">
                <a:solidFill>
                  <a:srgbClr val="FFFFFF"/>
                </a:solidFill>
                <a:latin typeface="Comfortaa" panose="020B0604020202020204" charset="0"/>
                <a:cs typeface="Tahoma"/>
              </a:rPr>
              <a:t> </a:t>
            </a:r>
            <a:r>
              <a:rPr b="1" spc="-80" dirty="0">
                <a:solidFill>
                  <a:srgbClr val="FFFFFF"/>
                </a:solidFill>
                <a:latin typeface="Comfortaa" panose="020B0604020202020204" charset="0"/>
                <a:cs typeface="Tahoma"/>
              </a:rPr>
              <a:t>e</a:t>
            </a:r>
            <a:r>
              <a:rPr b="1" spc="-55" dirty="0">
                <a:solidFill>
                  <a:srgbClr val="FFFFFF"/>
                </a:solidFill>
                <a:latin typeface="Comfortaa" panose="020B0604020202020204" charset="0"/>
                <a:cs typeface="Tahoma"/>
              </a:rPr>
              <a:t>t</a:t>
            </a:r>
            <a:r>
              <a:rPr b="1" spc="-25" dirty="0">
                <a:solidFill>
                  <a:srgbClr val="FFFFFF"/>
                </a:solidFill>
                <a:latin typeface="Comfortaa" panose="020B0604020202020204" charset="0"/>
                <a:cs typeface="Tahoma"/>
              </a:rPr>
              <a:t> </a:t>
            </a:r>
            <a:r>
              <a:rPr b="1" spc="-50" dirty="0">
                <a:solidFill>
                  <a:srgbClr val="FFFFFF"/>
                </a:solidFill>
                <a:latin typeface="Comfortaa" panose="020B0604020202020204" charset="0"/>
                <a:cs typeface="Tahoma"/>
              </a:rPr>
              <a:t>configuratio</a:t>
            </a:r>
            <a:r>
              <a:rPr b="1" spc="-60" dirty="0">
                <a:solidFill>
                  <a:srgbClr val="FFFFFF"/>
                </a:solidFill>
                <a:latin typeface="Comfortaa" panose="020B0604020202020204" charset="0"/>
                <a:cs typeface="Tahoma"/>
              </a:rPr>
              <a:t>n</a:t>
            </a:r>
            <a:r>
              <a:rPr b="1" spc="-50" dirty="0">
                <a:solidFill>
                  <a:srgbClr val="FFFFFF"/>
                </a:solidFill>
                <a:latin typeface="Comfortaa" panose="020B0604020202020204" charset="0"/>
                <a:cs typeface="Tahoma"/>
              </a:rPr>
              <a:t> </a:t>
            </a:r>
            <a:r>
              <a:rPr b="1" spc="-40" dirty="0">
                <a:solidFill>
                  <a:srgbClr val="FFFFFF"/>
                </a:solidFill>
                <a:latin typeface="Comfortaa" panose="020B0604020202020204" charset="0"/>
                <a:cs typeface="Tahoma"/>
              </a:rPr>
              <a:t>urbain</a:t>
            </a:r>
            <a:r>
              <a:rPr b="1" spc="-35" dirty="0">
                <a:solidFill>
                  <a:srgbClr val="FFFFFF"/>
                </a:solidFill>
                <a:latin typeface="Comfortaa" panose="020B0604020202020204" charset="0"/>
                <a:cs typeface="Tahoma"/>
              </a:rPr>
              <a:t>e</a:t>
            </a:r>
            <a:r>
              <a:rPr b="1" spc="-40" dirty="0">
                <a:solidFill>
                  <a:srgbClr val="FFFFFF"/>
                </a:solidFill>
                <a:latin typeface="Comfortaa" panose="020B0604020202020204" charset="0"/>
                <a:cs typeface="Tahoma"/>
              </a:rPr>
              <a:t> </a:t>
            </a:r>
            <a:r>
              <a:rPr b="1" spc="-155" dirty="0">
                <a:solidFill>
                  <a:srgbClr val="FFFFFF"/>
                </a:solidFill>
                <a:latin typeface="Comfortaa" panose="020B0604020202020204" charset="0"/>
                <a:cs typeface="Tahoma"/>
              </a:rPr>
              <a:t>:</a:t>
            </a:r>
            <a:endParaRPr dirty="0">
              <a:latin typeface="Comfortaa" panose="020B0604020202020204" charset="0"/>
              <a:cs typeface="Tahoma"/>
            </a:endParaRPr>
          </a:p>
        </p:txBody>
      </p:sp>
      <p:sp>
        <p:nvSpPr>
          <p:cNvPr id="9" name="ZoneTexte 8">
            <a:extLst>
              <a:ext uri="{FF2B5EF4-FFF2-40B4-BE49-F238E27FC236}">
                <a16:creationId xmlns:a16="http://schemas.microsoft.com/office/drawing/2014/main" id="{1025380F-E746-C383-4642-CE18A558DD86}"/>
              </a:ext>
            </a:extLst>
          </p:cNvPr>
          <p:cNvSpPr txBox="1"/>
          <p:nvPr/>
        </p:nvSpPr>
        <p:spPr>
          <a:xfrm>
            <a:off x="181975" y="338279"/>
            <a:ext cx="3652148" cy="677108"/>
          </a:xfrm>
          <a:prstGeom prst="rect">
            <a:avLst/>
          </a:prstGeom>
          <a:noFill/>
        </p:spPr>
        <p:txBody>
          <a:bodyPr wrap="square" rtlCol="0">
            <a:spAutoFit/>
          </a:bodyPr>
          <a:lstStyle/>
          <a:p>
            <a:r>
              <a:rPr lang="fr-FR" dirty="0">
                <a:latin typeface="Bebas Neue" panose="020B0606020202050201" pitchFamily="34" charset="0"/>
              </a:rPr>
              <a:t>REPONSE AU</a:t>
            </a:r>
          </a:p>
          <a:p>
            <a:r>
              <a:rPr lang="fr-FR" sz="2400" dirty="0">
                <a:solidFill>
                  <a:srgbClr val="FFC000"/>
                </a:solidFill>
                <a:latin typeface="Bebas Neue" panose="020B0606020202050201" pitchFamily="34" charset="0"/>
              </a:rPr>
              <a:t>CAHIER DES CHARGES</a:t>
            </a:r>
          </a:p>
        </p:txBody>
      </p:sp>
    </p:spTree>
    <p:extLst>
      <p:ext uri="{BB962C8B-B14F-4D97-AF65-F5344CB8AC3E}">
        <p14:creationId xmlns:p14="http://schemas.microsoft.com/office/powerpoint/2010/main" val="467199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cxnSp>
        <p:nvCxnSpPr>
          <p:cNvPr id="136" name="Google Shape;136;p18"/>
          <p:cNvCxnSpPr/>
          <p:nvPr/>
        </p:nvCxnSpPr>
        <p:spPr>
          <a:xfrm rot="10800000" flipH="1">
            <a:off x="-34625" y="1054975"/>
            <a:ext cx="9194100" cy="330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7" name="Google Shape;137;p18"/>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latin typeface="Comfortaa"/>
                <a:ea typeface="Comfortaa"/>
                <a:cs typeface="Comfortaa"/>
                <a:sym typeface="Comfortaa"/>
              </a:rPr>
              <a:t>LA QUINTINIE</a:t>
            </a:r>
            <a:endParaRPr sz="1900">
              <a:latin typeface="Comfortaa"/>
              <a:ea typeface="Comfortaa"/>
              <a:cs typeface="Comfortaa"/>
              <a:sym typeface="Comfortaa"/>
            </a:endParaRPr>
          </a:p>
        </p:txBody>
      </p:sp>
      <p:sp>
        <p:nvSpPr>
          <p:cNvPr id="2" name="Google Shape;74;p14">
            <a:extLst>
              <a:ext uri="{FF2B5EF4-FFF2-40B4-BE49-F238E27FC236}">
                <a16:creationId xmlns:a16="http://schemas.microsoft.com/office/drawing/2014/main" id="{7969FBF6-F266-3786-3FEF-22DBAA4DE8D0}"/>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
        <p:nvSpPr>
          <p:cNvPr id="3" name="ZoneTexte 2">
            <a:extLst>
              <a:ext uri="{FF2B5EF4-FFF2-40B4-BE49-F238E27FC236}">
                <a16:creationId xmlns:a16="http://schemas.microsoft.com/office/drawing/2014/main" id="{F54F6DCF-E394-B3CB-7C05-3E01AA554C91}"/>
              </a:ext>
            </a:extLst>
          </p:cNvPr>
          <p:cNvSpPr txBox="1"/>
          <p:nvPr/>
        </p:nvSpPr>
        <p:spPr>
          <a:xfrm>
            <a:off x="251000" y="377866"/>
            <a:ext cx="3652148" cy="677108"/>
          </a:xfrm>
          <a:prstGeom prst="rect">
            <a:avLst/>
          </a:prstGeom>
          <a:noFill/>
        </p:spPr>
        <p:txBody>
          <a:bodyPr wrap="square" rtlCol="0">
            <a:spAutoFit/>
          </a:bodyPr>
          <a:lstStyle/>
          <a:p>
            <a:r>
              <a:rPr lang="fr-FR" dirty="0">
                <a:latin typeface="Bebas Neue" panose="020B0606020202050201" pitchFamily="34" charset="0"/>
              </a:rPr>
              <a:t>REPONSE AU</a:t>
            </a:r>
          </a:p>
          <a:p>
            <a:r>
              <a:rPr lang="fr-FR" sz="2400" dirty="0">
                <a:solidFill>
                  <a:srgbClr val="FFC000"/>
                </a:solidFill>
                <a:latin typeface="Bebas Neue" panose="020B0606020202050201" pitchFamily="34" charset="0"/>
              </a:rPr>
              <a:t>CAHIER DES CHARGES</a:t>
            </a:r>
          </a:p>
        </p:txBody>
      </p:sp>
      <p:sp>
        <p:nvSpPr>
          <p:cNvPr id="4" name="object 3">
            <a:extLst>
              <a:ext uri="{FF2B5EF4-FFF2-40B4-BE49-F238E27FC236}">
                <a16:creationId xmlns:a16="http://schemas.microsoft.com/office/drawing/2014/main" id="{21161282-11FA-EEDF-A17B-43C62C2696AB}"/>
              </a:ext>
            </a:extLst>
          </p:cNvPr>
          <p:cNvSpPr txBox="1"/>
          <p:nvPr/>
        </p:nvSpPr>
        <p:spPr>
          <a:xfrm>
            <a:off x="451308" y="1321340"/>
            <a:ext cx="2626261" cy="236603"/>
          </a:xfrm>
          <a:prstGeom prst="rect">
            <a:avLst/>
          </a:prstGeom>
          <a:solidFill>
            <a:schemeClr val="accent1"/>
          </a:solidFill>
        </p:spPr>
        <p:txBody>
          <a:bodyPr vert="horz" wrap="square" lIns="0" tIns="20955" rIns="0" bIns="0" rtlCol="0">
            <a:spAutoFit/>
          </a:bodyPr>
          <a:lstStyle/>
          <a:p>
            <a:pPr marL="90805">
              <a:lnSpc>
                <a:spcPct val="100000"/>
              </a:lnSpc>
              <a:spcBef>
                <a:spcPts val="165"/>
              </a:spcBef>
            </a:pPr>
            <a:r>
              <a:rPr lang="fr-FR" b="1" spc="-95" dirty="0">
                <a:solidFill>
                  <a:srgbClr val="FFFFFF"/>
                </a:solidFill>
                <a:latin typeface="Comfortaa" panose="020B0604020202020204" charset="0"/>
                <a:cs typeface="Tahoma"/>
              </a:rPr>
              <a:t>Types d’activités souhaitées </a:t>
            </a:r>
            <a:r>
              <a:rPr b="1" spc="-25" dirty="0">
                <a:solidFill>
                  <a:srgbClr val="FFFFFF"/>
                </a:solidFill>
                <a:latin typeface="Comfortaa" panose="020B0604020202020204" charset="0"/>
                <a:cs typeface="Tahoma"/>
              </a:rPr>
              <a:t> </a:t>
            </a:r>
            <a:r>
              <a:rPr b="1" spc="-155" dirty="0">
                <a:solidFill>
                  <a:srgbClr val="FFFFFF"/>
                </a:solidFill>
                <a:latin typeface="Comfortaa" panose="020B0604020202020204" charset="0"/>
                <a:cs typeface="Tahoma"/>
              </a:rPr>
              <a:t>:</a:t>
            </a:r>
            <a:endParaRPr dirty="0">
              <a:latin typeface="Comfortaa" panose="020B0604020202020204" charset="0"/>
              <a:cs typeface="Tahoma"/>
            </a:endParaRPr>
          </a:p>
        </p:txBody>
      </p:sp>
      <p:sp>
        <p:nvSpPr>
          <p:cNvPr id="7" name="ZoneTexte 6">
            <a:extLst>
              <a:ext uri="{FF2B5EF4-FFF2-40B4-BE49-F238E27FC236}">
                <a16:creationId xmlns:a16="http://schemas.microsoft.com/office/drawing/2014/main" id="{95A556FD-CD71-821E-851B-C8579E1DBECB}"/>
              </a:ext>
            </a:extLst>
          </p:cNvPr>
          <p:cNvSpPr txBox="1"/>
          <p:nvPr/>
        </p:nvSpPr>
        <p:spPr>
          <a:xfrm>
            <a:off x="0" y="1732082"/>
            <a:ext cx="8241384" cy="769441"/>
          </a:xfrm>
          <a:prstGeom prst="rect">
            <a:avLst/>
          </a:prstGeom>
          <a:noFill/>
        </p:spPr>
        <p:txBody>
          <a:bodyPr wrap="square">
            <a:spAutoFit/>
          </a:bodyPr>
          <a:lstStyle/>
          <a:p>
            <a:pPr marL="470535" indent="-171450">
              <a:lnSpc>
                <a:spcPct val="100000"/>
              </a:lnSpc>
              <a:buFont typeface="Wingdings" panose="05000000000000000000" pitchFamily="2" charset="2"/>
              <a:buChar char="ü"/>
            </a:pPr>
            <a:r>
              <a:rPr lang="fr-FR" sz="1100" spc="-40" dirty="0">
                <a:solidFill>
                  <a:schemeClr val="bg2"/>
                </a:solidFill>
                <a:latin typeface="Comfortaa" panose="020B0604020202020204" charset="0"/>
                <a:cs typeface="Verdana"/>
              </a:rPr>
              <a:t>Notion de tiers-lieu </a:t>
            </a:r>
          </a:p>
          <a:p>
            <a:pPr marL="470535" indent="-171450">
              <a:lnSpc>
                <a:spcPct val="100000"/>
              </a:lnSpc>
              <a:buFont typeface="Wingdings" panose="05000000000000000000" pitchFamily="2" charset="2"/>
              <a:buChar char="ü"/>
            </a:pPr>
            <a:r>
              <a:rPr lang="fr-FR" sz="1100" spc="-40" dirty="0">
                <a:solidFill>
                  <a:schemeClr val="bg2"/>
                </a:solidFill>
                <a:latin typeface="Comfortaa" panose="020B0604020202020204" charset="0"/>
                <a:cs typeface="Verdana"/>
              </a:rPr>
              <a:t>Activités conciliables avec la présence de logements </a:t>
            </a:r>
            <a:r>
              <a:rPr lang="fr-FR" sz="1100" spc="-40" dirty="0">
                <a:solidFill>
                  <a:schemeClr val="bg2"/>
                </a:solidFill>
                <a:latin typeface="Comfortaa" panose="020B0604020202020204" charset="0"/>
                <a:cs typeface="Verdana"/>
                <a:sym typeface="Wingdings" panose="05000000000000000000" pitchFamily="2" charset="2"/>
              </a:rPr>
              <a:t> bureaux </a:t>
            </a:r>
            <a:endParaRPr lang="fr-FR" sz="1100" spc="-40" dirty="0">
              <a:solidFill>
                <a:schemeClr val="bg2"/>
              </a:solidFill>
              <a:latin typeface="Comfortaa" panose="020B0604020202020204" charset="0"/>
              <a:cs typeface="Verdana"/>
            </a:endParaRPr>
          </a:p>
          <a:p>
            <a:pPr marL="470535" indent="-171450">
              <a:lnSpc>
                <a:spcPct val="100000"/>
              </a:lnSpc>
              <a:buFont typeface="Wingdings" panose="05000000000000000000" pitchFamily="2" charset="2"/>
              <a:buChar char="ü"/>
            </a:pPr>
            <a:r>
              <a:rPr lang="fr-FR" sz="1100" spc="-40" dirty="0">
                <a:solidFill>
                  <a:schemeClr val="bg2"/>
                </a:solidFill>
                <a:latin typeface="Comfortaa" panose="020B0604020202020204" charset="0"/>
                <a:cs typeface="Verdana"/>
              </a:rPr>
              <a:t>Activités pour la partie commerces / services non définies à ce jour </a:t>
            </a:r>
            <a:r>
              <a:rPr lang="fr-FR" sz="1100" spc="-40" dirty="0">
                <a:solidFill>
                  <a:schemeClr val="bg2"/>
                </a:solidFill>
                <a:latin typeface="Comfortaa" panose="020B0604020202020204" charset="0"/>
                <a:cs typeface="Verdana"/>
                <a:sym typeface="Wingdings" panose="05000000000000000000" pitchFamily="2" charset="2"/>
              </a:rPr>
              <a:t> à voir dans le cadre de la commercialisation </a:t>
            </a:r>
            <a:endParaRPr lang="fr-FR" sz="1100" spc="-40" dirty="0">
              <a:solidFill>
                <a:schemeClr val="bg2"/>
              </a:solidFill>
              <a:latin typeface="Comfortaa" panose="020B0604020202020204" charset="0"/>
              <a:cs typeface="Verdana"/>
            </a:endParaRPr>
          </a:p>
        </p:txBody>
      </p:sp>
    </p:spTree>
    <p:extLst>
      <p:ext uri="{BB962C8B-B14F-4D97-AF65-F5344CB8AC3E}">
        <p14:creationId xmlns:p14="http://schemas.microsoft.com/office/powerpoint/2010/main" val="3693264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1"/>
        <p:cNvGrpSpPr/>
        <p:nvPr/>
      </p:nvGrpSpPr>
      <p:grpSpPr>
        <a:xfrm>
          <a:off x="0" y="0"/>
          <a:ext cx="0" cy="0"/>
          <a:chOff x="0" y="0"/>
          <a:chExt cx="0" cy="0"/>
        </a:xfrm>
      </p:grpSpPr>
      <p:cxnSp>
        <p:nvCxnSpPr>
          <p:cNvPr id="82" name="Google Shape;82;p15"/>
          <p:cNvCxnSpPr/>
          <p:nvPr/>
        </p:nvCxnSpPr>
        <p:spPr>
          <a:xfrm rot="10800000" flipH="1">
            <a:off x="-34625" y="1054975"/>
            <a:ext cx="9194100" cy="3300"/>
          </a:xfrm>
          <a:prstGeom prst="straightConnector1">
            <a:avLst/>
          </a:prstGeom>
          <a:noFill/>
          <a:ln w="9525" cap="flat" cmpd="sng">
            <a:solidFill>
              <a:schemeClr val="dk2"/>
            </a:solidFill>
            <a:prstDash val="solid"/>
            <a:round/>
            <a:headEnd type="none" w="med" len="med"/>
            <a:tailEnd type="none" w="med" len="med"/>
          </a:ln>
        </p:spPr>
      </p:cxnSp>
      <p:sp>
        <p:nvSpPr>
          <p:cNvPr id="84" name="Google Shape;84;p15"/>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dirty="0">
                <a:latin typeface="Comfortaa"/>
                <a:ea typeface="Comfortaa"/>
                <a:cs typeface="Comfortaa"/>
                <a:sym typeface="Comfortaa"/>
              </a:rPr>
              <a:t>LA QUINTINIE</a:t>
            </a:r>
            <a:endParaRPr sz="1900" dirty="0">
              <a:latin typeface="Comfortaa"/>
              <a:ea typeface="Comfortaa"/>
              <a:cs typeface="Comfortaa"/>
              <a:sym typeface="Comfortaa"/>
            </a:endParaRPr>
          </a:p>
        </p:txBody>
      </p:sp>
      <p:pic>
        <p:nvPicPr>
          <p:cNvPr id="86" name="Google Shape;86;p15"/>
          <p:cNvPicPr preferRelativeResize="0"/>
          <p:nvPr/>
        </p:nvPicPr>
        <p:blipFill>
          <a:blip r:embed="rId3"/>
          <a:srcRect l="7024" r="7024"/>
          <a:stretch/>
        </p:blipFill>
        <p:spPr>
          <a:xfrm>
            <a:off x="1287068" y="1394701"/>
            <a:ext cx="2555301" cy="2009601"/>
          </a:xfrm>
          <a:prstGeom prst="rect">
            <a:avLst/>
          </a:prstGeom>
          <a:noFill/>
          <a:ln>
            <a:noFill/>
          </a:ln>
        </p:spPr>
      </p:pic>
      <p:pic>
        <p:nvPicPr>
          <p:cNvPr id="87" name="Google Shape;87;p15"/>
          <p:cNvPicPr preferRelativeResize="0"/>
          <p:nvPr/>
        </p:nvPicPr>
        <p:blipFill>
          <a:blip r:embed="rId4"/>
          <a:srcRect/>
          <a:stretch/>
        </p:blipFill>
        <p:spPr>
          <a:xfrm>
            <a:off x="1287067" y="3473263"/>
            <a:ext cx="1211433" cy="1150342"/>
          </a:xfrm>
          <a:prstGeom prst="rect">
            <a:avLst/>
          </a:prstGeom>
          <a:noFill/>
          <a:ln>
            <a:noFill/>
          </a:ln>
        </p:spPr>
      </p:pic>
      <p:pic>
        <p:nvPicPr>
          <p:cNvPr id="88" name="Google Shape;88;p15"/>
          <p:cNvPicPr preferRelativeResize="0"/>
          <p:nvPr/>
        </p:nvPicPr>
        <p:blipFill>
          <a:blip r:embed="rId5"/>
          <a:srcRect/>
          <a:stretch/>
        </p:blipFill>
        <p:spPr>
          <a:xfrm>
            <a:off x="2569336" y="3473263"/>
            <a:ext cx="1273034" cy="1150342"/>
          </a:xfrm>
          <a:prstGeom prst="rect">
            <a:avLst/>
          </a:prstGeom>
          <a:noFill/>
          <a:ln>
            <a:noFill/>
          </a:ln>
        </p:spPr>
      </p:pic>
      <p:graphicFrame>
        <p:nvGraphicFramePr>
          <p:cNvPr id="89" name="Google Shape;89;p15"/>
          <p:cNvGraphicFramePr/>
          <p:nvPr>
            <p:extLst>
              <p:ext uri="{D42A27DB-BD31-4B8C-83A1-F6EECF244321}">
                <p14:modId xmlns:p14="http://schemas.microsoft.com/office/powerpoint/2010/main" val="2146316926"/>
              </p:ext>
            </p:extLst>
          </p:nvPr>
        </p:nvGraphicFramePr>
        <p:xfrm>
          <a:off x="3967137" y="1461836"/>
          <a:ext cx="4855313" cy="3161769"/>
        </p:xfrm>
        <a:graphic>
          <a:graphicData uri="http://schemas.openxmlformats.org/drawingml/2006/table">
            <a:tbl>
              <a:tblPr>
                <a:noFill/>
                <a:tableStyleId>{2C4421BC-8C49-42B0-AE96-50E1F97401EB}</a:tableStyleId>
              </a:tblPr>
              <a:tblGrid>
                <a:gridCol w="1295110">
                  <a:extLst>
                    <a:ext uri="{9D8B030D-6E8A-4147-A177-3AD203B41FA5}">
                      <a16:colId xmlns:a16="http://schemas.microsoft.com/office/drawing/2014/main" val="20000"/>
                    </a:ext>
                  </a:extLst>
                </a:gridCol>
                <a:gridCol w="2024477">
                  <a:extLst>
                    <a:ext uri="{9D8B030D-6E8A-4147-A177-3AD203B41FA5}">
                      <a16:colId xmlns:a16="http://schemas.microsoft.com/office/drawing/2014/main" val="20001"/>
                    </a:ext>
                  </a:extLst>
                </a:gridCol>
                <a:gridCol w="1535726">
                  <a:extLst>
                    <a:ext uri="{9D8B030D-6E8A-4147-A177-3AD203B41FA5}">
                      <a16:colId xmlns:a16="http://schemas.microsoft.com/office/drawing/2014/main" val="20003"/>
                    </a:ext>
                  </a:extLst>
                </a:gridCol>
              </a:tblGrid>
              <a:tr h="151152">
                <a:tc>
                  <a:txBody>
                    <a:bodyPr/>
                    <a:lstStyle/>
                    <a:p>
                      <a:pPr marL="0" lvl="0" indent="0" algn="l" rtl="0">
                        <a:spcBef>
                          <a:spcPts val="0"/>
                        </a:spcBef>
                        <a:spcAft>
                          <a:spcPts val="0"/>
                        </a:spcAft>
                        <a:buNone/>
                      </a:pPr>
                      <a:r>
                        <a:rPr lang="fr" sz="600"/>
                        <a:t>Zone</a:t>
                      </a:r>
                      <a:endParaRPr sz="600"/>
                    </a:p>
                  </a:txBody>
                  <a:tcPr marL="91425" marR="91425" marT="18000" marB="18000"/>
                </a:tc>
                <a:tc>
                  <a:txBody>
                    <a:bodyPr/>
                    <a:lstStyle/>
                    <a:p>
                      <a:pPr marL="0" lvl="0" indent="0" algn="l" rtl="0">
                        <a:spcBef>
                          <a:spcPts val="0"/>
                        </a:spcBef>
                        <a:spcAft>
                          <a:spcPts val="0"/>
                        </a:spcAft>
                        <a:buNone/>
                      </a:pPr>
                      <a:r>
                        <a:rPr lang="fr" sz="600"/>
                        <a:t>UCV 7.1 - LAMBERSART</a:t>
                      </a:r>
                      <a:endParaRPr sz="600"/>
                    </a:p>
                  </a:txBody>
                  <a:tcPr marL="91425" marR="91425" marT="18000" marB="18000"/>
                </a:tc>
                <a:tc>
                  <a:txBody>
                    <a:bodyPr/>
                    <a:lstStyle/>
                    <a:p>
                      <a:pPr marL="0" lvl="0" indent="0" algn="l" rtl="0">
                        <a:spcBef>
                          <a:spcPts val="0"/>
                        </a:spcBef>
                        <a:spcAft>
                          <a:spcPts val="0"/>
                        </a:spcAft>
                        <a:buNone/>
                      </a:pPr>
                      <a:r>
                        <a:rPr lang="fr" sz="600"/>
                        <a:t>UE</a:t>
                      </a:r>
                      <a:endParaRPr sz="600"/>
                    </a:p>
                  </a:txBody>
                  <a:tcPr marL="91425" marR="91425" marT="18000" marB="18000"/>
                </a:tc>
                <a:extLst>
                  <a:ext uri="{0D108BD9-81ED-4DB2-BD59-A6C34878D82A}">
                    <a16:rowId xmlns:a16="http://schemas.microsoft.com/office/drawing/2014/main" val="10000"/>
                  </a:ext>
                </a:extLst>
              </a:tr>
              <a:tr h="185018">
                <a:tc>
                  <a:txBody>
                    <a:bodyPr/>
                    <a:lstStyle/>
                    <a:p>
                      <a:pPr marL="0" lvl="0" indent="0" algn="l" rtl="0">
                        <a:spcBef>
                          <a:spcPts val="0"/>
                        </a:spcBef>
                        <a:spcAft>
                          <a:spcPts val="0"/>
                        </a:spcAft>
                        <a:buNone/>
                      </a:pPr>
                      <a:r>
                        <a:rPr lang="fr" sz="600"/>
                        <a:t>Emprise au sol</a:t>
                      </a:r>
                      <a:endParaRPr sz="600"/>
                    </a:p>
                  </a:txBody>
                  <a:tcPr marL="91425" marR="91425" marT="18000" marB="18000"/>
                </a:tc>
                <a:tc>
                  <a:txBody>
                    <a:bodyPr/>
                    <a:lstStyle/>
                    <a:p>
                      <a:pPr marL="0" lvl="0" indent="0" algn="l" rtl="0">
                        <a:spcBef>
                          <a:spcPts val="0"/>
                        </a:spcBef>
                        <a:spcAft>
                          <a:spcPts val="0"/>
                        </a:spcAft>
                        <a:buNone/>
                      </a:pPr>
                      <a:r>
                        <a:rPr lang="fr" sz="600"/>
                        <a:t>50 %</a:t>
                      </a:r>
                      <a:endParaRPr sz="600"/>
                    </a:p>
                  </a:txBody>
                  <a:tcPr marL="91425" marR="91425" marT="18000" marB="18000"/>
                </a:tc>
                <a:tc>
                  <a:txBody>
                    <a:bodyPr/>
                    <a:lstStyle/>
                    <a:p>
                      <a:pPr marL="0" lvl="0" indent="0" algn="l" rtl="0">
                        <a:spcBef>
                          <a:spcPts val="0"/>
                        </a:spcBef>
                        <a:spcAft>
                          <a:spcPts val="0"/>
                        </a:spcAft>
                        <a:buNone/>
                      </a:pPr>
                      <a:r>
                        <a:rPr lang="fr" sz="600" dirty="0"/>
                        <a:t>NR</a:t>
                      </a:r>
                      <a:endParaRPr sz="600" dirty="0"/>
                    </a:p>
                  </a:txBody>
                  <a:tcPr marL="91425" marR="91425" marT="18000" marB="18000"/>
                </a:tc>
                <a:extLst>
                  <a:ext uri="{0D108BD9-81ED-4DB2-BD59-A6C34878D82A}">
                    <a16:rowId xmlns:a16="http://schemas.microsoft.com/office/drawing/2014/main" val="10001"/>
                  </a:ext>
                </a:extLst>
              </a:tr>
              <a:tr h="508503">
                <a:tc>
                  <a:txBody>
                    <a:bodyPr/>
                    <a:lstStyle/>
                    <a:p>
                      <a:pPr marL="0" lvl="0" indent="0" algn="l" rtl="0">
                        <a:spcBef>
                          <a:spcPts val="0"/>
                        </a:spcBef>
                        <a:spcAft>
                          <a:spcPts val="0"/>
                        </a:spcAft>
                        <a:buNone/>
                      </a:pPr>
                      <a:r>
                        <a:rPr lang="fr" sz="600"/>
                        <a:t>Stationnement </a:t>
                      </a:r>
                      <a:endParaRPr sz="600"/>
                    </a:p>
                  </a:txBody>
                  <a:tcPr marL="91425" marR="91425" marT="18000" marB="18000"/>
                </a:tc>
                <a:tc>
                  <a:txBody>
                    <a:bodyPr/>
                    <a:lstStyle/>
                    <a:p>
                      <a:pPr marL="0" lvl="0" indent="0" algn="l" rtl="0">
                        <a:spcBef>
                          <a:spcPts val="0"/>
                        </a:spcBef>
                        <a:spcAft>
                          <a:spcPts val="0"/>
                        </a:spcAft>
                        <a:buClr>
                          <a:schemeClr val="dk2"/>
                        </a:buClr>
                        <a:buSzPts val="1100"/>
                        <a:buFont typeface="Arial"/>
                        <a:buNone/>
                      </a:pPr>
                      <a:r>
                        <a:rPr lang="fr" sz="600" dirty="0"/>
                        <a:t>S2</a:t>
                      </a:r>
                      <a:endParaRPr sz="600" dirty="0"/>
                    </a:p>
                    <a:p>
                      <a:pPr marL="0" lvl="0" indent="0" algn="l" rtl="0">
                        <a:spcBef>
                          <a:spcPts val="0"/>
                        </a:spcBef>
                        <a:spcAft>
                          <a:spcPts val="0"/>
                        </a:spcAft>
                        <a:buClr>
                          <a:schemeClr val="dk2"/>
                        </a:buClr>
                        <a:buSzPts val="1100"/>
                        <a:buFont typeface="Arial"/>
                        <a:buNone/>
                      </a:pPr>
                      <a:r>
                        <a:rPr lang="fr" sz="600" dirty="0"/>
                        <a:t>LOGT ACCESSION : 1pl pour 50m² de SDP - min 1p par logement + 1 pl visiteur pour 5 logt a partir du 5e logement</a:t>
                      </a:r>
                      <a:endParaRPr sz="600" dirty="0"/>
                    </a:p>
                    <a:p>
                      <a:pPr marL="0" lvl="0" indent="0" algn="l" rtl="0">
                        <a:spcBef>
                          <a:spcPts val="0"/>
                        </a:spcBef>
                        <a:spcAft>
                          <a:spcPts val="0"/>
                        </a:spcAft>
                        <a:buNone/>
                      </a:pPr>
                      <a:r>
                        <a:rPr lang="fr" sz="600" dirty="0"/>
                        <a:t>LOGT SOCIAL : 1pl par logement</a:t>
                      </a:r>
                      <a:endParaRPr sz="600" dirty="0"/>
                    </a:p>
                  </a:txBody>
                  <a:tcPr marL="91425" marR="91425" marT="18000" marB="18000"/>
                </a:tc>
                <a:tc>
                  <a:txBody>
                    <a:bodyPr/>
                    <a:lstStyle/>
                    <a:p>
                      <a:pPr marL="0" lvl="0" indent="0" algn="l" rtl="0">
                        <a:spcBef>
                          <a:spcPts val="0"/>
                        </a:spcBef>
                        <a:spcAft>
                          <a:spcPts val="0"/>
                        </a:spcAft>
                        <a:buClr>
                          <a:schemeClr val="dk2"/>
                        </a:buClr>
                        <a:buSzPts val="1100"/>
                        <a:buFont typeface="Arial"/>
                        <a:buNone/>
                      </a:pPr>
                      <a:r>
                        <a:rPr lang="fr-FR" sz="600" dirty="0"/>
                        <a:t>S4</a:t>
                      </a:r>
                      <a:endParaRPr sz="600" dirty="0"/>
                    </a:p>
                    <a:p>
                      <a:pPr marL="0" lvl="0" indent="0" algn="l" rtl="0">
                        <a:spcBef>
                          <a:spcPts val="0"/>
                        </a:spcBef>
                        <a:spcAft>
                          <a:spcPts val="0"/>
                        </a:spcAft>
                        <a:buClr>
                          <a:schemeClr val="dk2"/>
                        </a:buClr>
                        <a:buSzPts val="1100"/>
                        <a:buFont typeface="Arial"/>
                        <a:buNone/>
                      </a:pPr>
                      <a:r>
                        <a:rPr lang="fr" sz="600" dirty="0"/>
                        <a:t>BUREAUX : 1pl pour 50² de SDP</a:t>
                      </a:r>
                      <a:endParaRPr sz="600" dirty="0"/>
                    </a:p>
                  </a:txBody>
                  <a:tcPr marL="91425" marR="91425" marT="18000" marB="18000"/>
                </a:tc>
                <a:extLst>
                  <a:ext uri="{0D108BD9-81ED-4DB2-BD59-A6C34878D82A}">
                    <a16:rowId xmlns:a16="http://schemas.microsoft.com/office/drawing/2014/main" val="10002"/>
                  </a:ext>
                </a:extLst>
              </a:tr>
              <a:tr h="177337">
                <a:tc>
                  <a:txBody>
                    <a:bodyPr/>
                    <a:lstStyle/>
                    <a:p>
                      <a:pPr marL="0" lvl="0" indent="0" algn="l" rtl="0">
                        <a:spcBef>
                          <a:spcPts val="0"/>
                        </a:spcBef>
                        <a:spcAft>
                          <a:spcPts val="0"/>
                        </a:spcAft>
                        <a:buNone/>
                      </a:pPr>
                      <a:r>
                        <a:rPr lang="fr" sz="600"/>
                        <a:t>Hauteur égout</a:t>
                      </a:r>
                      <a:endParaRPr sz="600"/>
                    </a:p>
                  </a:txBody>
                  <a:tcPr marL="91425" marR="91425" marT="18000" marB="18000"/>
                </a:tc>
                <a:tc>
                  <a:txBody>
                    <a:bodyPr/>
                    <a:lstStyle/>
                    <a:p>
                      <a:pPr marL="0" lvl="0" indent="0" algn="l" rtl="0">
                        <a:spcBef>
                          <a:spcPts val="0"/>
                        </a:spcBef>
                        <a:spcAft>
                          <a:spcPts val="0"/>
                        </a:spcAft>
                        <a:buNone/>
                      </a:pPr>
                      <a:r>
                        <a:rPr lang="fr" sz="600"/>
                        <a:t>N.R</a:t>
                      </a:r>
                      <a:endParaRPr sz="600"/>
                    </a:p>
                  </a:txBody>
                  <a:tcPr marL="91425" marR="91425" marT="18000" marB="18000"/>
                </a:tc>
                <a:tc>
                  <a:txBody>
                    <a:bodyPr/>
                    <a:lstStyle/>
                    <a:p>
                      <a:pPr marL="0" lvl="0" indent="0" algn="l" rtl="0">
                        <a:spcBef>
                          <a:spcPts val="0"/>
                        </a:spcBef>
                        <a:spcAft>
                          <a:spcPts val="0"/>
                        </a:spcAft>
                        <a:buNone/>
                      </a:pPr>
                      <a:r>
                        <a:rPr lang="fr" sz="600"/>
                        <a:t>N.R</a:t>
                      </a:r>
                      <a:endParaRPr sz="600"/>
                    </a:p>
                  </a:txBody>
                  <a:tcPr marL="91425" marR="91425" marT="18000" marB="18000"/>
                </a:tc>
                <a:extLst>
                  <a:ext uri="{0D108BD9-81ED-4DB2-BD59-A6C34878D82A}">
                    <a16:rowId xmlns:a16="http://schemas.microsoft.com/office/drawing/2014/main" val="10003"/>
                  </a:ext>
                </a:extLst>
              </a:tr>
              <a:tr h="177337">
                <a:tc>
                  <a:txBody>
                    <a:bodyPr/>
                    <a:lstStyle/>
                    <a:p>
                      <a:pPr marL="0" lvl="0" indent="0" algn="l" rtl="0">
                        <a:spcBef>
                          <a:spcPts val="0"/>
                        </a:spcBef>
                        <a:spcAft>
                          <a:spcPts val="0"/>
                        </a:spcAft>
                        <a:buNone/>
                      </a:pPr>
                      <a:r>
                        <a:rPr lang="fr" sz="600"/>
                        <a:t>Hauteur faîtage</a:t>
                      </a:r>
                      <a:endParaRPr sz="600"/>
                    </a:p>
                  </a:txBody>
                  <a:tcPr marL="91425" marR="91425" marT="18000" marB="18000"/>
                </a:tc>
                <a:tc>
                  <a:txBody>
                    <a:bodyPr/>
                    <a:lstStyle/>
                    <a:p>
                      <a:pPr marL="0" lvl="0" indent="0" algn="l" rtl="0">
                        <a:spcBef>
                          <a:spcPts val="0"/>
                        </a:spcBef>
                        <a:spcAft>
                          <a:spcPts val="0"/>
                        </a:spcAft>
                        <a:buNone/>
                      </a:pPr>
                      <a:r>
                        <a:rPr lang="fr" sz="600"/>
                        <a:t>16m</a:t>
                      </a:r>
                      <a:endParaRPr sz="600"/>
                    </a:p>
                  </a:txBody>
                  <a:tcPr marL="91425" marR="91425" marT="18000" marB="18000"/>
                </a:tc>
                <a:tc>
                  <a:txBody>
                    <a:bodyPr/>
                    <a:lstStyle/>
                    <a:p>
                      <a:pPr marL="0" lvl="0" indent="0" algn="l" rtl="0">
                        <a:spcBef>
                          <a:spcPts val="0"/>
                        </a:spcBef>
                        <a:spcAft>
                          <a:spcPts val="0"/>
                        </a:spcAft>
                        <a:buNone/>
                      </a:pPr>
                      <a:r>
                        <a:rPr lang="fr" sz="600" dirty="0"/>
                        <a:t>22m</a:t>
                      </a:r>
                      <a:endParaRPr sz="600" dirty="0"/>
                    </a:p>
                  </a:txBody>
                  <a:tcPr marL="91425" marR="91425" marT="18000" marB="18000"/>
                </a:tc>
                <a:extLst>
                  <a:ext uri="{0D108BD9-81ED-4DB2-BD59-A6C34878D82A}">
                    <a16:rowId xmlns:a16="http://schemas.microsoft.com/office/drawing/2014/main" val="10004"/>
                  </a:ext>
                </a:extLst>
              </a:tr>
              <a:tr h="250694">
                <a:tc>
                  <a:txBody>
                    <a:bodyPr/>
                    <a:lstStyle/>
                    <a:p>
                      <a:pPr marL="0" lvl="0" indent="0" algn="l" rtl="0">
                        <a:spcBef>
                          <a:spcPts val="0"/>
                        </a:spcBef>
                        <a:spcAft>
                          <a:spcPts val="0"/>
                        </a:spcAft>
                        <a:buNone/>
                      </a:pPr>
                      <a:r>
                        <a:rPr lang="fr" sz="600"/>
                        <a:t>Hauteur relative</a:t>
                      </a:r>
                      <a:endParaRPr sz="600"/>
                    </a:p>
                  </a:txBody>
                  <a:tcPr marL="91425" marR="91425" marT="18000" marB="18000"/>
                </a:tc>
                <a:tc>
                  <a:txBody>
                    <a:bodyPr/>
                    <a:lstStyle/>
                    <a:p>
                      <a:pPr marL="0" lvl="0" indent="0" algn="l" rtl="0">
                        <a:spcBef>
                          <a:spcPts val="0"/>
                        </a:spcBef>
                        <a:spcAft>
                          <a:spcPts val="0"/>
                        </a:spcAft>
                        <a:buNone/>
                      </a:pPr>
                      <a:r>
                        <a:rPr lang="fr" sz="600" dirty="0"/>
                        <a:t>H ≥ Distance entre bâtiment et alignement opposé</a:t>
                      </a:r>
                      <a:endParaRPr sz="600" dirty="0"/>
                    </a:p>
                  </a:txBody>
                  <a:tcPr marL="91425" marR="91425" marT="18000" marB="18000"/>
                </a:tc>
                <a:tc>
                  <a:txBody>
                    <a:bodyPr/>
                    <a:lstStyle/>
                    <a:p>
                      <a:pPr marL="0" lvl="0" indent="0" algn="l" rtl="0">
                        <a:spcBef>
                          <a:spcPts val="0"/>
                        </a:spcBef>
                        <a:spcAft>
                          <a:spcPts val="0"/>
                        </a:spcAft>
                        <a:buNone/>
                      </a:pPr>
                      <a:r>
                        <a:rPr lang="fr" sz="600" dirty="0"/>
                        <a:t>H ≥ Distance entre bâtiment et alignement opposé</a:t>
                      </a:r>
                      <a:endParaRPr sz="600" dirty="0"/>
                    </a:p>
                  </a:txBody>
                  <a:tcPr marL="91425" marR="91425" marT="18000" marB="18000"/>
                </a:tc>
                <a:extLst>
                  <a:ext uri="{0D108BD9-81ED-4DB2-BD59-A6C34878D82A}">
                    <a16:rowId xmlns:a16="http://schemas.microsoft.com/office/drawing/2014/main" val="10005"/>
                  </a:ext>
                </a:extLst>
              </a:tr>
              <a:tr h="250694">
                <a:tc>
                  <a:txBody>
                    <a:bodyPr/>
                    <a:lstStyle/>
                    <a:p>
                      <a:pPr marL="0" lvl="0" indent="0" algn="l" rtl="0">
                        <a:spcBef>
                          <a:spcPts val="0"/>
                        </a:spcBef>
                        <a:spcAft>
                          <a:spcPts val="0"/>
                        </a:spcAft>
                        <a:buNone/>
                      </a:pPr>
                      <a:r>
                        <a:rPr lang="fr" sz="600"/>
                        <a:t>Implantation par rapport aux voies et emprises publiques</a:t>
                      </a:r>
                      <a:endParaRPr sz="600"/>
                    </a:p>
                  </a:txBody>
                  <a:tcPr marL="91425" marR="91425" marT="18000" marB="18000"/>
                </a:tc>
                <a:tc>
                  <a:txBody>
                    <a:bodyPr/>
                    <a:lstStyle/>
                    <a:p>
                      <a:pPr marL="0" lvl="0" indent="0" algn="l" rtl="0">
                        <a:spcBef>
                          <a:spcPts val="0"/>
                        </a:spcBef>
                        <a:spcAft>
                          <a:spcPts val="0"/>
                        </a:spcAft>
                        <a:buNone/>
                      </a:pPr>
                      <a:r>
                        <a:rPr lang="fr" sz="600"/>
                        <a:t>retrait de 5m sur les voies</a:t>
                      </a:r>
                      <a:endParaRPr sz="600"/>
                    </a:p>
                  </a:txBody>
                  <a:tcPr marL="91425" marR="91425" marT="18000" marB="18000"/>
                </a:tc>
                <a:tc>
                  <a:txBody>
                    <a:bodyPr/>
                    <a:lstStyle/>
                    <a:p>
                      <a:pPr marL="0" lvl="0" indent="0" algn="l" rtl="0">
                        <a:spcBef>
                          <a:spcPts val="0"/>
                        </a:spcBef>
                        <a:spcAft>
                          <a:spcPts val="0"/>
                        </a:spcAft>
                        <a:buNone/>
                      </a:pPr>
                      <a:r>
                        <a:rPr lang="fr" sz="600"/>
                        <a:t>implantation à l'alignement ou retrait de 5m sur les voies</a:t>
                      </a:r>
                      <a:endParaRPr sz="600"/>
                    </a:p>
                  </a:txBody>
                  <a:tcPr marL="91425" marR="91425" marT="18000" marB="18000"/>
                </a:tc>
                <a:extLst>
                  <a:ext uri="{0D108BD9-81ED-4DB2-BD59-A6C34878D82A}">
                    <a16:rowId xmlns:a16="http://schemas.microsoft.com/office/drawing/2014/main" val="10006"/>
                  </a:ext>
                </a:extLst>
              </a:tr>
              <a:tr h="791335">
                <a:tc>
                  <a:txBody>
                    <a:bodyPr/>
                    <a:lstStyle/>
                    <a:p>
                      <a:pPr marL="0" lvl="0" indent="0" algn="l" rtl="0">
                        <a:spcBef>
                          <a:spcPts val="0"/>
                        </a:spcBef>
                        <a:spcAft>
                          <a:spcPts val="0"/>
                        </a:spcAft>
                        <a:buNone/>
                      </a:pPr>
                      <a:r>
                        <a:rPr lang="fr" sz="600"/>
                        <a:t>Implantation par rapport aux limites séparatives</a:t>
                      </a:r>
                      <a:endParaRPr sz="600"/>
                    </a:p>
                  </a:txBody>
                  <a:tcPr marL="91425" marR="91425" marT="18000" marB="18000"/>
                </a:tc>
                <a:tc>
                  <a:txBody>
                    <a:bodyPr/>
                    <a:lstStyle/>
                    <a:p>
                      <a:pPr marL="0" lvl="0" indent="0" algn="l" rtl="0">
                        <a:spcBef>
                          <a:spcPts val="0"/>
                        </a:spcBef>
                        <a:spcAft>
                          <a:spcPts val="0"/>
                        </a:spcAft>
                        <a:buClr>
                          <a:schemeClr val="dk2"/>
                        </a:buClr>
                        <a:buSzPts val="1100"/>
                        <a:buFont typeface="Arial"/>
                        <a:buNone/>
                      </a:pPr>
                      <a:r>
                        <a:rPr lang="fr" sz="600" dirty="0"/>
                        <a:t>bande 20m : la construction peut s’implanter en retrait des limites séparatives ou jouxter une seule limite séparative.</a:t>
                      </a:r>
                      <a:endParaRPr sz="600" dirty="0"/>
                    </a:p>
                    <a:p>
                      <a:pPr marL="0" lvl="0" indent="0" algn="l" rtl="0">
                        <a:spcBef>
                          <a:spcPts val="0"/>
                        </a:spcBef>
                        <a:spcAft>
                          <a:spcPts val="0"/>
                        </a:spcAft>
                        <a:buClr>
                          <a:schemeClr val="dk2"/>
                        </a:buClr>
                        <a:buSzPts val="1100"/>
                        <a:buFont typeface="Arial"/>
                        <a:buNone/>
                      </a:pPr>
                      <a:r>
                        <a:rPr lang="fr" sz="600" dirty="0"/>
                        <a:t>si retrait : L= H/2 et L= mini 3m</a:t>
                      </a:r>
                      <a:endParaRPr sz="600" dirty="0"/>
                    </a:p>
                    <a:p>
                      <a:pPr marL="0" lvl="0" indent="0" algn="l" rtl="0">
                        <a:spcBef>
                          <a:spcPts val="0"/>
                        </a:spcBef>
                        <a:spcAft>
                          <a:spcPts val="0"/>
                        </a:spcAft>
                        <a:buClr>
                          <a:schemeClr val="dk2"/>
                        </a:buClr>
                        <a:buSzPts val="1100"/>
                        <a:buFont typeface="Arial"/>
                        <a:buNone/>
                      </a:pPr>
                      <a:endParaRPr sz="600" dirty="0"/>
                    </a:p>
                    <a:p>
                      <a:pPr marL="0" lvl="0" indent="0" algn="l" rtl="0">
                        <a:spcBef>
                          <a:spcPts val="0"/>
                        </a:spcBef>
                        <a:spcAft>
                          <a:spcPts val="0"/>
                        </a:spcAft>
                        <a:buClr>
                          <a:schemeClr val="dk2"/>
                        </a:buClr>
                        <a:buSzPts val="1100"/>
                        <a:buFont typeface="Arial"/>
                        <a:buNone/>
                      </a:pPr>
                      <a:r>
                        <a:rPr lang="fr" sz="600" dirty="0"/>
                        <a:t>au dela de la bande de 20m : implantation en retrait </a:t>
                      </a:r>
                    </a:p>
                    <a:p>
                      <a:pPr marL="0" lvl="0" indent="0" algn="l" rtl="0">
                        <a:spcBef>
                          <a:spcPts val="0"/>
                        </a:spcBef>
                        <a:spcAft>
                          <a:spcPts val="0"/>
                        </a:spcAft>
                        <a:buClr>
                          <a:schemeClr val="dk2"/>
                        </a:buClr>
                        <a:buSzPts val="1100"/>
                        <a:buFont typeface="Arial"/>
                        <a:buNone/>
                      </a:pPr>
                      <a:r>
                        <a:rPr lang="fr" sz="600" dirty="0"/>
                        <a:t>L=H/2 et L=mini 3m</a:t>
                      </a:r>
                      <a:endParaRPr sz="600" dirty="0"/>
                    </a:p>
                    <a:p>
                      <a:pPr marL="0" lvl="0" indent="0" algn="l" rtl="0">
                        <a:spcBef>
                          <a:spcPts val="0"/>
                        </a:spcBef>
                        <a:spcAft>
                          <a:spcPts val="0"/>
                        </a:spcAft>
                        <a:buNone/>
                      </a:pPr>
                      <a:r>
                        <a:rPr lang="fr" sz="600" dirty="0"/>
                        <a:t>jouxter si H&lt;3.5m et toitures dans un gabarit de 45°</a:t>
                      </a:r>
                      <a:endParaRPr sz="600" dirty="0"/>
                    </a:p>
                  </a:txBody>
                  <a:tcPr marL="91425" marR="91425" marT="18000" marB="18000"/>
                </a:tc>
                <a:tc>
                  <a:txBody>
                    <a:bodyPr/>
                    <a:lstStyle/>
                    <a:p>
                      <a:pPr marL="0" lvl="0" indent="0" algn="l" rtl="0">
                        <a:spcBef>
                          <a:spcPts val="0"/>
                        </a:spcBef>
                        <a:spcAft>
                          <a:spcPts val="0"/>
                        </a:spcAft>
                        <a:buClr>
                          <a:schemeClr val="dk2"/>
                        </a:buClr>
                        <a:buSzPts val="1100"/>
                        <a:buFont typeface="Arial"/>
                        <a:buNone/>
                      </a:pPr>
                      <a:r>
                        <a:rPr lang="fr" sz="600" dirty="0"/>
                        <a:t>implantation en retrait L= H/2</a:t>
                      </a:r>
                    </a:p>
                    <a:p>
                      <a:pPr marL="0" lvl="0" indent="0" algn="l" rtl="0">
                        <a:spcBef>
                          <a:spcPts val="0"/>
                        </a:spcBef>
                        <a:spcAft>
                          <a:spcPts val="0"/>
                        </a:spcAft>
                        <a:buClr>
                          <a:schemeClr val="dk2"/>
                        </a:buClr>
                        <a:buSzPts val="1100"/>
                        <a:buFont typeface="Arial"/>
                        <a:buNone/>
                      </a:pPr>
                      <a:r>
                        <a:rPr lang="fr" sz="600" dirty="0"/>
                        <a:t>et L= mini5m</a:t>
                      </a:r>
                      <a:endParaRPr sz="600" dirty="0"/>
                    </a:p>
                    <a:p>
                      <a:pPr marL="0" lvl="0" indent="0" algn="l" rtl="0">
                        <a:spcBef>
                          <a:spcPts val="0"/>
                        </a:spcBef>
                        <a:spcAft>
                          <a:spcPts val="0"/>
                        </a:spcAft>
                        <a:buClr>
                          <a:schemeClr val="dk2"/>
                        </a:buClr>
                        <a:buSzPts val="1100"/>
                        <a:buFont typeface="Arial"/>
                        <a:buNone/>
                      </a:pPr>
                      <a:endParaRPr sz="600" dirty="0"/>
                    </a:p>
                    <a:p>
                      <a:pPr marL="0" lvl="0" indent="0" algn="l" rtl="0">
                        <a:spcBef>
                          <a:spcPts val="0"/>
                        </a:spcBef>
                        <a:spcAft>
                          <a:spcPts val="0"/>
                        </a:spcAft>
                        <a:buNone/>
                      </a:pPr>
                      <a:r>
                        <a:rPr lang="fr" sz="600" dirty="0"/>
                        <a:t>Ce retrait ne pourra pas être inférieur à 10 mètres si la limite séparative constitue également une limite de la zone UE avec une zone U Mixte</a:t>
                      </a:r>
                      <a:endParaRPr sz="600" dirty="0"/>
                    </a:p>
                  </a:txBody>
                  <a:tcPr marL="91425" marR="91425" marT="18000" marB="18000"/>
                </a:tc>
                <a:extLst>
                  <a:ext uri="{0D108BD9-81ED-4DB2-BD59-A6C34878D82A}">
                    <a16:rowId xmlns:a16="http://schemas.microsoft.com/office/drawing/2014/main" val="10007"/>
                  </a:ext>
                </a:extLst>
              </a:tr>
              <a:tr h="319949">
                <a:tc>
                  <a:txBody>
                    <a:bodyPr/>
                    <a:lstStyle/>
                    <a:p>
                      <a:pPr marL="0" lvl="0" indent="0" algn="l" rtl="0">
                        <a:spcBef>
                          <a:spcPts val="0"/>
                        </a:spcBef>
                        <a:spcAft>
                          <a:spcPts val="0"/>
                        </a:spcAft>
                        <a:buNone/>
                      </a:pPr>
                      <a:r>
                        <a:rPr lang="fr" sz="600"/>
                        <a:t>Implantation  par rapport aux limites séparatives non latérales</a:t>
                      </a:r>
                      <a:endParaRPr sz="600"/>
                    </a:p>
                  </a:txBody>
                  <a:tcPr marL="91425" marR="91425" marT="18000" marB="18000"/>
                </a:tc>
                <a:tc>
                  <a:txBody>
                    <a:bodyPr/>
                    <a:lstStyle/>
                    <a:p>
                      <a:pPr marL="0" lvl="0" indent="0" algn="l" rtl="0">
                        <a:spcBef>
                          <a:spcPts val="0"/>
                        </a:spcBef>
                        <a:spcAft>
                          <a:spcPts val="0"/>
                        </a:spcAft>
                        <a:buNone/>
                      </a:pPr>
                      <a:r>
                        <a:rPr lang="fr" sz="600"/>
                        <a:t> implantation en retrait D ≥ H/2 et D ≥ 4m</a:t>
                      </a:r>
                      <a:endParaRPr sz="600"/>
                    </a:p>
                  </a:txBody>
                  <a:tcPr marL="91425" marR="91425" marT="18000" marB="18000"/>
                </a:tc>
                <a:tc>
                  <a:txBody>
                    <a:bodyPr/>
                    <a:lstStyle/>
                    <a:p>
                      <a:pPr marL="0" lvl="0" indent="0" algn="l" rtl="0">
                        <a:spcBef>
                          <a:spcPts val="0"/>
                        </a:spcBef>
                        <a:spcAft>
                          <a:spcPts val="0"/>
                        </a:spcAft>
                        <a:buNone/>
                      </a:pPr>
                      <a:endParaRPr sz="600"/>
                    </a:p>
                  </a:txBody>
                  <a:tcPr marL="91425" marR="91425" marT="18000" marB="18000"/>
                </a:tc>
                <a:extLst>
                  <a:ext uri="{0D108BD9-81ED-4DB2-BD59-A6C34878D82A}">
                    <a16:rowId xmlns:a16="http://schemas.microsoft.com/office/drawing/2014/main" val="10008"/>
                  </a:ext>
                </a:extLst>
              </a:tr>
              <a:tr h="349750">
                <a:tc>
                  <a:txBody>
                    <a:bodyPr/>
                    <a:lstStyle/>
                    <a:p>
                      <a:pPr marL="0" lvl="0" indent="0" algn="l" rtl="0">
                        <a:spcBef>
                          <a:spcPts val="0"/>
                        </a:spcBef>
                        <a:spcAft>
                          <a:spcPts val="0"/>
                        </a:spcAft>
                        <a:buNone/>
                      </a:pPr>
                      <a:r>
                        <a:rPr lang="fr" sz="600"/>
                        <a:t>Implantation sur une même propriété</a:t>
                      </a:r>
                      <a:endParaRPr sz="600"/>
                    </a:p>
                  </a:txBody>
                  <a:tcPr marL="91425" marR="91425" marT="18000" marB="18000"/>
                </a:tc>
                <a:tc>
                  <a:txBody>
                    <a:bodyPr/>
                    <a:lstStyle/>
                    <a:p>
                      <a:pPr marL="0" lvl="0" indent="0" algn="l" rtl="0">
                        <a:spcBef>
                          <a:spcPts val="0"/>
                        </a:spcBef>
                        <a:spcAft>
                          <a:spcPts val="0"/>
                        </a:spcAft>
                        <a:buClr>
                          <a:schemeClr val="dk2"/>
                        </a:buClr>
                        <a:buSzPts val="1100"/>
                        <a:buFont typeface="Arial"/>
                        <a:buNone/>
                      </a:pPr>
                      <a:r>
                        <a:rPr lang="fr" sz="600"/>
                        <a:t>D ≥ H/2</a:t>
                      </a:r>
                      <a:endParaRPr sz="600"/>
                    </a:p>
                    <a:p>
                      <a:pPr marL="0" lvl="0" indent="0" algn="l" rtl="0">
                        <a:spcBef>
                          <a:spcPts val="0"/>
                        </a:spcBef>
                        <a:spcAft>
                          <a:spcPts val="0"/>
                        </a:spcAft>
                        <a:buNone/>
                      </a:pPr>
                      <a:r>
                        <a:rPr lang="fr" sz="600"/>
                        <a:t>D ≥ 4m</a:t>
                      </a:r>
                      <a:endParaRPr sz="600"/>
                    </a:p>
                  </a:txBody>
                  <a:tcPr marL="91425" marR="91425" marT="18000" marB="18000"/>
                </a:tc>
                <a:tc>
                  <a:txBody>
                    <a:bodyPr/>
                    <a:lstStyle/>
                    <a:p>
                      <a:pPr marL="0" lvl="0" indent="0" algn="l" rtl="0">
                        <a:spcBef>
                          <a:spcPts val="0"/>
                        </a:spcBef>
                        <a:spcAft>
                          <a:spcPts val="0"/>
                        </a:spcAft>
                        <a:buClr>
                          <a:schemeClr val="dk2"/>
                        </a:buClr>
                        <a:buSzPts val="1100"/>
                        <a:buFont typeface="Arial"/>
                        <a:buNone/>
                      </a:pPr>
                      <a:r>
                        <a:rPr lang="fr" sz="600" dirty="0"/>
                        <a:t>L= H/2</a:t>
                      </a:r>
                      <a:endParaRPr sz="600" dirty="0"/>
                    </a:p>
                    <a:p>
                      <a:pPr marL="0" lvl="0" indent="0" algn="l" rtl="0">
                        <a:spcBef>
                          <a:spcPts val="0"/>
                        </a:spcBef>
                        <a:spcAft>
                          <a:spcPts val="0"/>
                        </a:spcAft>
                        <a:buNone/>
                      </a:pPr>
                      <a:r>
                        <a:rPr lang="fr" sz="600" dirty="0"/>
                        <a:t>L= mini 4m</a:t>
                      </a:r>
                      <a:endParaRPr sz="600" dirty="0"/>
                    </a:p>
                  </a:txBody>
                  <a:tcPr marL="91425" marR="91425" marT="18000" marB="18000"/>
                </a:tc>
                <a:extLst>
                  <a:ext uri="{0D108BD9-81ED-4DB2-BD59-A6C34878D82A}">
                    <a16:rowId xmlns:a16="http://schemas.microsoft.com/office/drawing/2014/main" val="10009"/>
                  </a:ext>
                </a:extLst>
              </a:tr>
            </a:tbl>
          </a:graphicData>
        </a:graphic>
      </p:graphicFrame>
      <p:sp>
        <p:nvSpPr>
          <p:cNvPr id="2" name="ZoneTexte 1">
            <a:extLst>
              <a:ext uri="{FF2B5EF4-FFF2-40B4-BE49-F238E27FC236}">
                <a16:creationId xmlns:a16="http://schemas.microsoft.com/office/drawing/2014/main" id="{CD4E13D8-E0D5-4005-8CE9-4247B03ABD32}"/>
              </a:ext>
            </a:extLst>
          </p:cNvPr>
          <p:cNvSpPr txBox="1"/>
          <p:nvPr/>
        </p:nvSpPr>
        <p:spPr>
          <a:xfrm>
            <a:off x="113735" y="568938"/>
            <a:ext cx="2243889" cy="523220"/>
          </a:xfrm>
          <a:prstGeom prst="rect">
            <a:avLst/>
          </a:prstGeom>
          <a:noFill/>
        </p:spPr>
        <p:txBody>
          <a:bodyPr wrap="square" rtlCol="0">
            <a:spAutoFit/>
          </a:bodyPr>
          <a:lstStyle/>
          <a:p>
            <a:r>
              <a:rPr lang="fr-FR" dirty="0">
                <a:latin typeface="Bebas Neue" panose="020B0606020202050201" pitchFamily="34" charset="0"/>
              </a:rPr>
              <a:t>Réglementation</a:t>
            </a:r>
          </a:p>
          <a:p>
            <a:r>
              <a:rPr lang="fr-FR" dirty="0">
                <a:solidFill>
                  <a:srgbClr val="FFC000"/>
                </a:solidFill>
                <a:latin typeface="Bebas Neue" panose="020B0606020202050201" pitchFamily="34" charset="0"/>
              </a:rPr>
              <a:t>PLU</a:t>
            </a:r>
          </a:p>
        </p:txBody>
      </p:sp>
      <p:sp>
        <p:nvSpPr>
          <p:cNvPr id="4" name="Google Shape;74;p14">
            <a:extLst>
              <a:ext uri="{FF2B5EF4-FFF2-40B4-BE49-F238E27FC236}">
                <a16:creationId xmlns:a16="http://schemas.microsoft.com/office/drawing/2014/main" id="{061B9DFE-CF60-2EFC-2CC9-8E542348F604}"/>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cxnSp>
        <p:nvCxnSpPr>
          <p:cNvPr id="94" name="Google Shape;94;p16"/>
          <p:cNvCxnSpPr>
            <a:cxnSpLocks/>
          </p:cNvCxnSpPr>
          <p:nvPr/>
        </p:nvCxnSpPr>
        <p:spPr>
          <a:xfrm>
            <a:off x="0" y="1046474"/>
            <a:ext cx="9159475" cy="8501"/>
          </a:xfrm>
          <a:prstGeom prst="straightConnector1">
            <a:avLst/>
          </a:prstGeom>
          <a:noFill/>
          <a:ln w="9525" cap="flat" cmpd="sng">
            <a:solidFill>
              <a:schemeClr val="dk2"/>
            </a:solidFill>
            <a:prstDash val="solid"/>
            <a:round/>
            <a:headEnd type="none" w="med" len="med"/>
            <a:tailEnd type="none" w="med" len="med"/>
          </a:ln>
        </p:spPr>
      </p:cxnSp>
      <p:pic>
        <p:nvPicPr>
          <p:cNvPr id="96" name="Google Shape;96;p16"/>
          <p:cNvPicPr preferRelativeResize="0"/>
          <p:nvPr/>
        </p:nvPicPr>
        <p:blipFill>
          <a:blip r:embed="rId3">
            <a:alphaModFix/>
          </a:blip>
          <a:stretch>
            <a:fillRect/>
          </a:stretch>
        </p:blipFill>
        <p:spPr>
          <a:xfrm>
            <a:off x="2712747" y="1153950"/>
            <a:ext cx="4033577" cy="3899650"/>
          </a:xfrm>
          <a:prstGeom prst="rect">
            <a:avLst/>
          </a:prstGeom>
          <a:noFill/>
          <a:ln>
            <a:noFill/>
          </a:ln>
        </p:spPr>
      </p:pic>
      <p:sp>
        <p:nvSpPr>
          <p:cNvPr id="97" name="Google Shape;97;p16"/>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latin typeface="Comfortaa"/>
                <a:ea typeface="Comfortaa"/>
                <a:cs typeface="Comfortaa"/>
                <a:sym typeface="Comfortaa"/>
              </a:rPr>
              <a:t>LA QUINTINIE</a:t>
            </a:r>
            <a:endParaRPr sz="1900">
              <a:latin typeface="Comfortaa"/>
              <a:ea typeface="Comfortaa"/>
              <a:cs typeface="Comfortaa"/>
              <a:sym typeface="Comfortaa"/>
            </a:endParaRPr>
          </a:p>
        </p:txBody>
      </p:sp>
      <p:sp>
        <p:nvSpPr>
          <p:cNvPr id="99" name="Google Shape;99;p16"/>
          <p:cNvSpPr txBox="1"/>
          <p:nvPr/>
        </p:nvSpPr>
        <p:spPr>
          <a:xfrm>
            <a:off x="0" y="2892125"/>
            <a:ext cx="2409600" cy="1785074"/>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Clr>
                <a:schemeClr val="dk2"/>
              </a:buClr>
              <a:buSzPts val="1100"/>
              <a:buFont typeface="Arial"/>
              <a:buNone/>
            </a:pPr>
            <a:r>
              <a:rPr lang="fr" sz="800" b="1" dirty="0">
                <a:solidFill>
                  <a:schemeClr val="dk2"/>
                </a:solidFill>
                <a:latin typeface="Comfortaa"/>
                <a:ea typeface="Comfortaa"/>
                <a:cs typeface="Comfortaa"/>
                <a:sym typeface="Comfortaa"/>
              </a:rPr>
              <a:t>LAMBERSART</a:t>
            </a:r>
            <a:endParaRPr sz="800" b="1" dirty="0">
              <a:solidFill>
                <a:schemeClr val="dk2"/>
              </a:solidFill>
              <a:latin typeface="Comfortaa"/>
              <a:ea typeface="Comfortaa"/>
              <a:cs typeface="Comfortaa"/>
              <a:sym typeface="Comfortaa"/>
            </a:endParaRPr>
          </a:p>
          <a:p>
            <a:pPr marL="0" lvl="0" indent="0" algn="r" rtl="0">
              <a:spcBef>
                <a:spcPts val="0"/>
              </a:spcBef>
              <a:spcAft>
                <a:spcPts val="0"/>
              </a:spcAft>
              <a:buClr>
                <a:schemeClr val="dk2"/>
              </a:buClr>
              <a:buSzPts val="1100"/>
              <a:buFont typeface="Arial"/>
              <a:buNone/>
            </a:pPr>
            <a:endParaRPr sz="800" dirty="0">
              <a:latin typeface="Comfortaa"/>
              <a:ea typeface="Comfortaa"/>
              <a:cs typeface="Comfortaa"/>
              <a:sym typeface="Comfortaa"/>
            </a:endParaRPr>
          </a:p>
          <a:p>
            <a:pPr marL="0" lvl="0" indent="0" algn="r" rtl="0">
              <a:spcBef>
                <a:spcPts val="0"/>
              </a:spcBef>
              <a:spcAft>
                <a:spcPts val="0"/>
              </a:spcAft>
              <a:buClr>
                <a:schemeClr val="dk2"/>
              </a:buClr>
              <a:buSzPts val="1100"/>
              <a:buFont typeface="Arial"/>
              <a:buNone/>
            </a:pPr>
            <a:r>
              <a:rPr lang="fr" sz="800" dirty="0">
                <a:latin typeface="Comfortaa"/>
                <a:ea typeface="Comfortaa"/>
                <a:cs typeface="Comfortaa"/>
                <a:sym typeface="Comfortaa"/>
              </a:rPr>
              <a:t>PARCELLE 000 AB 108</a:t>
            </a:r>
            <a:endParaRPr sz="800" dirty="0">
              <a:latin typeface="Comfortaa"/>
              <a:ea typeface="Comfortaa"/>
              <a:cs typeface="Comfortaa"/>
              <a:sym typeface="Comfortaa"/>
            </a:endParaRPr>
          </a:p>
          <a:p>
            <a:pPr marL="0" lvl="0" indent="0" algn="r" rtl="0">
              <a:spcBef>
                <a:spcPts val="0"/>
              </a:spcBef>
              <a:spcAft>
                <a:spcPts val="0"/>
              </a:spcAft>
              <a:buClr>
                <a:schemeClr val="dk2"/>
              </a:buClr>
              <a:buSzPts val="1100"/>
              <a:buFont typeface="Arial"/>
              <a:buNone/>
            </a:pPr>
            <a:r>
              <a:rPr lang="fr" sz="800" dirty="0">
                <a:latin typeface="Comfortaa"/>
                <a:ea typeface="Comfortaa"/>
                <a:cs typeface="Comfortaa"/>
                <a:sym typeface="Comfortaa"/>
              </a:rPr>
              <a:t>	Surface 	721 m²</a:t>
            </a:r>
            <a:endParaRPr sz="800" dirty="0">
              <a:latin typeface="Comfortaa"/>
              <a:ea typeface="Comfortaa"/>
              <a:cs typeface="Comfortaa"/>
              <a:sym typeface="Comfortaa"/>
            </a:endParaRPr>
          </a:p>
          <a:p>
            <a:pPr marL="0" lvl="0" indent="0" algn="r" rtl="0">
              <a:spcBef>
                <a:spcPts val="0"/>
              </a:spcBef>
              <a:spcAft>
                <a:spcPts val="0"/>
              </a:spcAft>
              <a:buClr>
                <a:schemeClr val="dk2"/>
              </a:buClr>
              <a:buSzPts val="1100"/>
              <a:buFont typeface="Arial"/>
              <a:buNone/>
            </a:pPr>
            <a:r>
              <a:rPr lang="fr" sz="800" dirty="0">
                <a:latin typeface="Comfortaa"/>
                <a:ea typeface="Comfortaa"/>
                <a:cs typeface="Comfortaa"/>
                <a:sym typeface="Comfortaa"/>
              </a:rPr>
              <a:t>Adresse	327 CHE DE MESSINES</a:t>
            </a:r>
            <a:endParaRPr sz="800" dirty="0">
              <a:latin typeface="Comfortaa"/>
              <a:ea typeface="Comfortaa"/>
              <a:cs typeface="Comfortaa"/>
              <a:sym typeface="Comfortaa"/>
            </a:endParaRPr>
          </a:p>
          <a:p>
            <a:pPr marL="0" lvl="0" indent="0" algn="r" rtl="0">
              <a:spcBef>
                <a:spcPts val="0"/>
              </a:spcBef>
              <a:spcAft>
                <a:spcPts val="0"/>
              </a:spcAft>
              <a:buClr>
                <a:schemeClr val="dk2"/>
              </a:buClr>
              <a:buSzPts val="1100"/>
              <a:buFont typeface="Arial"/>
              <a:buNone/>
            </a:pPr>
            <a:r>
              <a:rPr lang="fr" sz="800" dirty="0">
                <a:latin typeface="Comfortaa"/>
                <a:ea typeface="Comfortaa"/>
                <a:cs typeface="Comfortaa"/>
                <a:sym typeface="Comfortaa"/>
              </a:rPr>
              <a:t>	59130 LAMBERSART</a:t>
            </a:r>
            <a:endParaRPr sz="800" dirty="0">
              <a:latin typeface="Comfortaa"/>
              <a:ea typeface="Comfortaa"/>
              <a:cs typeface="Comfortaa"/>
              <a:sym typeface="Comfortaa"/>
            </a:endParaRPr>
          </a:p>
          <a:p>
            <a:pPr marL="0" lvl="0" indent="0" algn="r" rtl="0">
              <a:spcBef>
                <a:spcPts val="0"/>
              </a:spcBef>
              <a:spcAft>
                <a:spcPts val="0"/>
              </a:spcAft>
              <a:buClr>
                <a:schemeClr val="dk2"/>
              </a:buClr>
              <a:buSzPts val="1100"/>
              <a:buFont typeface="Arial"/>
              <a:buNone/>
            </a:pPr>
            <a:endParaRPr sz="800" dirty="0">
              <a:latin typeface="Comfortaa"/>
              <a:ea typeface="Comfortaa"/>
              <a:cs typeface="Comfortaa"/>
              <a:sym typeface="Comfortaa"/>
            </a:endParaRPr>
          </a:p>
          <a:p>
            <a:pPr marL="0" lvl="0" indent="0" algn="r" rtl="0">
              <a:spcBef>
                <a:spcPts val="0"/>
              </a:spcBef>
              <a:spcAft>
                <a:spcPts val="0"/>
              </a:spcAft>
              <a:buClr>
                <a:schemeClr val="dk2"/>
              </a:buClr>
              <a:buSzPts val="1100"/>
              <a:buFont typeface="Arial"/>
              <a:buNone/>
            </a:pPr>
            <a:endParaRPr sz="800" dirty="0">
              <a:latin typeface="Comfortaa"/>
              <a:ea typeface="Comfortaa"/>
              <a:cs typeface="Comfortaa"/>
              <a:sym typeface="Comfortaa"/>
            </a:endParaRPr>
          </a:p>
          <a:p>
            <a:pPr marL="0" lvl="0" indent="0" algn="r" rtl="0">
              <a:spcBef>
                <a:spcPts val="0"/>
              </a:spcBef>
              <a:spcAft>
                <a:spcPts val="0"/>
              </a:spcAft>
              <a:buClr>
                <a:schemeClr val="dk2"/>
              </a:buClr>
              <a:buSzPts val="1100"/>
              <a:buFont typeface="Arial"/>
              <a:buNone/>
            </a:pPr>
            <a:r>
              <a:rPr lang="fr" sz="800" dirty="0">
                <a:latin typeface="Comfortaa"/>
                <a:ea typeface="Comfortaa"/>
                <a:cs typeface="Comfortaa"/>
                <a:sym typeface="Comfortaa"/>
              </a:rPr>
              <a:t>PARCELLE 000 AB 107</a:t>
            </a:r>
            <a:endParaRPr sz="800" dirty="0">
              <a:latin typeface="Comfortaa"/>
              <a:ea typeface="Comfortaa"/>
              <a:cs typeface="Comfortaa"/>
              <a:sym typeface="Comfortaa"/>
            </a:endParaRPr>
          </a:p>
          <a:p>
            <a:pPr marL="0" lvl="0" indent="0" algn="r" rtl="0">
              <a:spcBef>
                <a:spcPts val="0"/>
              </a:spcBef>
              <a:spcAft>
                <a:spcPts val="0"/>
              </a:spcAft>
              <a:buClr>
                <a:schemeClr val="dk2"/>
              </a:buClr>
              <a:buSzPts val="1100"/>
              <a:buFont typeface="Arial"/>
              <a:buNone/>
            </a:pPr>
            <a:r>
              <a:rPr lang="fr" sz="800" dirty="0">
                <a:latin typeface="Comfortaa"/>
                <a:ea typeface="Comfortaa"/>
                <a:cs typeface="Comfortaa"/>
                <a:sym typeface="Comfortaa"/>
              </a:rPr>
              <a:t>Surface 	3458 m²</a:t>
            </a:r>
            <a:endParaRPr sz="800" dirty="0">
              <a:latin typeface="Comfortaa"/>
              <a:ea typeface="Comfortaa"/>
              <a:cs typeface="Comfortaa"/>
              <a:sym typeface="Comfortaa"/>
            </a:endParaRPr>
          </a:p>
          <a:p>
            <a:pPr marL="0" lvl="0" indent="0" algn="r" rtl="0">
              <a:spcBef>
                <a:spcPts val="0"/>
              </a:spcBef>
              <a:spcAft>
                <a:spcPts val="0"/>
              </a:spcAft>
              <a:buClr>
                <a:schemeClr val="dk2"/>
              </a:buClr>
              <a:buSzPts val="1100"/>
              <a:buFont typeface="Arial"/>
              <a:buNone/>
            </a:pPr>
            <a:r>
              <a:rPr lang="fr" sz="800" dirty="0">
                <a:latin typeface="Comfortaa"/>
                <a:ea typeface="Comfortaa"/>
                <a:cs typeface="Comfortaa"/>
                <a:sym typeface="Comfortaa"/>
              </a:rPr>
              <a:t>Adresse	327 CHE DES MUCHAUX</a:t>
            </a:r>
            <a:endParaRPr sz="800" dirty="0">
              <a:latin typeface="Comfortaa"/>
              <a:ea typeface="Comfortaa"/>
              <a:cs typeface="Comfortaa"/>
              <a:sym typeface="Comfortaa"/>
            </a:endParaRPr>
          </a:p>
          <a:p>
            <a:pPr marL="0" lvl="0" indent="0" algn="r" rtl="0">
              <a:spcBef>
                <a:spcPts val="0"/>
              </a:spcBef>
              <a:spcAft>
                <a:spcPts val="0"/>
              </a:spcAft>
              <a:buClr>
                <a:schemeClr val="dk2"/>
              </a:buClr>
              <a:buSzPts val="1100"/>
              <a:buFont typeface="Arial"/>
              <a:buNone/>
            </a:pPr>
            <a:r>
              <a:rPr lang="fr" sz="800" dirty="0">
                <a:latin typeface="Comfortaa"/>
                <a:ea typeface="Comfortaa"/>
                <a:cs typeface="Comfortaa"/>
                <a:sym typeface="Comfortaa"/>
              </a:rPr>
              <a:t>	59130 LAMBERSART</a:t>
            </a:r>
            <a:endParaRPr sz="800" dirty="0">
              <a:latin typeface="Comfortaa"/>
              <a:ea typeface="Comfortaa"/>
              <a:cs typeface="Comfortaa"/>
              <a:sym typeface="Comfortaa"/>
            </a:endParaRPr>
          </a:p>
          <a:p>
            <a:pPr marL="0" lvl="0" indent="0" algn="r" rtl="0">
              <a:spcBef>
                <a:spcPts val="0"/>
              </a:spcBef>
              <a:spcAft>
                <a:spcPts val="0"/>
              </a:spcAft>
              <a:buNone/>
            </a:pPr>
            <a:endParaRPr sz="800" dirty="0">
              <a:latin typeface="Comfortaa"/>
              <a:ea typeface="Comfortaa"/>
              <a:cs typeface="Comfortaa"/>
              <a:sym typeface="Comfortaa"/>
            </a:endParaRPr>
          </a:p>
        </p:txBody>
      </p:sp>
      <p:cxnSp>
        <p:nvCxnSpPr>
          <p:cNvPr id="100" name="Google Shape;100;p16"/>
          <p:cNvCxnSpPr/>
          <p:nvPr/>
        </p:nvCxnSpPr>
        <p:spPr>
          <a:xfrm>
            <a:off x="1619225" y="3103775"/>
            <a:ext cx="2364000" cy="0"/>
          </a:xfrm>
          <a:prstGeom prst="straightConnector1">
            <a:avLst/>
          </a:prstGeom>
          <a:noFill/>
          <a:ln w="9525" cap="flat" cmpd="sng">
            <a:solidFill>
              <a:schemeClr val="dk2"/>
            </a:solidFill>
            <a:prstDash val="solid"/>
            <a:round/>
            <a:headEnd type="none" w="med" len="med"/>
            <a:tailEnd type="none" w="med" len="med"/>
          </a:ln>
        </p:spPr>
      </p:cxnSp>
      <p:cxnSp>
        <p:nvCxnSpPr>
          <p:cNvPr id="101" name="Google Shape;101;p16"/>
          <p:cNvCxnSpPr/>
          <p:nvPr/>
        </p:nvCxnSpPr>
        <p:spPr>
          <a:xfrm>
            <a:off x="5541825" y="2407225"/>
            <a:ext cx="2225400" cy="0"/>
          </a:xfrm>
          <a:prstGeom prst="straightConnector1">
            <a:avLst/>
          </a:prstGeom>
          <a:noFill/>
          <a:ln w="9525" cap="flat" cmpd="sng">
            <a:solidFill>
              <a:schemeClr val="dk2"/>
            </a:solidFill>
            <a:prstDash val="solid"/>
            <a:round/>
            <a:headEnd type="none" w="med" len="med"/>
            <a:tailEnd type="none" w="med" len="med"/>
          </a:ln>
        </p:spPr>
      </p:cxnSp>
      <p:sp>
        <p:nvSpPr>
          <p:cNvPr id="102" name="Google Shape;102;p16"/>
          <p:cNvSpPr txBox="1"/>
          <p:nvPr/>
        </p:nvSpPr>
        <p:spPr>
          <a:xfrm>
            <a:off x="6891350" y="2197950"/>
            <a:ext cx="2157300" cy="252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2"/>
              </a:buClr>
              <a:buSzPts val="1100"/>
              <a:buFont typeface="Arial"/>
              <a:buNone/>
            </a:pPr>
            <a:r>
              <a:rPr lang="fr" sz="800" b="1">
                <a:latin typeface="Comfortaa"/>
                <a:ea typeface="Comfortaa"/>
                <a:cs typeface="Comfortaa"/>
                <a:sym typeface="Comfortaa"/>
              </a:rPr>
              <a:t>SAINT ANDRÉ</a:t>
            </a:r>
            <a:endParaRPr sz="800" b="1">
              <a:latin typeface="Comfortaa"/>
              <a:ea typeface="Comfortaa"/>
              <a:cs typeface="Comfortaa"/>
              <a:sym typeface="Comfortaa"/>
            </a:endParaRPr>
          </a:p>
          <a:p>
            <a:pPr marL="0" lvl="0" indent="0" algn="l" rtl="0">
              <a:spcBef>
                <a:spcPts val="0"/>
              </a:spcBef>
              <a:spcAft>
                <a:spcPts val="0"/>
              </a:spcAft>
              <a:buClr>
                <a:schemeClr val="dk2"/>
              </a:buClr>
              <a:buSzPts val="1100"/>
              <a:buFont typeface="Arial"/>
              <a:buNone/>
            </a:pPr>
            <a:endParaRPr sz="800">
              <a:latin typeface="Comfortaa"/>
              <a:ea typeface="Comfortaa"/>
              <a:cs typeface="Comfortaa"/>
              <a:sym typeface="Comfortaa"/>
            </a:endParaRPr>
          </a:p>
          <a:p>
            <a:pPr marL="0" lvl="0" indent="0" algn="l" rtl="0">
              <a:spcBef>
                <a:spcPts val="0"/>
              </a:spcBef>
              <a:spcAft>
                <a:spcPts val="0"/>
              </a:spcAft>
              <a:buClr>
                <a:schemeClr val="dk2"/>
              </a:buClr>
              <a:buSzPts val="1100"/>
              <a:buFont typeface="Arial"/>
              <a:buNone/>
            </a:pPr>
            <a:r>
              <a:rPr lang="fr" sz="800">
                <a:latin typeface="Comfortaa"/>
                <a:ea typeface="Comfortaa"/>
                <a:cs typeface="Comfortaa"/>
                <a:sym typeface="Comfortaa"/>
              </a:rPr>
              <a:t>PARCELLE 000 A 7252</a:t>
            </a:r>
            <a:endParaRPr sz="800">
              <a:latin typeface="Comfortaa"/>
              <a:ea typeface="Comfortaa"/>
              <a:cs typeface="Comfortaa"/>
              <a:sym typeface="Comfortaa"/>
            </a:endParaRPr>
          </a:p>
          <a:p>
            <a:pPr marL="0" lvl="0" indent="0" algn="l" rtl="0">
              <a:spcBef>
                <a:spcPts val="0"/>
              </a:spcBef>
              <a:spcAft>
                <a:spcPts val="0"/>
              </a:spcAft>
              <a:buClr>
                <a:schemeClr val="dk2"/>
              </a:buClr>
              <a:buSzPts val="1100"/>
              <a:buFont typeface="Arial"/>
              <a:buNone/>
            </a:pPr>
            <a:r>
              <a:rPr lang="fr" sz="800">
                <a:latin typeface="Comfortaa"/>
                <a:ea typeface="Comfortaa"/>
                <a:cs typeface="Comfortaa"/>
                <a:sym typeface="Comfortaa"/>
              </a:rPr>
              <a:t>Surface 	1779 m²</a:t>
            </a:r>
            <a:endParaRPr sz="800">
              <a:latin typeface="Comfortaa"/>
              <a:ea typeface="Comfortaa"/>
              <a:cs typeface="Comfortaa"/>
              <a:sym typeface="Comfortaa"/>
            </a:endParaRPr>
          </a:p>
          <a:p>
            <a:pPr marL="0" lvl="0" indent="0" algn="l" rtl="0">
              <a:spcBef>
                <a:spcPts val="0"/>
              </a:spcBef>
              <a:spcAft>
                <a:spcPts val="0"/>
              </a:spcAft>
              <a:buClr>
                <a:schemeClr val="dk2"/>
              </a:buClr>
              <a:buSzPts val="1100"/>
              <a:buFont typeface="Arial"/>
              <a:buNone/>
            </a:pPr>
            <a:r>
              <a:rPr lang="fr" sz="800">
                <a:latin typeface="Comfortaa"/>
                <a:ea typeface="Comfortaa"/>
                <a:cs typeface="Comfortaa"/>
                <a:sym typeface="Comfortaa"/>
              </a:rPr>
              <a:t>Adresse	501 AV DU MAL DE TASSIGNY</a:t>
            </a:r>
            <a:endParaRPr sz="800">
              <a:latin typeface="Comfortaa"/>
              <a:ea typeface="Comfortaa"/>
              <a:cs typeface="Comfortaa"/>
              <a:sym typeface="Comfortaa"/>
            </a:endParaRPr>
          </a:p>
          <a:p>
            <a:pPr marL="0" lvl="0" indent="0" algn="l" rtl="0">
              <a:spcBef>
                <a:spcPts val="0"/>
              </a:spcBef>
              <a:spcAft>
                <a:spcPts val="0"/>
              </a:spcAft>
              <a:buClr>
                <a:schemeClr val="dk2"/>
              </a:buClr>
              <a:buSzPts val="1100"/>
              <a:buFont typeface="Arial"/>
              <a:buNone/>
            </a:pPr>
            <a:r>
              <a:rPr lang="fr" sz="800">
                <a:latin typeface="Comfortaa"/>
                <a:ea typeface="Comfortaa"/>
                <a:cs typeface="Comfortaa"/>
                <a:sym typeface="Comfortaa"/>
              </a:rPr>
              <a:t>	59350 SAINT-ANDRE</a:t>
            </a:r>
            <a:endParaRPr sz="800">
              <a:latin typeface="Comfortaa"/>
              <a:ea typeface="Comfortaa"/>
              <a:cs typeface="Comfortaa"/>
              <a:sym typeface="Comfortaa"/>
            </a:endParaRPr>
          </a:p>
          <a:p>
            <a:pPr marL="0" lvl="0" indent="0" algn="l" rtl="0">
              <a:spcBef>
                <a:spcPts val="0"/>
              </a:spcBef>
              <a:spcAft>
                <a:spcPts val="0"/>
              </a:spcAft>
              <a:buClr>
                <a:schemeClr val="dk2"/>
              </a:buClr>
              <a:buSzPts val="1100"/>
              <a:buFont typeface="Arial"/>
              <a:buNone/>
            </a:pPr>
            <a:endParaRPr sz="800">
              <a:latin typeface="Comfortaa"/>
              <a:ea typeface="Comfortaa"/>
              <a:cs typeface="Comfortaa"/>
              <a:sym typeface="Comfortaa"/>
            </a:endParaRPr>
          </a:p>
          <a:p>
            <a:pPr marL="0" lvl="0" indent="0" algn="l" rtl="0">
              <a:spcBef>
                <a:spcPts val="0"/>
              </a:spcBef>
              <a:spcAft>
                <a:spcPts val="0"/>
              </a:spcAft>
              <a:buClr>
                <a:schemeClr val="dk2"/>
              </a:buClr>
              <a:buSzPts val="1100"/>
              <a:buFont typeface="Arial"/>
              <a:buNone/>
            </a:pPr>
            <a:endParaRPr sz="800">
              <a:latin typeface="Comfortaa"/>
              <a:ea typeface="Comfortaa"/>
              <a:cs typeface="Comfortaa"/>
              <a:sym typeface="Comfortaa"/>
            </a:endParaRPr>
          </a:p>
          <a:p>
            <a:pPr marL="0" lvl="0" indent="0" algn="l" rtl="0">
              <a:spcBef>
                <a:spcPts val="0"/>
              </a:spcBef>
              <a:spcAft>
                <a:spcPts val="0"/>
              </a:spcAft>
              <a:buClr>
                <a:schemeClr val="dk2"/>
              </a:buClr>
              <a:buSzPts val="1100"/>
              <a:buFont typeface="Arial"/>
              <a:buNone/>
            </a:pPr>
            <a:r>
              <a:rPr lang="fr" sz="800">
                <a:latin typeface="Comfortaa"/>
                <a:ea typeface="Comfortaa"/>
                <a:cs typeface="Comfortaa"/>
                <a:sym typeface="Comfortaa"/>
              </a:rPr>
              <a:t>PARCELLE 000 A 6284</a:t>
            </a:r>
            <a:endParaRPr sz="800">
              <a:latin typeface="Comfortaa"/>
              <a:ea typeface="Comfortaa"/>
              <a:cs typeface="Comfortaa"/>
              <a:sym typeface="Comfortaa"/>
            </a:endParaRPr>
          </a:p>
          <a:p>
            <a:pPr marL="0" lvl="0" indent="0" algn="l" rtl="0">
              <a:spcBef>
                <a:spcPts val="0"/>
              </a:spcBef>
              <a:spcAft>
                <a:spcPts val="0"/>
              </a:spcAft>
              <a:buClr>
                <a:schemeClr val="dk2"/>
              </a:buClr>
              <a:buSzPts val="1100"/>
              <a:buFont typeface="Arial"/>
              <a:buNone/>
            </a:pPr>
            <a:r>
              <a:rPr lang="fr" sz="800">
                <a:latin typeface="Comfortaa"/>
                <a:ea typeface="Comfortaa"/>
                <a:cs typeface="Comfortaa"/>
                <a:sym typeface="Comfortaa"/>
              </a:rPr>
              <a:t>Surface 	196 m²</a:t>
            </a:r>
            <a:endParaRPr sz="800">
              <a:latin typeface="Comfortaa"/>
              <a:ea typeface="Comfortaa"/>
              <a:cs typeface="Comfortaa"/>
              <a:sym typeface="Comfortaa"/>
            </a:endParaRPr>
          </a:p>
          <a:p>
            <a:pPr marL="0" lvl="0" indent="0" algn="l" rtl="0">
              <a:spcBef>
                <a:spcPts val="0"/>
              </a:spcBef>
              <a:spcAft>
                <a:spcPts val="0"/>
              </a:spcAft>
              <a:buClr>
                <a:schemeClr val="dk2"/>
              </a:buClr>
              <a:buSzPts val="1100"/>
              <a:buFont typeface="Arial"/>
              <a:buNone/>
            </a:pPr>
            <a:r>
              <a:rPr lang="fr" sz="800">
                <a:latin typeface="Comfortaa"/>
                <a:ea typeface="Comfortaa"/>
                <a:cs typeface="Comfortaa"/>
                <a:sym typeface="Comfortaa"/>
              </a:rPr>
              <a:t>Adresse	AV DU MAL DE TASSIGNY</a:t>
            </a:r>
            <a:endParaRPr sz="800">
              <a:latin typeface="Comfortaa"/>
              <a:ea typeface="Comfortaa"/>
              <a:cs typeface="Comfortaa"/>
              <a:sym typeface="Comfortaa"/>
            </a:endParaRPr>
          </a:p>
          <a:p>
            <a:pPr marL="0" lvl="0" indent="0" algn="l" rtl="0">
              <a:spcBef>
                <a:spcPts val="0"/>
              </a:spcBef>
              <a:spcAft>
                <a:spcPts val="0"/>
              </a:spcAft>
              <a:buClr>
                <a:schemeClr val="dk2"/>
              </a:buClr>
              <a:buSzPts val="1100"/>
              <a:buFont typeface="Arial"/>
              <a:buNone/>
            </a:pPr>
            <a:r>
              <a:rPr lang="fr" sz="800">
                <a:latin typeface="Comfortaa"/>
                <a:ea typeface="Comfortaa"/>
                <a:cs typeface="Comfortaa"/>
                <a:sym typeface="Comfortaa"/>
              </a:rPr>
              <a:t>	59350 SAINT-ANDRE</a:t>
            </a:r>
            <a:endParaRPr sz="800">
              <a:latin typeface="Comfortaa"/>
              <a:ea typeface="Comfortaa"/>
              <a:cs typeface="Comfortaa"/>
              <a:sym typeface="Comfortaa"/>
            </a:endParaRPr>
          </a:p>
          <a:p>
            <a:pPr marL="0" lvl="0" indent="0" algn="l" rtl="0">
              <a:spcBef>
                <a:spcPts val="0"/>
              </a:spcBef>
              <a:spcAft>
                <a:spcPts val="0"/>
              </a:spcAft>
              <a:buClr>
                <a:schemeClr val="dk2"/>
              </a:buClr>
              <a:buSzPts val="1100"/>
              <a:buFont typeface="Arial"/>
              <a:buNone/>
            </a:pPr>
            <a:endParaRPr sz="800">
              <a:latin typeface="Comfortaa"/>
              <a:ea typeface="Comfortaa"/>
              <a:cs typeface="Comfortaa"/>
              <a:sym typeface="Comfortaa"/>
            </a:endParaRPr>
          </a:p>
          <a:p>
            <a:pPr marL="0" lvl="0" indent="0" algn="l" rtl="0">
              <a:spcBef>
                <a:spcPts val="0"/>
              </a:spcBef>
              <a:spcAft>
                <a:spcPts val="0"/>
              </a:spcAft>
              <a:buClr>
                <a:schemeClr val="dk2"/>
              </a:buClr>
              <a:buSzPts val="1100"/>
              <a:buFont typeface="Arial"/>
              <a:buNone/>
            </a:pPr>
            <a:r>
              <a:rPr lang="fr" sz="800">
                <a:latin typeface="Comfortaa"/>
                <a:ea typeface="Comfortaa"/>
                <a:cs typeface="Comfortaa"/>
                <a:sym typeface="Comfortaa"/>
              </a:rPr>
              <a:t>PARCELLE 000 A 6530</a:t>
            </a:r>
            <a:endParaRPr sz="800">
              <a:latin typeface="Comfortaa"/>
              <a:ea typeface="Comfortaa"/>
              <a:cs typeface="Comfortaa"/>
              <a:sym typeface="Comfortaa"/>
            </a:endParaRPr>
          </a:p>
          <a:p>
            <a:pPr marL="0" lvl="0" indent="0" algn="l" rtl="0">
              <a:spcBef>
                <a:spcPts val="0"/>
              </a:spcBef>
              <a:spcAft>
                <a:spcPts val="0"/>
              </a:spcAft>
              <a:buClr>
                <a:schemeClr val="dk2"/>
              </a:buClr>
              <a:buSzPts val="1100"/>
              <a:buFont typeface="Arial"/>
              <a:buNone/>
            </a:pPr>
            <a:r>
              <a:rPr lang="fr" sz="800">
                <a:latin typeface="Comfortaa"/>
                <a:ea typeface="Comfortaa"/>
                <a:cs typeface="Comfortaa"/>
                <a:sym typeface="Comfortaa"/>
              </a:rPr>
              <a:t>Surface 	3 085 m²</a:t>
            </a:r>
            <a:endParaRPr sz="800">
              <a:latin typeface="Comfortaa"/>
              <a:ea typeface="Comfortaa"/>
              <a:cs typeface="Comfortaa"/>
              <a:sym typeface="Comfortaa"/>
            </a:endParaRPr>
          </a:p>
          <a:p>
            <a:pPr marL="0" lvl="0" indent="0" algn="l" rtl="0">
              <a:spcBef>
                <a:spcPts val="0"/>
              </a:spcBef>
              <a:spcAft>
                <a:spcPts val="0"/>
              </a:spcAft>
              <a:buClr>
                <a:schemeClr val="dk2"/>
              </a:buClr>
              <a:buSzPts val="1100"/>
              <a:buFont typeface="Arial"/>
              <a:buNone/>
            </a:pPr>
            <a:r>
              <a:rPr lang="fr" sz="800">
                <a:latin typeface="Comfortaa"/>
                <a:ea typeface="Comfortaa"/>
                <a:cs typeface="Comfortaa"/>
                <a:sym typeface="Comfortaa"/>
              </a:rPr>
              <a:t>Adresse	AV DU MAL DE TASSIGNY</a:t>
            </a:r>
            <a:endParaRPr sz="800">
              <a:latin typeface="Comfortaa"/>
              <a:ea typeface="Comfortaa"/>
              <a:cs typeface="Comfortaa"/>
              <a:sym typeface="Comfortaa"/>
            </a:endParaRPr>
          </a:p>
          <a:p>
            <a:pPr marL="0" lvl="0" indent="0" algn="l" rtl="0">
              <a:spcBef>
                <a:spcPts val="0"/>
              </a:spcBef>
              <a:spcAft>
                <a:spcPts val="0"/>
              </a:spcAft>
              <a:buClr>
                <a:schemeClr val="dk2"/>
              </a:buClr>
              <a:buSzPts val="1100"/>
              <a:buFont typeface="Arial"/>
              <a:buNone/>
            </a:pPr>
            <a:r>
              <a:rPr lang="fr" sz="800">
                <a:latin typeface="Comfortaa"/>
                <a:ea typeface="Comfortaa"/>
                <a:cs typeface="Comfortaa"/>
                <a:sym typeface="Comfortaa"/>
              </a:rPr>
              <a:t>	59350 SAINT-ANDRE</a:t>
            </a:r>
            <a:endParaRPr sz="800">
              <a:latin typeface="Comfortaa"/>
              <a:ea typeface="Comfortaa"/>
              <a:cs typeface="Comfortaa"/>
              <a:sym typeface="Comfortaa"/>
            </a:endParaRPr>
          </a:p>
          <a:p>
            <a:pPr marL="0" lvl="0" indent="0" algn="l" rtl="0">
              <a:spcBef>
                <a:spcPts val="0"/>
              </a:spcBef>
              <a:spcAft>
                <a:spcPts val="0"/>
              </a:spcAft>
              <a:buClr>
                <a:schemeClr val="dk2"/>
              </a:buClr>
              <a:buSzPts val="1100"/>
              <a:buFont typeface="Arial"/>
              <a:buNone/>
            </a:pPr>
            <a:endParaRPr sz="800">
              <a:latin typeface="Comfortaa"/>
              <a:ea typeface="Comfortaa"/>
              <a:cs typeface="Comfortaa"/>
              <a:sym typeface="Comfortaa"/>
            </a:endParaRPr>
          </a:p>
          <a:p>
            <a:pPr marL="0" lvl="0" indent="0" algn="l" rtl="0">
              <a:spcBef>
                <a:spcPts val="0"/>
              </a:spcBef>
              <a:spcAft>
                <a:spcPts val="0"/>
              </a:spcAft>
              <a:buNone/>
            </a:pPr>
            <a:endParaRPr sz="800">
              <a:latin typeface="Comfortaa"/>
              <a:ea typeface="Comfortaa"/>
              <a:cs typeface="Comfortaa"/>
              <a:sym typeface="Comfortaa"/>
            </a:endParaRPr>
          </a:p>
        </p:txBody>
      </p:sp>
      <p:sp>
        <p:nvSpPr>
          <p:cNvPr id="2" name="Google Shape;74;p14">
            <a:extLst>
              <a:ext uri="{FF2B5EF4-FFF2-40B4-BE49-F238E27FC236}">
                <a16:creationId xmlns:a16="http://schemas.microsoft.com/office/drawing/2014/main" id="{3711FB82-E35D-9D4E-5CA8-684FEEA2BEE8}"/>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
        <p:nvSpPr>
          <p:cNvPr id="3" name="ZoneTexte 2">
            <a:extLst>
              <a:ext uri="{FF2B5EF4-FFF2-40B4-BE49-F238E27FC236}">
                <a16:creationId xmlns:a16="http://schemas.microsoft.com/office/drawing/2014/main" id="{7A6255D3-1132-F51B-AD02-AB0B102E911F}"/>
              </a:ext>
            </a:extLst>
          </p:cNvPr>
          <p:cNvSpPr txBox="1"/>
          <p:nvPr/>
        </p:nvSpPr>
        <p:spPr>
          <a:xfrm>
            <a:off x="165711" y="576324"/>
            <a:ext cx="2243889" cy="523220"/>
          </a:xfrm>
          <a:prstGeom prst="rect">
            <a:avLst/>
          </a:prstGeom>
          <a:noFill/>
        </p:spPr>
        <p:txBody>
          <a:bodyPr wrap="square" rtlCol="0">
            <a:spAutoFit/>
          </a:bodyPr>
          <a:lstStyle/>
          <a:p>
            <a:r>
              <a:rPr lang="fr-FR" dirty="0">
                <a:latin typeface="Bebas Neue" panose="020B0606020202050201" pitchFamily="34" charset="0"/>
              </a:rPr>
              <a:t>PLAN</a:t>
            </a:r>
          </a:p>
          <a:p>
            <a:r>
              <a:rPr lang="fr-FR" dirty="0">
                <a:solidFill>
                  <a:srgbClr val="FFC000"/>
                </a:solidFill>
                <a:latin typeface="Bebas Neue" panose="020B0606020202050201" pitchFamily="34" charset="0"/>
              </a:rPr>
              <a:t>CADASTRAL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cxnSp>
        <p:nvCxnSpPr>
          <p:cNvPr id="107" name="Google Shape;107;p17"/>
          <p:cNvCxnSpPr/>
          <p:nvPr/>
        </p:nvCxnSpPr>
        <p:spPr>
          <a:xfrm rot="10800000" flipH="1">
            <a:off x="-34625" y="1054975"/>
            <a:ext cx="9194100" cy="3300"/>
          </a:xfrm>
          <a:prstGeom prst="straightConnector1">
            <a:avLst/>
          </a:prstGeom>
          <a:noFill/>
          <a:ln w="9525" cap="flat" cmpd="sng">
            <a:solidFill>
              <a:schemeClr val="dk2"/>
            </a:solidFill>
            <a:prstDash val="solid"/>
            <a:round/>
            <a:headEnd type="none" w="med" len="med"/>
            <a:tailEnd type="none" w="med" len="med"/>
          </a:ln>
        </p:spPr>
      </p:cxnSp>
      <p:sp>
        <p:nvSpPr>
          <p:cNvPr id="109" name="Google Shape;109;p17"/>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latin typeface="Comfortaa"/>
                <a:ea typeface="Comfortaa"/>
                <a:cs typeface="Comfortaa"/>
                <a:sym typeface="Comfortaa"/>
              </a:rPr>
              <a:t>LA QUINTINIE</a:t>
            </a:r>
            <a:endParaRPr sz="1900">
              <a:latin typeface="Comfortaa"/>
              <a:ea typeface="Comfortaa"/>
              <a:cs typeface="Comfortaa"/>
              <a:sym typeface="Comfortaa"/>
            </a:endParaRPr>
          </a:p>
        </p:txBody>
      </p:sp>
      <p:pic>
        <p:nvPicPr>
          <p:cNvPr id="111" name="Google Shape;111;p17"/>
          <p:cNvPicPr preferRelativeResize="0"/>
          <p:nvPr/>
        </p:nvPicPr>
        <p:blipFill>
          <a:blip r:embed="rId3">
            <a:alphaModFix/>
          </a:blip>
          <a:stretch>
            <a:fillRect/>
          </a:stretch>
        </p:blipFill>
        <p:spPr>
          <a:xfrm>
            <a:off x="2214200" y="1249775"/>
            <a:ext cx="3886700" cy="3780423"/>
          </a:xfrm>
          <a:prstGeom prst="rect">
            <a:avLst/>
          </a:prstGeom>
          <a:noFill/>
          <a:ln>
            <a:noFill/>
          </a:ln>
        </p:spPr>
      </p:pic>
      <p:pic>
        <p:nvPicPr>
          <p:cNvPr id="112" name="Google Shape;112;p17"/>
          <p:cNvPicPr preferRelativeResize="0"/>
          <p:nvPr/>
        </p:nvPicPr>
        <p:blipFill>
          <a:blip r:embed="rId4">
            <a:alphaModFix/>
          </a:blip>
          <a:stretch>
            <a:fillRect/>
          </a:stretch>
        </p:blipFill>
        <p:spPr>
          <a:xfrm>
            <a:off x="6425015" y="2470440"/>
            <a:ext cx="1475039" cy="895800"/>
          </a:xfrm>
          <a:prstGeom prst="rect">
            <a:avLst/>
          </a:prstGeom>
          <a:noFill/>
          <a:ln>
            <a:noFill/>
          </a:ln>
        </p:spPr>
      </p:pic>
      <p:pic>
        <p:nvPicPr>
          <p:cNvPr id="113" name="Google Shape;113;p17"/>
          <p:cNvPicPr preferRelativeResize="0"/>
          <p:nvPr/>
        </p:nvPicPr>
        <p:blipFill>
          <a:blip r:embed="rId5">
            <a:alphaModFix/>
          </a:blip>
          <a:stretch>
            <a:fillRect/>
          </a:stretch>
        </p:blipFill>
        <p:spPr>
          <a:xfrm>
            <a:off x="6425025" y="3718509"/>
            <a:ext cx="2121501" cy="1090741"/>
          </a:xfrm>
          <a:prstGeom prst="rect">
            <a:avLst/>
          </a:prstGeom>
          <a:noFill/>
          <a:ln>
            <a:noFill/>
          </a:ln>
        </p:spPr>
      </p:pic>
      <p:pic>
        <p:nvPicPr>
          <p:cNvPr id="114" name="Google Shape;114;p17"/>
          <p:cNvPicPr preferRelativeResize="0"/>
          <p:nvPr/>
        </p:nvPicPr>
        <p:blipFill>
          <a:blip r:embed="rId6">
            <a:alphaModFix/>
          </a:blip>
          <a:stretch>
            <a:fillRect/>
          </a:stretch>
        </p:blipFill>
        <p:spPr>
          <a:xfrm>
            <a:off x="235125" y="3548775"/>
            <a:ext cx="1594892" cy="966076"/>
          </a:xfrm>
          <a:prstGeom prst="rect">
            <a:avLst/>
          </a:prstGeom>
          <a:noFill/>
          <a:ln>
            <a:noFill/>
          </a:ln>
        </p:spPr>
      </p:pic>
      <p:pic>
        <p:nvPicPr>
          <p:cNvPr id="115" name="Google Shape;115;p17"/>
          <p:cNvPicPr preferRelativeResize="0"/>
          <p:nvPr/>
        </p:nvPicPr>
        <p:blipFill>
          <a:blip r:embed="rId7">
            <a:alphaModFix/>
          </a:blip>
          <a:stretch>
            <a:fillRect/>
          </a:stretch>
        </p:blipFill>
        <p:spPr>
          <a:xfrm>
            <a:off x="235124" y="1210672"/>
            <a:ext cx="1594900" cy="660103"/>
          </a:xfrm>
          <a:prstGeom prst="rect">
            <a:avLst/>
          </a:prstGeom>
          <a:noFill/>
          <a:ln>
            <a:noFill/>
          </a:ln>
        </p:spPr>
      </p:pic>
      <p:pic>
        <p:nvPicPr>
          <p:cNvPr id="116" name="Google Shape;116;p17"/>
          <p:cNvPicPr preferRelativeResize="0"/>
          <p:nvPr/>
        </p:nvPicPr>
        <p:blipFill>
          <a:blip r:embed="rId8">
            <a:alphaModFix/>
          </a:blip>
          <a:stretch>
            <a:fillRect/>
          </a:stretch>
        </p:blipFill>
        <p:spPr>
          <a:xfrm>
            <a:off x="6425025" y="1210685"/>
            <a:ext cx="2164375" cy="907513"/>
          </a:xfrm>
          <a:prstGeom prst="rect">
            <a:avLst/>
          </a:prstGeom>
          <a:noFill/>
          <a:ln>
            <a:noFill/>
          </a:ln>
        </p:spPr>
      </p:pic>
      <p:sp>
        <p:nvSpPr>
          <p:cNvPr id="117" name="Google Shape;117;p17"/>
          <p:cNvSpPr txBox="1"/>
          <p:nvPr/>
        </p:nvSpPr>
        <p:spPr>
          <a:xfrm>
            <a:off x="194675" y="1870775"/>
            <a:ext cx="1552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800">
                <a:latin typeface="Comfortaa"/>
                <a:ea typeface="Comfortaa"/>
                <a:cs typeface="Comfortaa"/>
                <a:sym typeface="Comfortaa"/>
              </a:rPr>
              <a:t>FERME AU CARRE</a:t>
            </a:r>
            <a:endParaRPr sz="800">
              <a:latin typeface="Comfortaa"/>
              <a:ea typeface="Comfortaa"/>
              <a:cs typeface="Comfortaa"/>
              <a:sym typeface="Comfortaa"/>
            </a:endParaRPr>
          </a:p>
          <a:p>
            <a:pPr marL="0" lvl="0" indent="0" algn="l" rtl="0">
              <a:spcBef>
                <a:spcPts val="0"/>
              </a:spcBef>
              <a:spcAft>
                <a:spcPts val="0"/>
              </a:spcAft>
              <a:buClr>
                <a:schemeClr val="dk2"/>
              </a:buClr>
              <a:buSzPts val="1100"/>
              <a:buFont typeface="Arial"/>
              <a:buNone/>
            </a:pPr>
            <a:r>
              <a:rPr lang="fr" sz="800">
                <a:latin typeface="Comfortaa"/>
                <a:ea typeface="Comfortaa"/>
                <a:cs typeface="Comfortaa"/>
                <a:sym typeface="Comfortaa"/>
              </a:rPr>
              <a:t>RDC + Combles</a:t>
            </a:r>
            <a:endParaRPr sz="800">
              <a:latin typeface="Comfortaa"/>
              <a:ea typeface="Comfortaa"/>
              <a:cs typeface="Comfortaa"/>
              <a:sym typeface="Comfortaa"/>
            </a:endParaRPr>
          </a:p>
          <a:p>
            <a:pPr marL="0" lvl="0" indent="0" algn="l" rtl="0">
              <a:spcBef>
                <a:spcPts val="0"/>
              </a:spcBef>
              <a:spcAft>
                <a:spcPts val="0"/>
              </a:spcAft>
              <a:buClr>
                <a:schemeClr val="dk2"/>
              </a:buClr>
              <a:buSzPts val="1100"/>
              <a:buFont typeface="Arial"/>
              <a:buNone/>
            </a:pPr>
            <a:r>
              <a:rPr lang="fr" sz="800">
                <a:latin typeface="Comfortaa"/>
                <a:ea typeface="Comfortaa"/>
                <a:cs typeface="Comfortaa"/>
                <a:sym typeface="Comfortaa"/>
              </a:rPr>
              <a:t>hauteur faîtage: 7.5m env </a:t>
            </a:r>
            <a:endParaRPr sz="800">
              <a:latin typeface="Comfortaa"/>
              <a:ea typeface="Comfortaa"/>
              <a:cs typeface="Comfortaa"/>
              <a:sym typeface="Comfortaa"/>
            </a:endParaRPr>
          </a:p>
          <a:p>
            <a:pPr marL="0" lvl="0" indent="0" algn="l" rtl="0">
              <a:spcBef>
                <a:spcPts val="0"/>
              </a:spcBef>
              <a:spcAft>
                <a:spcPts val="0"/>
              </a:spcAft>
              <a:buNone/>
            </a:pPr>
            <a:endParaRPr sz="800">
              <a:latin typeface="Comfortaa"/>
              <a:ea typeface="Comfortaa"/>
              <a:cs typeface="Comfortaa"/>
              <a:sym typeface="Comfortaa"/>
            </a:endParaRPr>
          </a:p>
        </p:txBody>
      </p:sp>
      <p:sp>
        <p:nvSpPr>
          <p:cNvPr id="118" name="Google Shape;118;p17"/>
          <p:cNvSpPr txBox="1"/>
          <p:nvPr/>
        </p:nvSpPr>
        <p:spPr>
          <a:xfrm>
            <a:off x="6386156" y="2042000"/>
            <a:ext cx="2359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a:latin typeface="Comfortaa"/>
                <a:ea typeface="Comfortaa"/>
                <a:cs typeface="Comfortaa"/>
                <a:sym typeface="Comfortaa"/>
              </a:rPr>
              <a:t>ENTREPRISE LEMAHIEU  - R+1</a:t>
            </a:r>
            <a:endParaRPr sz="700">
              <a:latin typeface="Comfortaa"/>
              <a:ea typeface="Comfortaa"/>
              <a:cs typeface="Comfortaa"/>
              <a:sym typeface="Comfortaa"/>
            </a:endParaRPr>
          </a:p>
          <a:p>
            <a:pPr marL="0" lvl="0" indent="0" algn="l" rtl="0">
              <a:spcBef>
                <a:spcPts val="0"/>
              </a:spcBef>
              <a:spcAft>
                <a:spcPts val="0"/>
              </a:spcAft>
              <a:buNone/>
            </a:pPr>
            <a:r>
              <a:rPr lang="fr" sz="700">
                <a:latin typeface="Comfortaa"/>
                <a:ea typeface="Comfortaa"/>
                <a:cs typeface="Comfortaa"/>
                <a:sym typeface="Comfortaa"/>
              </a:rPr>
              <a:t>hauteur faîtage: 6.5m env </a:t>
            </a:r>
            <a:endParaRPr sz="700">
              <a:latin typeface="Comfortaa"/>
              <a:ea typeface="Comfortaa"/>
              <a:cs typeface="Comfortaa"/>
              <a:sym typeface="Comfortaa"/>
            </a:endParaRPr>
          </a:p>
          <a:p>
            <a:pPr marL="0" lvl="0" indent="0" algn="l" rtl="0">
              <a:spcBef>
                <a:spcPts val="0"/>
              </a:spcBef>
              <a:spcAft>
                <a:spcPts val="0"/>
              </a:spcAft>
              <a:buNone/>
            </a:pPr>
            <a:endParaRPr sz="700">
              <a:latin typeface="Comfortaa"/>
              <a:ea typeface="Comfortaa"/>
              <a:cs typeface="Comfortaa"/>
              <a:sym typeface="Comfortaa"/>
            </a:endParaRPr>
          </a:p>
        </p:txBody>
      </p:sp>
      <p:sp>
        <p:nvSpPr>
          <p:cNvPr id="119" name="Google Shape;119;p17"/>
          <p:cNvSpPr txBox="1"/>
          <p:nvPr/>
        </p:nvSpPr>
        <p:spPr>
          <a:xfrm>
            <a:off x="6348825" y="3349725"/>
            <a:ext cx="2473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a:latin typeface="Comfortaa"/>
                <a:ea typeface="Comfortaa"/>
                <a:cs typeface="Comfortaa"/>
                <a:sym typeface="Comfortaa"/>
              </a:rPr>
              <a:t>HABITATION - RDC + Combles</a:t>
            </a:r>
            <a:endParaRPr sz="700">
              <a:latin typeface="Comfortaa"/>
              <a:ea typeface="Comfortaa"/>
              <a:cs typeface="Comfortaa"/>
              <a:sym typeface="Comfortaa"/>
            </a:endParaRPr>
          </a:p>
          <a:p>
            <a:pPr marL="0" lvl="0" indent="0" algn="l" rtl="0">
              <a:spcBef>
                <a:spcPts val="0"/>
              </a:spcBef>
              <a:spcAft>
                <a:spcPts val="0"/>
              </a:spcAft>
              <a:buNone/>
            </a:pPr>
            <a:r>
              <a:rPr lang="fr" sz="700">
                <a:latin typeface="Comfortaa"/>
                <a:ea typeface="Comfortaa"/>
                <a:cs typeface="Comfortaa"/>
                <a:sym typeface="Comfortaa"/>
              </a:rPr>
              <a:t>hauteur faîtage: 7.5m env </a:t>
            </a:r>
            <a:endParaRPr sz="700">
              <a:latin typeface="Comfortaa"/>
              <a:ea typeface="Comfortaa"/>
              <a:cs typeface="Comfortaa"/>
              <a:sym typeface="Comfortaa"/>
            </a:endParaRPr>
          </a:p>
          <a:p>
            <a:pPr marL="0" lvl="0" indent="0" algn="l" rtl="0">
              <a:spcBef>
                <a:spcPts val="0"/>
              </a:spcBef>
              <a:spcAft>
                <a:spcPts val="0"/>
              </a:spcAft>
              <a:buNone/>
            </a:pPr>
            <a:endParaRPr sz="700">
              <a:latin typeface="Comfortaa"/>
              <a:ea typeface="Comfortaa"/>
              <a:cs typeface="Comfortaa"/>
              <a:sym typeface="Comfortaa"/>
            </a:endParaRPr>
          </a:p>
        </p:txBody>
      </p:sp>
      <p:sp>
        <p:nvSpPr>
          <p:cNvPr id="120" name="Google Shape;120;p17"/>
          <p:cNvSpPr txBox="1"/>
          <p:nvPr/>
        </p:nvSpPr>
        <p:spPr>
          <a:xfrm>
            <a:off x="6386157" y="4778425"/>
            <a:ext cx="2473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800">
                <a:latin typeface="Comfortaa"/>
                <a:ea typeface="Comfortaa"/>
                <a:cs typeface="Comfortaa"/>
                <a:sym typeface="Comfortaa"/>
              </a:rPr>
              <a:t>HABITATION - RDC + Combles</a:t>
            </a:r>
            <a:endParaRPr sz="800">
              <a:latin typeface="Comfortaa"/>
              <a:ea typeface="Comfortaa"/>
              <a:cs typeface="Comfortaa"/>
              <a:sym typeface="Comfortaa"/>
            </a:endParaRPr>
          </a:p>
          <a:p>
            <a:pPr marL="0" lvl="0" indent="0" algn="l" rtl="0">
              <a:spcBef>
                <a:spcPts val="0"/>
              </a:spcBef>
              <a:spcAft>
                <a:spcPts val="0"/>
              </a:spcAft>
              <a:buNone/>
            </a:pPr>
            <a:r>
              <a:rPr lang="fr" sz="800">
                <a:latin typeface="Comfortaa"/>
                <a:ea typeface="Comfortaa"/>
                <a:cs typeface="Comfortaa"/>
                <a:sym typeface="Comfortaa"/>
              </a:rPr>
              <a:t>hauteur faîtage: 7.5m env </a:t>
            </a:r>
            <a:endParaRPr sz="800">
              <a:latin typeface="Comfortaa"/>
              <a:ea typeface="Comfortaa"/>
              <a:cs typeface="Comfortaa"/>
              <a:sym typeface="Comfortaa"/>
            </a:endParaRPr>
          </a:p>
          <a:p>
            <a:pPr marL="0" lvl="0" indent="0" algn="l" rtl="0">
              <a:spcBef>
                <a:spcPts val="0"/>
              </a:spcBef>
              <a:spcAft>
                <a:spcPts val="0"/>
              </a:spcAft>
              <a:buNone/>
            </a:pPr>
            <a:endParaRPr sz="800">
              <a:latin typeface="Comfortaa"/>
              <a:ea typeface="Comfortaa"/>
              <a:cs typeface="Comfortaa"/>
              <a:sym typeface="Comfortaa"/>
            </a:endParaRPr>
          </a:p>
        </p:txBody>
      </p:sp>
      <p:sp>
        <p:nvSpPr>
          <p:cNvPr id="121" name="Google Shape;121;p17"/>
          <p:cNvSpPr txBox="1"/>
          <p:nvPr/>
        </p:nvSpPr>
        <p:spPr>
          <a:xfrm>
            <a:off x="179975" y="4490300"/>
            <a:ext cx="1552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800">
                <a:latin typeface="Comfortaa"/>
                <a:ea typeface="Comfortaa"/>
                <a:cs typeface="Comfortaa"/>
                <a:sym typeface="Comfortaa"/>
              </a:rPr>
              <a:t>FERME AU CARRE</a:t>
            </a:r>
            <a:endParaRPr sz="800">
              <a:latin typeface="Comfortaa"/>
              <a:ea typeface="Comfortaa"/>
              <a:cs typeface="Comfortaa"/>
              <a:sym typeface="Comfortaa"/>
            </a:endParaRPr>
          </a:p>
          <a:p>
            <a:pPr marL="0" lvl="0" indent="0" algn="l" rtl="0">
              <a:spcBef>
                <a:spcPts val="0"/>
              </a:spcBef>
              <a:spcAft>
                <a:spcPts val="0"/>
              </a:spcAft>
              <a:buNone/>
            </a:pPr>
            <a:r>
              <a:rPr lang="fr" sz="800">
                <a:latin typeface="Comfortaa"/>
                <a:ea typeface="Comfortaa"/>
                <a:cs typeface="Comfortaa"/>
                <a:sym typeface="Comfortaa"/>
              </a:rPr>
              <a:t>RDC + Combles</a:t>
            </a:r>
            <a:endParaRPr sz="800">
              <a:latin typeface="Comfortaa"/>
              <a:ea typeface="Comfortaa"/>
              <a:cs typeface="Comfortaa"/>
              <a:sym typeface="Comfortaa"/>
            </a:endParaRPr>
          </a:p>
          <a:p>
            <a:pPr marL="0" lvl="0" indent="0" algn="l" rtl="0">
              <a:spcBef>
                <a:spcPts val="0"/>
              </a:spcBef>
              <a:spcAft>
                <a:spcPts val="0"/>
              </a:spcAft>
              <a:buNone/>
            </a:pPr>
            <a:r>
              <a:rPr lang="fr" sz="800">
                <a:latin typeface="Comfortaa"/>
                <a:ea typeface="Comfortaa"/>
                <a:cs typeface="Comfortaa"/>
                <a:sym typeface="Comfortaa"/>
              </a:rPr>
              <a:t>hauteur faîtage: 6m env </a:t>
            </a:r>
            <a:endParaRPr sz="800">
              <a:latin typeface="Comfortaa"/>
              <a:ea typeface="Comfortaa"/>
              <a:cs typeface="Comfortaa"/>
              <a:sym typeface="Comfortaa"/>
            </a:endParaRPr>
          </a:p>
          <a:p>
            <a:pPr marL="0" lvl="0" indent="0" algn="l" rtl="0">
              <a:spcBef>
                <a:spcPts val="0"/>
              </a:spcBef>
              <a:spcAft>
                <a:spcPts val="0"/>
              </a:spcAft>
              <a:buNone/>
            </a:pPr>
            <a:endParaRPr sz="800">
              <a:latin typeface="Comfortaa"/>
              <a:ea typeface="Comfortaa"/>
              <a:cs typeface="Comfortaa"/>
              <a:sym typeface="Comfortaa"/>
            </a:endParaRPr>
          </a:p>
        </p:txBody>
      </p:sp>
      <p:cxnSp>
        <p:nvCxnSpPr>
          <p:cNvPr id="122" name="Google Shape;122;p17"/>
          <p:cNvCxnSpPr/>
          <p:nvPr/>
        </p:nvCxnSpPr>
        <p:spPr>
          <a:xfrm rot="10800000" flipH="1">
            <a:off x="1905000" y="1697250"/>
            <a:ext cx="1134300" cy="303000"/>
          </a:xfrm>
          <a:prstGeom prst="straightConnector1">
            <a:avLst/>
          </a:prstGeom>
          <a:noFill/>
          <a:ln w="9525" cap="flat" cmpd="sng">
            <a:solidFill>
              <a:schemeClr val="dk2"/>
            </a:solidFill>
            <a:prstDash val="solid"/>
            <a:round/>
            <a:headEnd type="none" w="med" len="med"/>
            <a:tailEnd type="none" w="med" len="med"/>
          </a:ln>
        </p:spPr>
      </p:cxnSp>
      <p:cxnSp>
        <p:nvCxnSpPr>
          <p:cNvPr id="123" name="Google Shape;123;p17"/>
          <p:cNvCxnSpPr/>
          <p:nvPr/>
        </p:nvCxnSpPr>
        <p:spPr>
          <a:xfrm rot="10800000">
            <a:off x="1342200" y="2000250"/>
            <a:ext cx="562800" cy="0"/>
          </a:xfrm>
          <a:prstGeom prst="straightConnector1">
            <a:avLst/>
          </a:prstGeom>
          <a:noFill/>
          <a:ln w="9525" cap="flat" cmpd="sng">
            <a:solidFill>
              <a:schemeClr val="dk2"/>
            </a:solidFill>
            <a:prstDash val="solid"/>
            <a:round/>
            <a:headEnd type="none" w="med" len="med"/>
            <a:tailEnd type="none" w="med" len="med"/>
          </a:ln>
        </p:spPr>
      </p:cxnSp>
      <p:cxnSp>
        <p:nvCxnSpPr>
          <p:cNvPr id="124" name="Google Shape;124;p17"/>
          <p:cNvCxnSpPr/>
          <p:nvPr/>
        </p:nvCxnSpPr>
        <p:spPr>
          <a:xfrm>
            <a:off x="1324850" y="4641275"/>
            <a:ext cx="614700" cy="0"/>
          </a:xfrm>
          <a:prstGeom prst="straightConnector1">
            <a:avLst/>
          </a:prstGeom>
          <a:noFill/>
          <a:ln w="9525" cap="flat" cmpd="sng">
            <a:solidFill>
              <a:schemeClr val="dk2"/>
            </a:solidFill>
            <a:prstDash val="solid"/>
            <a:round/>
            <a:headEnd type="none" w="med" len="med"/>
            <a:tailEnd type="none" w="med" len="med"/>
          </a:ln>
        </p:spPr>
      </p:cxnSp>
      <p:cxnSp>
        <p:nvCxnSpPr>
          <p:cNvPr id="125" name="Google Shape;125;p17"/>
          <p:cNvCxnSpPr/>
          <p:nvPr/>
        </p:nvCxnSpPr>
        <p:spPr>
          <a:xfrm rot="10800000" flipH="1">
            <a:off x="1948300" y="4476825"/>
            <a:ext cx="961200" cy="173100"/>
          </a:xfrm>
          <a:prstGeom prst="straightConnector1">
            <a:avLst/>
          </a:prstGeom>
          <a:noFill/>
          <a:ln w="9525" cap="flat" cmpd="sng">
            <a:solidFill>
              <a:schemeClr val="dk2"/>
            </a:solidFill>
            <a:prstDash val="solid"/>
            <a:round/>
            <a:headEnd type="none" w="med" len="med"/>
            <a:tailEnd type="none" w="med" len="med"/>
          </a:ln>
        </p:spPr>
      </p:cxnSp>
      <p:cxnSp>
        <p:nvCxnSpPr>
          <p:cNvPr id="126" name="Google Shape;126;p17"/>
          <p:cNvCxnSpPr/>
          <p:nvPr/>
        </p:nvCxnSpPr>
        <p:spPr>
          <a:xfrm rot="10800000">
            <a:off x="6243656" y="2295950"/>
            <a:ext cx="142500" cy="0"/>
          </a:xfrm>
          <a:prstGeom prst="straightConnector1">
            <a:avLst/>
          </a:prstGeom>
          <a:noFill/>
          <a:ln w="9525" cap="flat" cmpd="sng">
            <a:solidFill>
              <a:schemeClr val="dk2"/>
            </a:solidFill>
            <a:prstDash val="solid"/>
            <a:round/>
            <a:headEnd type="none" w="med" len="med"/>
            <a:tailEnd type="none" w="med" len="med"/>
          </a:ln>
        </p:spPr>
      </p:cxnSp>
      <p:cxnSp>
        <p:nvCxnSpPr>
          <p:cNvPr id="127" name="Google Shape;127;p17"/>
          <p:cNvCxnSpPr/>
          <p:nvPr/>
        </p:nvCxnSpPr>
        <p:spPr>
          <a:xfrm rot="10800000">
            <a:off x="5022650" y="1629350"/>
            <a:ext cx="1221000" cy="666600"/>
          </a:xfrm>
          <a:prstGeom prst="straightConnector1">
            <a:avLst/>
          </a:prstGeom>
          <a:noFill/>
          <a:ln w="9525" cap="flat" cmpd="sng">
            <a:solidFill>
              <a:schemeClr val="dk2"/>
            </a:solidFill>
            <a:prstDash val="solid"/>
            <a:round/>
            <a:headEnd type="none" w="med" len="med"/>
            <a:tailEnd type="none" w="med" len="med"/>
          </a:ln>
        </p:spPr>
      </p:cxnSp>
      <p:cxnSp>
        <p:nvCxnSpPr>
          <p:cNvPr id="128" name="Google Shape;128;p17"/>
          <p:cNvCxnSpPr/>
          <p:nvPr/>
        </p:nvCxnSpPr>
        <p:spPr>
          <a:xfrm>
            <a:off x="5643575" y="2671775"/>
            <a:ext cx="614400" cy="814500"/>
          </a:xfrm>
          <a:prstGeom prst="straightConnector1">
            <a:avLst/>
          </a:prstGeom>
          <a:noFill/>
          <a:ln w="9525" cap="flat" cmpd="sng">
            <a:solidFill>
              <a:schemeClr val="dk2"/>
            </a:solidFill>
            <a:prstDash val="solid"/>
            <a:round/>
            <a:headEnd type="none" w="med" len="med"/>
            <a:tailEnd type="none" w="med" len="med"/>
          </a:ln>
        </p:spPr>
      </p:cxnSp>
      <p:cxnSp>
        <p:nvCxnSpPr>
          <p:cNvPr id="129" name="Google Shape;129;p17"/>
          <p:cNvCxnSpPr/>
          <p:nvPr/>
        </p:nvCxnSpPr>
        <p:spPr>
          <a:xfrm>
            <a:off x="5843600" y="3452825"/>
            <a:ext cx="476400" cy="1467000"/>
          </a:xfrm>
          <a:prstGeom prst="straightConnector1">
            <a:avLst/>
          </a:prstGeom>
          <a:noFill/>
          <a:ln w="9525" cap="flat" cmpd="sng">
            <a:solidFill>
              <a:schemeClr val="dk2"/>
            </a:solidFill>
            <a:prstDash val="solid"/>
            <a:round/>
            <a:headEnd type="none" w="med" len="med"/>
            <a:tailEnd type="none" w="med" len="med"/>
          </a:ln>
        </p:spPr>
      </p:cxnSp>
      <p:cxnSp>
        <p:nvCxnSpPr>
          <p:cNvPr id="130" name="Google Shape;130;p17"/>
          <p:cNvCxnSpPr/>
          <p:nvPr/>
        </p:nvCxnSpPr>
        <p:spPr>
          <a:xfrm>
            <a:off x="6262700" y="3486150"/>
            <a:ext cx="166800" cy="0"/>
          </a:xfrm>
          <a:prstGeom prst="straightConnector1">
            <a:avLst/>
          </a:prstGeom>
          <a:noFill/>
          <a:ln w="9525" cap="flat" cmpd="sng">
            <a:solidFill>
              <a:schemeClr val="dk2"/>
            </a:solidFill>
            <a:prstDash val="solid"/>
            <a:round/>
            <a:headEnd type="none" w="med" len="med"/>
            <a:tailEnd type="none" w="med" len="med"/>
          </a:ln>
        </p:spPr>
      </p:cxnSp>
      <p:cxnSp>
        <p:nvCxnSpPr>
          <p:cNvPr id="131" name="Google Shape;131;p17"/>
          <p:cNvCxnSpPr/>
          <p:nvPr/>
        </p:nvCxnSpPr>
        <p:spPr>
          <a:xfrm>
            <a:off x="6324600" y="4919675"/>
            <a:ext cx="114300" cy="0"/>
          </a:xfrm>
          <a:prstGeom prst="straightConnector1">
            <a:avLst/>
          </a:prstGeom>
          <a:noFill/>
          <a:ln w="9525" cap="flat" cmpd="sng">
            <a:solidFill>
              <a:schemeClr val="dk2"/>
            </a:solidFill>
            <a:prstDash val="solid"/>
            <a:round/>
            <a:headEnd type="none" w="med" len="med"/>
            <a:tailEnd type="none" w="med" len="med"/>
          </a:ln>
        </p:spPr>
      </p:cxnSp>
      <p:sp>
        <p:nvSpPr>
          <p:cNvPr id="2" name="Google Shape;74;p14">
            <a:extLst>
              <a:ext uri="{FF2B5EF4-FFF2-40B4-BE49-F238E27FC236}">
                <a16:creationId xmlns:a16="http://schemas.microsoft.com/office/drawing/2014/main" id="{68523536-2E89-3FDD-88B1-129BF31CA1DF}"/>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
        <p:nvSpPr>
          <p:cNvPr id="3" name="ZoneTexte 2">
            <a:extLst>
              <a:ext uri="{FF2B5EF4-FFF2-40B4-BE49-F238E27FC236}">
                <a16:creationId xmlns:a16="http://schemas.microsoft.com/office/drawing/2014/main" id="{2505263C-5EB4-2E3E-4A78-A4BF1B9B5408}"/>
              </a:ext>
            </a:extLst>
          </p:cNvPr>
          <p:cNvSpPr txBox="1"/>
          <p:nvPr/>
        </p:nvSpPr>
        <p:spPr>
          <a:xfrm>
            <a:off x="113735" y="568938"/>
            <a:ext cx="2243889" cy="523220"/>
          </a:xfrm>
          <a:prstGeom prst="rect">
            <a:avLst/>
          </a:prstGeom>
          <a:noFill/>
        </p:spPr>
        <p:txBody>
          <a:bodyPr wrap="square" rtlCol="0">
            <a:spAutoFit/>
          </a:bodyPr>
          <a:lstStyle/>
          <a:p>
            <a:r>
              <a:rPr lang="fr-FR" dirty="0">
                <a:latin typeface="Bebas Neue" panose="020B0606020202050201" pitchFamily="34" charset="0"/>
              </a:rPr>
              <a:t>CONTEXTE</a:t>
            </a:r>
          </a:p>
          <a:p>
            <a:r>
              <a:rPr lang="fr-FR" dirty="0">
                <a:solidFill>
                  <a:srgbClr val="FFC000"/>
                </a:solidFill>
                <a:latin typeface="Bebas Neue" panose="020B0606020202050201" pitchFamily="34" charset="0"/>
              </a:rPr>
              <a:t>ENVIRONNANT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cxnSp>
        <p:nvCxnSpPr>
          <p:cNvPr id="107" name="Google Shape;107;p17"/>
          <p:cNvCxnSpPr/>
          <p:nvPr/>
        </p:nvCxnSpPr>
        <p:spPr>
          <a:xfrm rot="10800000" flipH="1">
            <a:off x="-34625" y="1054975"/>
            <a:ext cx="9194100" cy="3300"/>
          </a:xfrm>
          <a:prstGeom prst="straightConnector1">
            <a:avLst/>
          </a:prstGeom>
          <a:noFill/>
          <a:ln w="9525" cap="flat" cmpd="sng">
            <a:solidFill>
              <a:schemeClr val="dk2"/>
            </a:solidFill>
            <a:prstDash val="solid"/>
            <a:round/>
            <a:headEnd type="none" w="med" len="med"/>
            <a:tailEnd type="none" w="med" len="med"/>
          </a:ln>
        </p:spPr>
      </p:cxnSp>
      <p:sp>
        <p:nvSpPr>
          <p:cNvPr id="109" name="Google Shape;109;p17"/>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latin typeface="Comfortaa"/>
                <a:ea typeface="Comfortaa"/>
                <a:cs typeface="Comfortaa"/>
                <a:sym typeface="Comfortaa"/>
              </a:rPr>
              <a:t>LA QUINTINIE</a:t>
            </a:r>
            <a:endParaRPr sz="1900">
              <a:latin typeface="Comfortaa"/>
              <a:ea typeface="Comfortaa"/>
              <a:cs typeface="Comfortaa"/>
              <a:sym typeface="Comfortaa"/>
            </a:endParaRPr>
          </a:p>
        </p:txBody>
      </p:sp>
      <p:sp>
        <p:nvSpPr>
          <p:cNvPr id="2" name="Google Shape;74;p14">
            <a:extLst>
              <a:ext uri="{FF2B5EF4-FFF2-40B4-BE49-F238E27FC236}">
                <a16:creationId xmlns:a16="http://schemas.microsoft.com/office/drawing/2014/main" id="{68523536-2E89-3FDD-88B1-129BF31CA1DF}"/>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
        <p:nvSpPr>
          <p:cNvPr id="3" name="ZoneTexte 2">
            <a:extLst>
              <a:ext uri="{FF2B5EF4-FFF2-40B4-BE49-F238E27FC236}">
                <a16:creationId xmlns:a16="http://schemas.microsoft.com/office/drawing/2014/main" id="{2505263C-5EB4-2E3E-4A78-A4BF1B9B5408}"/>
              </a:ext>
            </a:extLst>
          </p:cNvPr>
          <p:cNvSpPr txBox="1"/>
          <p:nvPr/>
        </p:nvSpPr>
        <p:spPr>
          <a:xfrm>
            <a:off x="113735" y="568938"/>
            <a:ext cx="2243889" cy="523220"/>
          </a:xfrm>
          <a:prstGeom prst="rect">
            <a:avLst/>
          </a:prstGeom>
          <a:noFill/>
        </p:spPr>
        <p:txBody>
          <a:bodyPr wrap="square" rtlCol="0">
            <a:spAutoFit/>
          </a:bodyPr>
          <a:lstStyle/>
          <a:p>
            <a:r>
              <a:rPr lang="fr-FR" dirty="0">
                <a:latin typeface="Bebas Neue" panose="020B0606020202050201" pitchFamily="34" charset="0"/>
              </a:rPr>
              <a:t>RAPPEL DU PROCESSUS</a:t>
            </a:r>
          </a:p>
          <a:p>
            <a:r>
              <a:rPr lang="fr-FR" dirty="0">
                <a:solidFill>
                  <a:srgbClr val="FFC000"/>
                </a:solidFill>
                <a:latin typeface="Bebas Neue" panose="020B0606020202050201" pitchFamily="34" charset="0"/>
              </a:rPr>
              <a:t>planning</a:t>
            </a:r>
          </a:p>
        </p:txBody>
      </p:sp>
      <p:graphicFrame>
        <p:nvGraphicFramePr>
          <p:cNvPr id="4" name="Diagramme 3">
            <a:extLst>
              <a:ext uri="{FF2B5EF4-FFF2-40B4-BE49-F238E27FC236}">
                <a16:creationId xmlns:a16="http://schemas.microsoft.com/office/drawing/2014/main" id="{02479DE8-1221-E2D3-50F9-D65B25C12092}"/>
              </a:ext>
            </a:extLst>
          </p:cNvPr>
          <p:cNvGraphicFramePr/>
          <p:nvPr>
            <p:extLst>
              <p:ext uri="{D42A27DB-BD31-4B8C-83A1-F6EECF244321}">
                <p14:modId xmlns:p14="http://schemas.microsoft.com/office/powerpoint/2010/main" val="473605908"/>
              </p:ext>
            </p:extLst>
          </p:nvPr>
        </p:nvGraphicFramePr>
        <p:xfrm>
          <a:off x="179698" y="1753631"/>
          <a:ext cx="8308381" cy="2667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394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47A063E5-3FDD-4D75-8AAD-A2F96B6CE0A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D866FC6-9036-4385-8ECC-FDFC423C36AF}"/>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EEE0E9F4-33CC-4062-94A8-42F6F7C82977}"/>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58CF8844-D92C-49BE-8D20-5578C9E2BCDA}"/>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7CE03B5F-BC2D-4FF3-A219-B29D7E0C683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8F1EA040-7BB9-42A0-A65D-B856D4C9D8B6}"/>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302BB241-2214-4529-ACB4-17D6580BE606}"/>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92480B4B-0311-430C-A254-D26E1350DC74}"/>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21AB9A7D-FA25-4820-B30F-443B26D30237}"/>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CB57A885-8B45-482E-89B5-0C3F13A0E6E2}"/>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8B41CEB9-9815-4718-8CAC-0F5080AAD774}"/>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graphicEl>
                                              <a:dgm id="{D5EFE220-6BC9-4122-8DDF-16ABC7867C78}"/>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graphicEl>
                                              <a:dgm id="{80556ED1-DF6E-4C13-A7D7-9DF308C8D91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cxnSp>
        <p:nvCxnSpPr>
          <p:cNvPr id="136" name="Google Shape;136;p18"/>
          <p:cNvCxnSpPr/>
          <p:nvPr/>
        </p:nvCxnSpPr>
        <p:spPr>
          <a:xfrm rot="10800000" flipH="1">
            <a:off x="-34625" y="1054975"/>
            <a:ext cx="9194100" cy="330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7" name="Google Shape;137;p18"/>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latin typeface="Comfortaa"/>
                <a:ea typeface="Comfortaa"/>
                <a:cs typeface="Comfortaa"/>
                <a:sym typeface="Comfortaa"/>
              </a:rPr>
              <a:t>LA QUINTINIE</a:t>
            </a:r>
            <a:endParaRPr sz="1900">
              <a:latin typeface="Comfortaa"/>
              <a:ea typeface="Comfortaa"/>
              <a:cs typeface="Comfortaa"/>
              <a:sym typeface="Comfortaa"/>
            </a:endParaRPr>
          </a:p>
        </p:txBody>
      </p:sp>
      <p:sp>
        <p:nvSpPr>
          <p:cNvPr id="2" name="Google Shape;74;p14">
            <a:extLst>
              <a:ext uri="{FF2B5EF4-FFF2-40B4-BE49-F238E27FC236}">
                <a16:creationId xmlns:a16="http://schemas.microsoft.com/office/drawing/2014/main" id="{7969FBF6-F266-3786-3FEF-22DBAA4DE8D0}"/>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dirty="0">
                <a:latin typeface="Comfortaa"/>
                <a:ea typeface="Comfortaa"/>
                <a:cs typeface="Comfortaa"/>
                <a:sym typeface="Comfortaa"/>
              </a:rPr>
              <a:t>Lambersart | Saint-André  </a:t>
            </a:r>
            <a:r>
              <a:rPr lang="fr-FR" sz="600" dirty="0">
                <a:solidFill>
                  <a:srgbClr val="FFC000"/>
                </a:solidFill>
                <a:latin typeface="Comfortaa"/>
                <a:ea typeface="Comfortaa"/>
                <a:cs typeface="Comfortaa"/>
                <a:sym typeface="Comfortaa"/>
              </a:rPr>
              <a:t>Novembre 2022</a:t>
            </a:r>
          </a:p>
        </p:txBody>
      </p:sp>
      <p:sp>
        <p:nvSpPr>
          <p:cNvPr id="3" name="ZoneTexte 2">
            <a:extLst>
              <a:ext uri="{FF2B5EF4-FFF2-40B4-BE49-F238E27FC236}">
                <a16:creationId xmlns:a16="http://schemas.microsoft.com/office/drawing/2014/main" id="{F54F6DCF-E394-B3CB-7C05-3E01AA554C91}"/>
              </a:ext>
            </a:extLst>
          </p:cNvPr>
          <p:cNvSpPr txBox="1"/>
          <p:nvPr/>
        </p:nvSpPr>
        <p:spPr>
          <a:xfrm>
            <a:off x="113736" y="377866"/>
            <a:ext cx="3652148" cy="677108"/>
          </a:xfrm>
          <a:prstGeom prst="rect">
            <a:avLst/>
          </a:prstGeom>
          <a:noFill/>
        </p:spPr>
        <p:txBody>
          <a:bodyPr wrap="square" rtlCol="0">
            <a:spAutoFit/>
          </a:bodyPr>
          <a:lstStyle/>
          <a:p>
            <a:r>
              <a:rPr lang="fr-FR" dirty="0">
                <a:latin typeface="Bebas Neue" panose="020B0606020202050201" pitchFamily="34" charset="0"/>
              </a:rPr>
              <a:t>Synthèse DES échanges</a:t>
            </a:r>
          </a:p>
          <a:p>
            <a:r>
              <a:rPr lang="fr-FR" sz="2400" dirty="0">
                <a:solidFill>
                  <a:srgbClr val="FFC000"/>
                </a:solidFill>
                <a:latin typeface="Bebas Neue" panose="020B0606020202050201" pitchFamily="34" charset="0"/>
              </a:rPr>
              <a:t>Concertation novembre 2021</a:t>
            </a:r>
          </a:p>
        </p:txBody>
      </p:sp>
      <p:sp>
        <p:nvSpPr>
          <p:cNvPr id="4" name="object 3">
            <a:extLst>
              <a:ext uri="{FF2B5EF4-FFF2-40B4-BE49-F238E27FC236}">
                <a16:creationId xmlns:a16="http://schemas.microsoft.com/office/drawing/2014/main" id="{C1470D85-6F7C-01E7-C5E1-35F33CF0A756}"/>
              </a:ext>
            </a:extLst>
          </p:cNvPr>
          <p:cNvSpPr txBox="1"/>
          <p:nvPr/>
        </p:nvSpPr>
        <p:spPr>
          <a:xfrm>
            <a:off x="484223" y="1385125"/>
            <a:ext cx="4196959" cy="236603"/>
          </a:xfrm>
          <a:prstGeom prst="rect">
            <a:avLst/>
          </a:prstGeom>
          <a:solidFill>
            <a:schemeClr val="accent1"/>
          </a:solidFill>
        </p:spPr>
        <p:txBody>
          <a:bodyPr vert="horz" wrap="square" lIns="0" tIns="20955" rIns="0" bIns="0" rtlCol="0">
            <a:spAutoFit/>
          </a:bodyPr>
          <a:lstStyle/>
          <a:p>
            <a:pPr marL="90805">
              <a:lnSpc>
                <a:spcPct val="100000"/>
              </a:lnSpc>
              <a:spcBef>
                <a:spcPts val="165"/>
              </a:spcBef>
            </a:pPr>
            <a:r>
              <a:rPr b="1" spc="-90" dirty="0">
                <a:solidFill>
                  <a:srgbClr val="FFFFFF"/>
                </a:solidFill>
                <a:latin typeface="Comfortaa" panose="020B0604020202020204" charset="0"/>
                <a:cs typeface="Tahoma"/>
              </a:rPr>
              <a:t>Proportion</a:t>
            </a:r>
            <a:r>
              <a:rPr b="1" spc="-85" dirty="0">
                <a:solidFill>
                  <a:srgbClr val="FFFFFF"/>
                </a:solidFill>
                <a:latin typeface="Comfortaa" panose="020B0604020202020204" charset="0"/>
                <a:cs typeface="Tahoma"/>
              </a:rPr>
              <a:t>s</a:t>
            </a:r>
            <a:r>
              <a:rPr b="1" spc="-40" dirty="0">
                <a:solidFill>
                  <a:srgbClr val="FFFFFF"/>
                </a:solidFill>
                <a:latin typeface="Comfortaa" panose="020B0604020202020204" charset="0"/>
                <a:cs typeface="Tahoma"/>
              </a:rPr>
              <a:t> </a:t>
            </a:r>
            <a:r>
              <a:rPr b="1" spc="-15" dirty="0">
                <a:solidFill>
                  <a:srgbClr val="FFFFFF"/>
                </a:solidFill>
                <a:latin typeface="Comfortaa" panose="020B0604020202020204" charset="0"/>
                <a:cs typeface="Tahoma"/>
              </a:rPr>
              <a:t>d</a:t>
            </a:r>
            <a:r>
              <a:rPr b="1" spc="-10" dirty="0">
                <a:solidFill>
                  <a:srgbClr val="FFFFFF"/>
                </a:solidFill>
                <a:latin typeface="Comfortaa" panose="020B0604020202020204" charset="0"/>
                <a:cs typeface="Tahoma"/>
              </a:rPr>
              <a:t>u</a:t>
            </a:r>
            <a:r>
              <a:rPr b="1" spc="-40" dirty="0">
                <a:solidFill>
                  <a:srgbClr val="FFFFFF"/>
                </a:solidFill>
                <a:latin typeface="Comfortaa" panose="020B0604020202020204" charset="0"/>
                <a:cs typeface="Tahoma"/>
              </a:rPr>
              <a:t> </a:t>
            </a:r>
            <a:r>
              <a:rPr b="1" spc="-95" dirty="0">
                <a:solidFill>
                  <a:srgbClr val="FFFFFF"/>
                </a:solidFill>
                <a:latin typeface="Comfortaa" panose="020B0604020202020204" charset="0"/>
                <a:cs typeface="Tahoma"/>
              </a:rPr>
              <a:t>site</a:t>
            </a:r>
            <a:r>
              <a:rPr b="1" spc="-40" dirty="0">
                <a:solidFill>
                  <a:srgbClr val="FFFFFF"/>
                </a:solidFill>
                <a:latin typeface="Comfortaa" panose="020B0604020202020204" charset="0"/>
                <a:cs typeface="Tahoma"/>
              </a:rPr>
              <a:t> </a:t>
            </a:r>
            <a:r>
              <a:rPr b="1" spc="-80" dirty="0">
                <a:solidFill>
                  <a:srgbClr val="FFFFFF"/>
                </a:solidFill>
                <a:latin typeface="Comfortaa" panose="020B0604020202020204" charset="0"/>
                <a:cs typeface="Tahoma"/>
              </a:rPr>
              <a:t>e</a:t>
            </a:r>
            <a:r>
              <a:rPr b="1" spc="-55" dirty="0">
                <a:solidFill>
                  <a:srgbClr val="FFFFFF"/>
                </a:solidFill>
                <a:latin typeface="Comfortaa" panose="020B0604020202020204" charset="0"/>
                <a:cs typeface="Tahoma"/>
              </a:rPr>
              <a:t>t</a:t>
            </a:r>
            <a:r>
              <a:rPr b="1" spc="-25" dirty="0">
                <a:solidFill>
                  <a:srgbClr val="FFFFFF"/>
                </a:solidFill>
                <a:latin typeface="Comfortaa" panose="020B0604020202020204" charset="0"/>
                <a:cs typeface="Tahoma"/>
              </a:rPr>
              <a:t> </a:t>
            </a:r>
            <a:r>
              <a:rPr b="1" spc="-50" dirty="0">
                <a:solidFill>
                  <a:srgbClr val="FFFFFF"/>
                </a:solidFill>
                <a:latin typeface="Comfortaa" panose="020B0604020202020204" charset="0"/>
                <a:cs typeface="Tahoma"/>
              </a:rPr>
              <a:t>configuratio</a:t>
            </a:r>
            <a:r>
              <a:rPr b="1" spc="-60" dirty="0">
                <a:solidFill>
                  <a:srgbClr val="FFFFFF"/>
                </a:solidFill>
                <a:latin typeface="Comfortaa" panose="020B0604020202020204" charset="0"/>
                <a:cs typeface="Tahoma"/>
              </a:rPr>
              <a:t>n</a:t>
            </a:r>
            <a:r>
              <a:rPr b="1" spc="-50" dirty="0">
                <a:solidFill>
                  <a:srgbClr val="FFFFFF"/>
                </a:solidFill>
                <a:latin typeface="Comfortaa" panose="020B0604020202020204" charset="0"/>
                <a:cs typeface="Tahoma"/>
              </a:rPr>
              <a:t> </a:t>
            </a:r>
            <a:r>
              <a:rPr b="1" spc="-40" dirty="0">
                <a:solidFill>
                  <a:srgbClr val="FFFFFF"/>
                </a:solidFill>
                <a:latin typeface="Comfortaa" panose="020B0604020202020204" charset="0"/>
                <a:cs typeface="Tahoma"/>
              </a:rPr>
              <a:t>urbain</a:t>
            </a:r>
            <a:r>
              <a:rPr b="1" spc="-35" dirty="0">
                <a:solidFill>
                  <a:srgbClr val="FFFFFF"/>
                </a:solidFill>
                <a:latin typeface="Comfortaa" panose="020B0604020202020204" charset="0"/>
                <a:cs typeface="Tahoma"/>
              </a:rPr>
              <a:t>e</a:t>
            </a:r>
            <a:r>
              <a:rPr b="1" spc="-40" dirty="0">
                <a:solidFill>
                  <a:srgbClr val="FFFFFF"/>
                </a:solidFill>
                <a:latin typeface="Comfortaa" panose="020B0604020202020204" charset="0"/>
                <a:cs typeface="Tahoma"/>
              </a:rPr>
              <a:t> </a:t>
            </a:r>
            <a:r>
              <a:rPr b="1" spc="-155" dirty="0">
                <a:solidFill>
                  <a:srgbClr val="FFFFFF"/>
                </a:solidFill>
                <a:latin typeface="Comfortaa" panose="020B0604020202020204" charset="0"/>
                <a:cs typeface="Tahoma"/>
              </a:rPr>
              <a:t>:</a:t>
            </a:r>
            <a:endParaRPr dirty="0">
              <a:latin typeface="Comfortaa" panose="020B0604020202020204" charset="0"/>
              <a:cs typeface="Tahoma"/>
            </a:endParaRPr>
          </a:p>
        </p:txBody>
      </p:sp>
      <p:sp>
        <p:nvSpPr>
          <p:cNvPr id="7" name="ZoneTexte 6">
            <a:extLst>
              <a:ext uri="{FF2B5EF4-FFF2-40B4-BE49-F238E27FC236}">
                <a16:creationId xmlns:a16="http://schemas.microsoft.com/office/drawing/2014/main" id="{CE2E92D3-9EBB-F0B2-0DA9-844F90604145}"/>
              </a:ext>
            </a:extLst>
          </p:cNvPr>
          <p:cNvSpPr txBox="1"/>
          <p:nvPr/>
        </p:nvSpPr>
        <p:spPr>
          <a:xfrm>
            <a:off x="293698" y="1732082"/>
            <a:ext cx="8727471" cy="3139321"/>
          </a:xfrm>
          <a:prstGeom prst="rect">
            <a:avLst/>
          </a:prstGeom>
          <a:noFill/>
        </p:spPr>
        <p:txBody>
          <a:bodyPr wrap="square">
            <a:spAutoFit/>
          </a:bodyPr>
          <a:lstStyle/>
          <a:p>
            <a:pPr marL="299085" marR="70485" indent="-287020">
              <a:lnSpc>
                <a:spcPct val="100000"/>
              </a:lnSpc>
              <a:spcBef>
                <a:spcPts val="105"/>
              </a:spcBef>
              <a:buFont typeface="Arial MT"/>
              <a:buChar char="•"/>
              <a:tabLst>
                <a:tab pos="299085" algn="l"/>
                <a:tab pos="299720" algn="l"/>
              </a:tabLst>
            </a:pPr>
            <a:r>
              <a:rPr lang="fr-FR" sz="1100" spc="-85" dirty="0">
                <a:solidFill>
                  <a:schemeClr val="bg2"/>
                </a:solidFill>
                <a:latin typeface="Comfortaa" panose="020B0604020202020204" charset="0"/>
                <a:cs typeface="Verdana"/>
              </a:rPr>
              <a:t>Essayer</a:t>
            </a:r>
            <a:r>
              <a:rPr lang="fr-FR" sz="1100" spc="-110" dirty="0">
                <a:solidFill>
                  <a:schemeClr val="bg2"/>
                </a:solidFill>
                <a:latin typeface="Comfortaa" panose="020B0604020202020204" charset="0"/>
                <a:cs typeface="Verdana"/>
              </a:rPr>
              <a:t> </a:t>
            </a:r>
            <a:r>
              <a:rPr lang="fr-FR" sz="1100" spc="80" dirty="0">
                <a:solidFill>
                  <a:schemeClr val="bg2"/>
                </a:solidFill>
                <a:latin typeface="Comfortaa" panose="020B0604020202020204" charset="0"/>
                <a:cs typeface="Verdana"/>
              </a:rPr>
              <a:t>de</a:t>
            </a:r>
            <a:r>
              <a:rPr lang="fr-FR" sz="1100" spc="-110" dirty="0">
                <a:solidFill>
                  <a:schemeClr val="bg2"/>
                </a:solidFill>
                <a:latin typeface="Comfortaa" panose="020B0604020202020204" charset="0"/>
                <a:cs typeface="Verdana"/>
              </a:rPr>
              <a:t> </a:t>
            </a:r>
            <a:r>
              <a:rPr lang="fr-FR" sz="1100" spc="-80" dirty="0">
                <a:solidFill>
                  <a:schemeClr val="bg2"/>
                </a:solidFill>
                <a:latin typeface="Comfortaa" panose="020B0604020202020204" charset="0"/>
                <a:cs typeface="Verdana"/>
              </a:rPr>
              <a:t>rester</a:t>
            </a:r>
            <a:r>
              <a:rPr lang="fr-FR" sz="1100" spc="-85" dirty="0">
                <a:solidFill>
                  <a:schemeClr val="bg2"/>
                </a:solidFill>
                <a:latin typeface="Comfortaa" panose="020B0604020202020204" charset="0"/>
                <a:cs typeface="Verdana"/>
              </a:rPr>
              <a:t> </a:t>
            </a:r>
            <a:r>
              <a:rPr lang="fr-FR" sz="1100" spc="-50" dirty="0">
                <a:solidFill>
                  <a:schemeClr val="bg2"/>
                </a:solidFill>
                <a:latin typeface="Comfortaa" panose="020B0604020202020204" charset="0"/>
                <a:cs typeface="Verdana"/>
              </a:rPr>
              <a:t>mesuré</a:t>
            </a:r>
            <a:r>
              <a:rPr lang="fr-FR" sz="1100" spc="-114" dirty="0">
                <a:solidFill>
                  <a:schemeClr val="bg2"/>
                </a:solidFill>
                <a:latin typeface="Comfortaa" panose="020B0604020202020204" charset="0"/>
                <a:cs typeface="Verdana"/>
              </a:rPr>
              <a:t> </a:t>
            </a:r>
            <a:r>
              <a:rPr lang="fr-FR" sz="1100" spc="-10" dirty="0">
                <a:solidFill>
                  <a:schemeClr val="bg2"/>
                </a:solidFill>
                <a:latin typeface="Comfortaa" panose="020B0604020202020204" charset="0"/>
                <a:cs typeface="Verdana"/>
              </a:rPr>
              <a:t>dans</a:t>
            </a:r>
            <a:r>
              <a:rPr lang="fr-FR" sz="1100" spc="-95" dirty="0">
                <a:solidFill>
                  <a:schemeClr val="bg2"/>
                </a:solidFill>
                <a:latin typeface="Comfortaa" panose="020B0604020202020204" charset="0"/>
                <a:cs typeface="Verdana"/>
              </a:rPr>
              <a:t> </a:t>
            </a:r>
            <a:r>
              <a:rPr lang="fr-FR" sz="1100" spc="-65" dirty="0">
                <a:solidFill>
                  <a:schemeClr val="bg2"/>
                </a:solidFill>
                <a:latin typeface="Comfortaa" panose="020B0604020202020204" charset="0"/>
                <a:cs typeface="Verdana"/>
              </a:rPr>
              <a:t>les</a:t>
            </a:r>
            <a:r>
              <a:rPr lang="fr-FR" sz="1100" spc="-135" dirty="0">
                <a:solidFill>
                  <a:schemeClr val="bg2"/>
                </a:solidFill>
                <a:latin typeface="Comfortaa" panose="020B0604020202020204" charset="0"/>
                <a:cs typeface="Verdana"/>
              </a:rPr>
              <a:t> </a:t>
            </a:r>
            <a:r>
              <a:rPr lang="fr-FR" sz="1100" b="1" spc="-40" dirty="0">
                <a:solidFill>
                  <a:schemeClr val="bg2"/>
                </a:solidFill>
                <a:latin typeface="Comfortaa" panose="020B0604020202020204" charset="0"/>
                <a:cs typeface="Verdana"/>
              </a:rPr>
              <a:t>proportions</a:t>
            </a:r>
            <a:r>
              <a:rPr lang="fr-FR" sz="1100" b="1" spc="-135" dirty="0">
                <a:solidFill>
                  <a:schemeClr val="bg2"/>
                </a:solidFill>
                <a:latin typeface="Comfortaa" panose="020B0604020202020204" charset="0"/>
                <a:cs typeface="Verdana"/>
              </a:rPr>
              <a:t> </a:t>
            </a:r>
            <a:r>
              <a:rPr lang="fr-FR" sz="1100" b="1" spc="-30" dirty="0">
                <a:solidFill>
                  <a:schemeClr val="bg2"/>
                </a:solidFill>
                <a:latin typeface="Comfortaa" panose="020B0604020202020204" charset="0"/>
                <a:cs typeface="Verdana"/>
              </a:rPr>
              <a:t>entre</a:t>
            </a:r>
            <a:r>
              <a:rPr lang="fr-FR" sz="1100" b="1" spc="-100" dirty="0">
                <a:solidFill>
                  <a:schemeClr val="bg2"/>
                </a:solidFill>
                <a:latin typeface="Comfortaa" panose="020B0604020202020204" charset="0"/>
                <a:cs typeface="Verdana"/>
              </a:rPr>
              <a:t> </a:t>
            </a:r>
            <a:r>
              <a:rPr lang="fr-FR" sz="1100" b="1" spc="20" dirty="0">
                <a:solidFill>
                  <a:schemeClr val="bg2"/>
                </a:solidFill>
                <a:latin typeface="Comfortaa" panose="020B0604020202020204" charset="0"/>
                <a:cs typeface="Verdana"/>
              </a:rPr>
              <a:t>espaces</a:t>
            </a:r>
            <a:r>
              <a:rPr lang="fr-FR" sz="1100" b="1" spc="-135" dirty="0">
                <a:solidFill>
                  <a:schemeClr val="bg2"/>
                </a:solidFill>
                <a:latin typeface="Comfortaa" panose="020B0604020202020204" charset="0"/>
                <a:cs typeface="Verdana"/>
              </a:rPr>
              <a:t> </a:t>
            </a:r>
            <a:r>
              <a:rPr lang="fr-FR" sz="1100" b="1" spc="-65" dirty="0">
                <a:solidFill>
                  <a:schemeClr val="bg2"/>
                </a:solidFill>
                <a:latin typeface="Comfortaa" panose="020B0604020202020204" charset="0"/>
                <a:cs typeface="Verdana"/>
              </a:rPr>
              <a:t>construits</a:t>
            </a:r>
            <a:r>
              <a:rPr lang="fr-FR" sz="1100" b="1" spc="-145" dirty="0">
                <a:solidFill>
                  <a:schemeClr val="bg2"/>
                </a:solidFill>
                <a:latin typeface="Comfortaa" panose="020B0604020202020204" charset="0"/>
                <a:cs typeface="Verdana"/>
              </a:rPr>
              <a:t> </a:t>
            </a:r>
            <a:r>
              <a:rPr lang="fr-FR" sz="1100" b="1" spc="-25" dirty="0">
                <a:solidFill>
                  <a:schemeClr val="bg2"/>
                </a:solidFill>
                <a:latin typeface="Comfortaa" panose="020B0604020202020204" charset="0"/>
                <a:cs typeface="Verdana"/>
              </a:rPr>
              <a:t>/</a:t>
            </a:r>
            <a:r>
              <a:rPr lang="fr-FR" sz="1100" b="1" spc="-90" dirty="0">
                <a:solidFill>
                  <a:schemeClr val="bg2"/>
                </a:solidFill>
                <a:latin typeface="Comfortaa" panose="020B0604020202020204" charset="0"/>
                <a:cs typeface="Verdana"/>
              </a:rPr>
              <a:t> </a:t>
            </a:r>
            <a:r>
              <a:rPr lang="fr-FR" sz="1100" b="1" spc="20" dirty="0">
                <a:solidFill>
                  <a:schemeClr val="bg2"/>
                </a:solidFill>
                <a:latin typeface="Comfortaa" panose="020B0604020202020204" charset="0"/>
                <a:cs typeface="Verdana"/>
              </a:rPr>
              <a:t>espaces</a:t>
            </a:r>
            <a:r>
              <a:rPr lang="fr-FR" sz="1100" b="1" spc="-135" dirty="0">
                <a:solidFill>
                  <a:schemeClr val="bg2"/>
                </a:solidFill>
                <a:latin typeface="Comfortaa" panose="020B0604020202020204" charset="0"/>
                <a:cs typeface="Verdana"/>
              </a:rPr>
              <a:t> </a:t>
            </a:r>
            <a:r>
              <a:rPr lang="fr-FR" sz="1100" b="1" spc="-85" dirty="0">
                <a:solidFill>
                  <a:schemeClr val="bg2"/>
                </a:solidFill>
                <a:latin typeface="Comfortaa" panose="020B0604020202020204" charset="0"/>
                <a:cs typeface="Verdana"/>
              </a:rPr>
              <a:t>verts</a:t>
            </a:r>
            <a:r>
              <a:rPr lang="fr-FR" sz="1100" b="1" spc="-110" dirty="0">
                <a:solidFill>
                  <a:schemeClr val="bg2"/>
                </a:solidFill>
                <a:latin typeface="Comfortaa" panose="020B0604020202020204" charset="0"/>
                <a:cs typeface="Verdana"/>
              </a:rPr>
              <a:t> </a:t>
            </a:r>
            <a:r>
              <a:rPr lang="fr-FR" sz="1100" dirty="0">
                <a:solidFill>
                  <a:schemeClr val="bg2"/>
                </a:solidFill>
                <a:latin typeface="Comfortaa" panose="020B0604020202020204" charset="0"/>
                <a:cs typeface="Verdana"/>
              </a:rPr>
              <a:t>et</a:t>
            </a:r>
            <a:r>
              <a:rPr lang="fr-FR" sz="1100" spc="-114" dirty="0">
                <a:solidFill>
                  <a:schemeClr val="bg2"/>
                </a:solidFill>
                <a:latin typeface="Comfortaa" panose="020B0604020202020204" charset="0"/>
                <a:cs typeface="Verdana"/>
              </a:rPr>
              <a:t> </a:t>
            </a:r>
            <a:r>
              <a:rPr lang="fr-FR" sz="1100" spc="20" dirty="0">
                <a:solidFill>
                  <a:schemeClr val="bg2"/>
                </a:solidFill>
                <a:latin typeface="Comfortaa" panose="020B0604020202020204" charset="0"/>
                <a:cs typeface="Verdana"/>
              </a:rPr>
              <a:t>espaces</a:t>
            </a:r>
            <a:r>
              <a:rPr lang="fr-FR" sz="1100" spc="-125" dirty="0">
                <a:solidFill>
                  <a:schemeClr val="bg2"/>
                </a:solidFill>
                <a:latin typeface="Comfortaa" panose="020B0604020202020204" charset="0"/>
                <a:cs typeface="Verdana"/>
              </a:rPr>
              <a:t> </a:t>
            </a:r>
            <a:r>
              <a:rPr lang="fr-FR" sz="1100" spc="75" dirty="0">
                <a:solidFill>
                  <a:schemeClr val="bg2"/>
                </a:solidFill>
                <a:latin typeface="Comfortaa" panose="020B0604020202020204" charset="0"/>
                <a:cs typeface="Verdana"/>
              </a:rPr>
              <a:t>de </a:t>
            </a:r>
            <a:r>
              <a:rPr lang="fr-FR" sz="1100" spc="-475" dirty="0">
                <a:solidFill>
                  <a:schemeClr val="bg2"/>
                </a:solidFill>
                <a:latin typeface="Comfortaa" panose="020B0604020202020204" charset="0"/>
                <a:cs typeface="Verdana"/>
              </a:rPr>
              <a:t> </a:t>
            </a:r>
            <a:r>
              <a:rPr lang="fr-FR" sz="1100" spc="-40" dirty="0">
                <a:solidFill>
                  <a:schemeClr val="bg2"/>
                </a:solidFill>
                <a:latin typeface="Comfortaa" panose="020B0604020202020204" charset="0"/>
                <a:cs typeface="Verdana"/>
              </a:rPr>
              <a:t>stationnements</a:t>
            </a:r>
            <a:endParaRPr lang="fr-FR" sz="1100" dirty="0">
              <a:solidFill>
                <a:schemeClr val="bg2"/>
              </a:solidFill>
              <a:latin typeface="Comfortaa" panose="020B0604020202020204" charset="0"/>
              <a:cs typeface="Verdana"/>
            </a:endParaRPr>
          </a:p>
          <a:p>
            <a:pPr>
              <a:lnSpc>
                <a:spcPct val="100000"/>
              </a:lnSpc>
              <a:spcBef>
                <a:spcPts val="40"/>
              </a:spcBef>
              <a:buClr>
                <a:srgbClr val="001F5F"/>
              </a:buClr>
              <a:buFont typeface="Arial MT"/>
              <a:buChar char="•"/>
            </a:pPr>
            <a:endParaRPr lang="fr-FR" sz="1100" dirty="0">
              <a:solidFill>
                <a:schemeClr val="bg2"/>
              </a:solidFill>
              <a:latin typeface="Comfortaa" panose="020B0604020202020204" charset="0"/>
              <a:cs typeface="Verdana"/>
            </a:endParaRPr>
          </a:p>
          <a:p>
            <a:pPr marL="299085" indent="-287020">
              <a:lnSpc>
                <a:spcPct val="100000"/>
              </a:lnSpc>
              <a:buFont typeface="Arial MT"/>
              <a:buChar char="•"/>
              <a:tabLst>
                <a:tab pos="299085" algn="l"/>
                <a:tab pos="299720" algn="l"/>
              </a:tabLst>
            </a:pPr>
            <a:r>
              <a:rPr lang="fr-FR" sz="1100" dirty="0">
                <a:solidFill>
                  <a:schemeClr val="bg2"/>
                </a:solidFill>
                <a:latin typeface="Comfortaa" panose="020B0604020202020204" charset="0"/>
                <a:cs typeface="Verdana"/>
              </a:rPr>
              <a:t>Volonté</a:t>
            </a:r>
            <a:r>
              <a:rPr lang="fr-FR" sz="1100" spc="-135" dirty="0">
                <a:solidFill>
                  <a:schemeClr val="bg2"/>
                </a:solidFill>
                <a:latin typeface="Comfortaa" panose="020B0604020202020204" charset="0"/>
                <a:cs typeface="Verdana"/>
              </a:rPr>
              <a:t> </a:t>
            </a:r>
            <a:r>
              <a:rPr lang="fr-FR" sz="1100" spc="80" dirty="0">
                <a:solidFill>
                  <a:schemeClr val="bg2"/>
                </a:solidFill>
                <a:latin typeface="Comfortaa" panose="020B0604020202020204" charset="0"/>
                <a:cs typeface="Verdana"/>
              </a:rPr>
              <a:t>de</a:t>
            </a:r>
            <a:r>
              <a:rPr lang="fr-FR" sz="1100" spc="-100" dirty="0">
                <a:solidFill>
                  <a:schemeClr val="bg2"/>
                </a:solidFill>
                <a:latin typeface="Comfortaa" panose="020B0604020202020204" charset="0"/>
                <a:cs typeface="Verdana"/>
              </a:rPr>
              <a:t> </a:t>
            </a:r>
            <a:r>
              <a:rPr lang="fr-FR" sz="1100" b="1" spc="-15" dirty="0">
                <a:solidFill>
                  <a:schemeClr val="bg2"/>
                </a:solidFill>
                <a:latin typeface="Comfortaa" panose="020B0604020202020204" charset="0"/>
                <a:cs typeface="Verdana"/>
              </a:rPr>
              <a:t>composition</a:t>
            </a:r>
            <a:r>
              <a:rPr lang="fr-FR" sz="1100" b="1" spc="-140" dirty="0">
                <a:solidFill>
                  <a:schemeClr val="bg2"/>
                </a:solidFill>
                <a:latin typeface="Comfortaa" panose="020B0604020202020204" charset="0"/>
                <a:cs typeface="Verdana"/>
              </a:rPr>
              <a:t> </a:t>
            </a:r>
            <a:r>
              <a:rPr lang="fr-FR" sz="1100" b="1" spc="-30" dirty="0">
                <a:solidFill>
                  <a:schemeClr val="bg2"/>
                </a:solidFill>
                <a:latin typeface="Comfortaa" panose="020B0604020202020204" charset="0"/>
                <a:cs typeface="Verdana"/>
              </a:rPr>
              <a:t>harmonieuse</a:t>
            </a:r>
            <a:endParaRPr lang="fr-FR" sz="1100" b="1" dirty="0">
              <a:solidFill>
                <a:schemeClr val="bg2"/>
              </a:solidFill>
              <a:latin typeface="Comfortaa" panose="020B0604020202020204" charset="0"/>
              <a:cs typeface="Verdana"/>
            </a:endParaRPr>
          </a:p>
          <a:p>
            <a:pPr>
              <a:lnSpc>
                <a:spcPct val="100000"/>
              </a:lnSpc>
              <a:spcBef>
                <a:spcPts val="35"/>
              </a:spcBef>
              <a:buClr>
                <a:srgbClr val="001F5F"/>
              </a:buClr>
              <a:buFont typeface="Arial MT"/>
              <a:buChar char="•"/>
            </a:pPr>
            <a:endParaRPr lang="fr-FR" sz="1100" dirty="0">
              <a:solidFill>
                <a:schemeClr val="bg2"/>
              </a:solidFill>
              <a:latin typeface="Comfortaa" panose="020B0604020202020204" charset="0"/>
              <a:cs typeface="Verdana"/>
            </a:endParaRPr>
          </a:p>
          <a:p>
            <a:pPr marL="299085" indent="-287020">
              <a:lnSpc>
                <a:spcPct val="100000"/>
              </a:lnSpc>
              <a:spcBef>
                <a:spcPts val="5"/>
              </a:spcBef>
              <a:buFont typeface="Arial MT"/>
              <a:buChar char="•"/>
              <a:tabLst>
                <a:tab pos="299085" algn="l"/>
                <a:tab pos="299720" algn="l"/>
              </a:tabLst>
            </a:pPr>
            <a:r>
              <a:rPr lang="fr-FR" sz="1100" spc="-35" dirty="0">
                <a:solidFill>
                  <a:schemeClr val="bg2"/>
                </a:solidFill>
                <a:latin typeface="Comfortaa" panose="020B0604020202020204" charset="0"/>
                <a:cs typeface="Verdana"/>
              </a:rPr>
              <a:t>Eventuelle</a:t>
            </a:r>
            <a:r>
              <a:rPr lang="fr-FR" sz="1100" spc="-130" dirty="0">
                <a:solidFill>
                  <a:schemeClr val="bg2"/>
                </a:solidFill>
                <a:latin typeface="Comfortaa" panose="020B0604020202020204" charset="0"/>
                <a:cs typeface="Verdana"/>
              </a:rPr>
              <a:t> </a:t>
            </a:r>
            <a:r>
              <a:rPr lang="fr-FR" sz="1100" b="1" spc="-40" dirty="0">
                <a:solidFill>
                  <a:schemeClr val="bg2"/>
                </a:solidFill>
                <a:latin typeface="Comfortaa" panose="020B0604020202020204" charset="0"/>
                <a:cs typeface="Verdana"/>
              </a:rPr>
              <a:t>mutualisation</a:t>
            </a:r>
            <a:r>
              <a:rPr lang="fr-FR" sz="1100" b="1" spc="-145" dirty="0">
                <a:solidFill>
                  <a:schemeClr val="bg2"/>
                </a:solidFill>
                <a:latin typeface="Comfortaa" panose="020B0604020202020204" charset="0"/>
                <a:cs typeface="Verdana"/>
              </a:rPr>
              <a:t> </a:t>
            </a:r>
            <a:r>
              <a:rPr lang="fr-FR" sz="1100" b="1" spc="-10" dirty="0">
                <a:solidFill>
                  <a:schemeClr val="bg2"/>
                </a:solidFill>
                <a:latin typeface="Comfortaa" panose="020B0604020202020204" charset="0"/>
                <a:cs typeface="Verdana"/>
              </a:rPr>
              <a:t>des</a:t>
            </a:r>
            <a:r>
              <a:rPr lang="fr-FR" sz="1100" b="1" spc="-105" dirty="0">
                <a:solidFill>
                  <a:schemeClr val="bg2"/>
                </a:solidFill>
                <a:latin typeface="Comfortaa" panose="020B0604020202020204" charset="0"/>
                <a:cs typeface="Verdana"/>
              </a:rPr>
              <a:t> </a:t>
            </a:r>
            <a:r>
              <a:rPr lang="fr-FR" sz="1100" b="1" spc="20" dirty="0">
                <a:solidFill>
                  <a:schemeClr val="bg2"/>
                </a:solidFill>
                <a:latin typeface="Comfortaa" panose="020B0604020202020204" charset="0"/>
                <a:cs typeface="Verdana"/>
              </a:rPr>
              <a:t>espaces</a:t>
            </a:r>
            <a:r>
              <a:rPr lang="fr-FR" sz="1100" b="1" spc="-125" dirty="0">
                <a:solidFill>
                  <a:schemeClr val="bg2"/>
                </a:solidFill>
                <a:latin typeface="Comfortaa" panose="020B0604020202020204" charset="0"/>
                <a:cs typeface="Verdana"/>
              </a:rPr>
              <a:t> </a:t>
            </a:r>
            <a:r>
              <a:rPr lang="fr-FR" sz="1100" b="1" spc="80" dirty="0">
                <a:solidFill>
                  <a:schemeClr val="bg2"/>
                </a:solidFill>
                <a:latin typeface="Comfortaa" panose="020B0604020202020204" charset="0"/>
                <a:cs typeface="Verdana"/>
              </a:rPr>
              <a:t>de</a:t>
            </a:r>
            <a:r>
              <a:rPr lang="fr-FR" sz="1100" b="1" spc="-105" dirty="0">
                <a:solidFill>
                  <a:schemeClr val="bg2"/>
                </a:solidFill>
                <a:latin typeface="Comfortaa" panose="020B0604020202020204" charset="0"/>
                <a:cs typeface="Verdana"/>
              </a:rPr>
              <a:t> </a:t>
            </a:r>
            <a:r>
              <a:rPr lang="fr-FR" sz="1100" b="1" spc="-40" dirty="0">
                <a:solidFill>
                  <a:schemeClr val="bg2"/>
                </a:solidFill>
                <a:latin typeface="Comfortaa" panose="020B0604020202020204" charset="0"/>
                <a:cs typeface="Verdana"/>
              </a:rPr>
              <a:t>stationnements</a:t>
            </a:r>
            <a:r>
              <a:rPr lang="fr-FR" sz="1100" b="1" spc="-135" dirty="0">
                <a:solidFill>
                  <a:schemeClr val="bg2"/>
                </a:solidFill>
                <a:latin typeface="Comfortaa" panose="020B0604020202020204" charset="0"/>
                <a:cs typeface="Verdana"/>
              </a:rPr>
              <a:t> </a:t>
            </a:r>
            <a:r>
              <a:rPr lang="fr-FR" sz="1100" spc="-15" dirty="0">
                <a:solidFill>
                  <a:schemeClr val="bg2"/>
                </a:solidFill>
                <a:latin typeface="Comfortaa" panose="020B0604020202020204" charset="0"/>
                <a:cs typeface="Verdana"/>
              </a:rPr>
              <a:t>pour</a:t>
            </a:r>
            <a:r>
              <a:rPr lang="fr-FR" sz="1100" spc="-114" dirty="0">
                <a:solidFill>
                  <a:schemeClr val="bg2"/>
                </a:solidFill>
                <a:latin typeface="Comfortaa" panose="020B0604020202020204" charset="0"/>
                <a:cs typeface="Verdana"/>
              </a:rPr>
              <a:t> </a:t>
            </a:r>
            <a:r>
              <a:rPr lang="fr-FR" sz="1100" spc="-65" dirty="0">
                <a:solidFill>
                  <a:schemeClr val="bg2"/>
                </a:solidFill>
                <a:latin typeface="Comfortaa" panose="020B0604020202020204" charset="0"/>
                <a:cs typeface="Verdana"/>
              </a:rPr>
              <a:t>les</a:t>
            </a:r>
            <a:r>
              <a:rPr lang="fr-FR" sz="1100" spc="-135" dirty="0">
                <a:solidFill>
                  <a:schemeClr val="bg2"/>
                </a:solidFill>
                <a:latin typeface="Comfortaa" panose="020B0604020202020204" charset="0"/>
                <a:cs typeface="Verdana"/>
              </a:rPr>
              <a:t> </a:t>
            </a:r>
            <a:r>
              <a:rPr lang="fr-FR" sz="1100" spc="-20" dirty="0">
                <a:solidFill>
                  <a:schemeClr val="bg2"/>
                </a:solidFill>
                <a:latin typeface="Comfortaa" panose="020B0604020202020204" charset="0"/>
                <a:cs typeface="Verdana"/>
              </a:rPr>
              <a:t>logements</a:t>
            </a:r>
            <a:r>
              <a:rPr lang="fr-FR" sz="1100" spc="-135" dirty="0">
                <a:solidFill>
                  <a:schemeClr val="bg2"/>
                </a:solidFill>
                <a:latin typeface="Comfortaa" panose="020B0604020202020204" charset="0"/>
                <a:cs typeface="Verdana"/>
              </a:rPr>
              <a:t> </a:t>
            </a:r>
            <a:r>
              <a:rPr lang="fr-FR" sz="1100" dirty="0">
                <a:solidFill>
                  <a:schemeClr val="bg2"/>
                </a:solidFill>
                <a:latin typeface="Comfortaa" panose="020B0604020202020204" charset="0"/>
                <a:cs typeface="Verdana"/>
              </a:rPr>
              <a:t>et</a:t>
            </a:r>
            <a:r>
              <a:rPr lang="fr-FR" sz="1100" spc="-100" dirty="0">
                <a:solidFill>
                  <a:schemeClr val="bg2"/>
                </a:solidFill>
                <a:latin typeface="Comfortaa" panose="020B0604020202020204" charset="0"/>
                <a:cs typeface="Verdana"/>
              </a:rPr>
              <a:t> </a:t>
            </a:r>
            <a:r>
              <a:rPr lang="fr-FR" sz="1100" spc="-10" dirty="0">
                <a:solidFill>
                  <a:schemeClr val="bg2"/>
                </a:solidFill>
                <a:latin typeface="Comfortaa" panose="020B0604020202020204" charset="0"/>
                <a:cs typeface="Verdana"/>
              </a:rPr>
              <a:t>l’activité</a:t>
            </a:r>
            <a:endParaRPr lang="fr-FR" sz="1100" dirty="0">
              <a:solidFill>
                <a:schemeClr val="bg2"/>
              </a:solidFill>
              <a:latin typeface="Comfortaa" panose="020B0604020202020204" charset="0"/>
              <a:cs typeface="Verdana"/>
            </a:endParaRPr>
          </a:p>
          <a:p>
            <a:pPr>
              <a:lnSpc>
                <a:spcPct val="100000"/>
              </a:lnSpc>
              <a:spcBef>
                <a:spcPts val="35"/>
              </a:spcBef>
              <a:buClr>
                <a:srgbClr val="001F5F"/>
              </a:buClr>
              <a:buFont typeface="Arial MT"/>
              <a:buChar char="•"/>
            </a:pPr>
            <a:endParaRPr lang="fr-FR" sz="1100" dirty="0">
              <a:solidFill>
                <a:schemeClr val="bg2"/>
              </a:solidFill>
              <a:latin typeface="Comfortaa" panose="020B0604020202020204" charset="0"/>
              <a:cs typeface="Verdana"/>
            </a:endParaRPr>
          </a:p>
          <a:p>
            <a:pPr marL="299085" indent="-287020">
              <a:lnSpc>
                <a:spcPct val="100000"/>
              </a:lnSpc>
              <a:buFont typeface="Arial MT"/>
              <a:buChar char="•"/>
              <a:tabLst>
                <a:tab pos="299085" algn="l"/>
                <a:tab pos="299720" algn="l"/>
              </a:tabLst>
            </a:pPr>
            <a:r>
              <a:rPr lang="fr-FR" sz="1100" spc="25" dirty="0">
                <a:solidFill>
                  <a:schemeClr val="bg2"/>
                </a:solidFill>
                <a:latin typeface="Comfortaa" panose="020B0604020202020204" charset="0"/>
                <a:cs typeface="Verdana"/>
              </a:rPr>
              <a:t>Recherche</a:t>
            </a:r>
            <a:r>
              <a:rPr lang="fr-FR" sz="1100" spc="-130" dirty="0">
                <a:solidFill>
                  <a:schemeClr val="bg2"/>
                </a:solidFill>
                <a:latin typeface="Comfortaa" panose="020B0604020202020204" charset="0"/>
                <a:cs typeface="Verdana"/>
              </a:rPr>
              <a:t> </a:t>
            </a:r>
            <a:r>
              <a:rPr lang="fr-FR" sz="1100" b="1" spc="20" dirty="0">
                <a:solidFill>
                  <a:schemeClr val="bg2"/>
                </a:solidFill>
                <a:latin typeface="Comfortaa" panose="020B0604020202020204" charset="0"/>
                <a:cs typeface="Verdana"/>
              </a:rPr>
              <a:t>d’homogénéité</a:t>
            </a:r>
            <a:r>
              <a:rPr lang="fr-FR" sz="1100" b="1" spc="-130" dirty="0">
                <a:solidFill>
                  <a:schemeClr val="bg2"/>
                </a:solidFill>
                <a:latin typeface="Comfortaa" panose="020B0604020202020204" charset="0"/>
                <a:cs typeface="Verdana"/>
              </a:rPr>
              <a:t> </a:t>
            </a:r>
            <a:r>
              <a:rPr lang="fr-FR" sz="1100" b="1" spc="-250" dirty="0">
                <a:solidFill>
                  <a:schemeClr val="bg2"/>
                </a:solidFill>
                <a:latin typeface="Comfortaa" panose="020B0604020202020204" charset="0"/>
                <a:cs typeface="Verdana"/>
              </a:rPr>
              <a:t>:</a:t>
            </a:r>
            <a:r>
              <a:rPr lang="fr-FR" sz="1100" b="1" spc="-95" dirty="0">
                <a:solidFill>
                  <a:schemeClr val="bg2"/>
                </a:solidFill>
                <a:latin typeface="Comfortaa" panose="020B0604020202020204" charset="0"/>
                <a:cs typeface="Verdana"/>
              </a:rPr>
              <a:t>  </a:t>
            </a:r>
            <a:r>
              <a:rPr lang="fr-FR" sz="1100" b="1" spc="-30" dirty="0">
                <a:solidFill>
                  <a:schemeClr val="bg2"/>
                </a:solidFill>
                <a:latin typeface="Comfortaa" panose="020B0604020202020204" charset="0"/>
                <a:cs typeface="Verdana"/>
              </a:rPr>
              <a:t>entre</a:t>
            </a:r>
            <a:r>
              <a:rPr lang="fr-FR" sz="1100" b="1" spc="-100" dirty="0">
                <a:solidFill>
                  <a:schemeClr val="bg2"/>
                </a:solidFill>
                <a:latin typeface="Comfortaa" panose="020B0604020202020204" charset="0"/>
                <a:cs typeface="Verdana"/>
              </a:rPr>
              <a:t> </a:t>
            </a:r>
            <a:r>
              <a:rPr lang="fr-FR" sz="1100" b="1" spc="-60" dirty="0">
                <a:solidFill>
                  <a:schemeClr val="bg2"/>
                </a:solidFill>
                <a:latin typeface="Comfortaa" panose="020B0604020202020204" charset="0"/>
                <a:cs typeface="Verdana"/>
              </a:rPr>
              <a:t>intimité</a:t>
            </a:r>
            <a:r>
              <a:rPr lang="fr-FR" sz="1100" b="1" spc="-130" dirty="0">
                <a:solidFill>
                  <a:schemeClr val="bg2"/>
                </a:solidFill>
                <a:latin typeface="Comfortaa" panose="020B0604020202020204" charset="0"/>
                <a:cs typeface="Verdana"/>
              </a:rPr>
              <a:t> </a:t>
            </a:r>
            <a:r>
              <a:rPr lang="fr-FR" sz="1100" b="1" dirty="0">
                <a:solidFill>
                  <a:schemeClr val="bg2"/>
                </a:solidFill>
                <a:latin typeface="Comfortaa" panose="020B0604020202020204" charset="0"/>
                <a:cs typeface="Verdana"/>
              </a:rPr>
              <a:t>et</a:t>
            </a:r>
            <a:r>
              <a:rPr lang="fr-FR" sz="1100" b="1" spc="-100" dirty="0">
                <a:solidFill>
                  <a:schemeClr val="bg2"/>
                </a:solidFill>
                <a:latin typeface="Comfortaa" panose="020B0604020202020204" charset="0"/>
                <a:cs typeface="Verdana"/>
              </a:rPr>
              <a:t> </a:t>
            </a:r>
            <a:r>
              <a:rPr lang="fr-FR" sz="1100" b="1" spc="-25" dirty="0">
                <a:solidFill>
                  <a:schemeClr val="bg2"/>
                </a:solidFill>
                <a:latin typeface="Comfortaa" panose="020B0604020202020204" charset="0"/>
                <a:cs typeface="Verdana"/>
              </a:rPr>
              <a:t>identité</a:t>
            </a:r>
            <a:r>
              <a:rPr lang="fr-FR" sz="1100" b="1" spc="-130" dirty="0">
                <a:solidFill>
                  <a:schemeClr val="bg2"/>
                </a:solidFill>
                <a:latin typeface="Comfortaa" panose="020B0604020202020204" charset="0"/>
                <a:cs typeface="Verdana"/>
              </a:rPr>
              <a:t> </a:t>
            </a:r>
            <a:r>
              <a:rPr lang="fr-FR" sz="1100" b="1" spc="20" dirty="0">
                <a:solidFill>
                  <a:schemeClr val="bg2"/>
                </a:solidFill>
                <a:latin typeface="Comfortaa" panose="020B0604020202020204" charset="0"/>
                <a:cs typeface="Verdana"/>
              </a:rPr>
              <a:t>commune</a:t>
            </a:r>
            <a:endParaRPr lang="fr-FR" sz="1100" b="1" dirty="0">
              <a:solidFill>
                <a:schemeClr val="bg2"/>
              </a:solidFill>
              <a:latin typeface="Comfortaa" panose="020B0604020202020204" charset="0"/>
              <a:cs typeface="Verdana"/>
            </a:endParaRPr>
          </a:p>
          <a:p>
            <a:pPr>
              <a:lnSpc>
                <a:spcPct val="100000"/>
              </a:lnSpc>
              <a:spcBef>
                <a:spcPts val="45"/>
              </a:spcBef>
              <a:buClr>
                <a:srgbClr val="001F5F"/>
              </a:buClr>
              <a:buFont typeface="Arial MT"/>
              <a:buChar char="•"/>
            </a:pPr>
            <a:endParaRPr lang="fr-FR" sz="1100" dirty="0">
              <a:solidFill>
                <a:schemeClr val="bg2"/>
              </a:solidFill>
              <a:latin typeface="Comfortaa" panose="020B0604020202020204" charset="0"/>
              <a:cs typeface="Verdana"/>
            </a:endParaRPr>
          </a:p>
          <a:p>
            <a:pPr marL="299085" indent="-287020">
              <a:lnSpc>
                <a:spcPct val="100000"/>
              </a:lnSpc>
              <a:buFont typeface="Arial MT"/>
              <a:buChar char="•"/>
              <a:tabLst>
                <a:tab pos="299085" algn="l"/>
                <a:tab pos="299720" algn="l"/>
              </a:tabLst>
            </a:pPr>
            <a:r>
              <a:rPr lang="fr-FR" sz="1100" b="1" spc="95" dirty="0">
                <a:solidFill>
                  <a:schemeClr val="bg2"/>
                </a:solidFill>
                <a:latin typeface="Comfortaa" panose="020B0604020202020204" charset="0"/>
                <a:cs typeface="Verdana"/>
              </a:rPr>
              <a:t>A</a:t>
            </a:r>
            <a:r>
              <a:rPr lang="fr-FR" sz="1100" b="1" spc="175" dirty="0">
                <a:solidFill>
                  <a:schemeClr val="bg2"/>
                </a:solidFill>
                <a:latin typeface="Comfortaa" panose="020B0604020202020204" charset="0"/>
                <a:cs typeface="Verdana"/>
              </a:rPr>
              <a:t>c</a:t>
            </a:r>
            <a:r>
              <a:rPr lang="fr-FR" sz="1100" b="1" spc="170" dirty="0">
                <a:solidFill>
                  <a:schemeClr val="bg2"/>
                </a:solidFill>
                <a:latin typeface="Comfortaa" panose="020B0604020202020204" charset="0"/>
                <a:cs typeface="Verdana"/>
              </a:rPr>
              <a:t>c</a:t>
            </a:r>
            <a:r>
              <a:rPr lang="fr-FR" sz="1100" b="1" spc="-55" dirty="0">
                <a:solidFill>
                  <a:schemeClr val="bg2"/>
                </a:solidFill>
                <a:latin typeface="Comfortaa" panose="020B0604020202020204" charset="0"/>
                <a:cs typeface="Verdana"/>
              </a:rPr>
              <a:t>ès</a:t>
            </a:r>
            <a:r>
              <a:rPr lang="fr-FR" sz="1100" b="1" spc="-140" dirty="0">
                <a:solidFill>
                  <a:schemeClr val="bg2"/>
                </a:solidFill>
                <a:latin typeface="Comfortaa" panose="020B0604020202020204" charset="0"/>
                <a:cs typeface="Verdana"/>
              </a:rPr>
              <a:t> </a:t>
            </a:r>
            <a:r>
              <a:rPr lang="fr-FR" sz="1100" b="1" spc="-15" dirty="0">
                <a:solidFill>
                  <a:schemeClr val="bg2"/>
                </a:solidFill>
                <a:latin typeface="Comfortaa" panose="020B0604020202020204" charset="0"/>
                <a:cs typeface="Verdana"/>
              </a:rPr>
              <a:t>d</a:t>
            </a:r>
            <a:r>
              <a:rPr lang="fr-FR" sz="1100" b="1" spc="10" dirty="0">
                <a:solidFill>
                  <a:schemeClr val="bg2"/>
                </a:solidFill>
                <a:latin typeface="Comfortaa" panose="020B0604020202020204" charset="0"/>
                <a:cs typeface="Verdana"/>
              </a:rPr>
              <a:t>i</a:t>
            </a:r>
            <a:r>
              <a:rPr lang="fr-FR" sz="1100" b="1" spc="-190" dirty="0">
                <a:solidFill>
                  <a:schemeClr val="bg2"/>
                </a:solidFill>
                <a:latin typeface="Comfortaa" panose="020B0604020202020204" charset="0"/>
                <a:cs typeface="Verdana"/>
              </a:rPr>
              <a:t>s</a:t>
            </a:r>
            <a:r>
              <a:rPr lang="fr-FR" sz="1100" b="1" spc="-90" dirty="0">
                <a:solidFill>
                  <a:schemeClr val="bg2"/>
                </a:solidFill>
                <a:latin typeface="Comfortaa" panose="020B0604020202020204" charset="0"/>
                <a:cs typeface="Verdana"/>
              </a:rPr>
              <a:t>t</a:t>
            </a:r>
            <a:r>
              <a:rPr lang="fr-FR" sz="1100" b="1" spc="-100" dirty="0">
                <a:solidFill>
                  <a:schemeClr val="bg2"/>
                </a:solidFill>
                <a:latin typeface="Comfortaa" panose="020B0604020202020204" charset="0"/>
                <a:cs typeface="Verdana"/>
              </a:rPr>
              <a:t>i</a:t>
            </a:r>
            <a:r>
              <a:rPr lang="fr-FR" sz="1100" b="1" spc="-35" dirty="0">
                <a:solidFill>
                  <a:schemeClr val="bg2"/>
                </a:solidFill>
                <a:latin typeface="Comfortaa" panose="020B0604020202020204" charset="0"/>
                <a:cs typeface="Verdana"/>
              </a:rPr>
              <a:t>n</a:t>
            </a:r>
            <a:r>
              <a:rPr lang="fr-FR" sz="1100" b="1" spc="165" dirty="0">
                <a:solidFill>
                  <a:schemeClr val="bg2"/>
                </a:solidFill>
                <a:latin typeface="Comfortaa" panose="020B0604020202020204" charset="0"/>
                <a:cs typeface="Verdana"/>
              </a:rPr>
              <a:t>c</a:t>
            </a:r>
            <a:r>
              <a:rPr lang="fr-FR" sz="1100" b="1" spc="-80" dirty="0">
                <a:solidFill>
                  <a:schemeClr val="bg2"/>
                </a:solidFill>
                <a:latin typeface="Comfortaa" panose="020B0604020202020204" charset="0"/>
                <a:cs typeface="Verdana"/>
              </a:rPr>
              <a:t>t</a:t>
            </a:r>
            <a:r>
              <a:rPr lang="fr-FR" sz="1100" spc="-145" dirty="0">
                <a:solidFill>
                  <a:schemeClr val="bg2"/>
                </a:solidFill>
                <a:latin typeface="Comfortaa" panose="020B0604020202020204" charset="0"/>
                <a:cs typeface="Verdana"/>
              </a:rPr>
              <a:t>  </a:t>
            </a:r>
            <a:r>
              <a:rPr lang="fr-FR" sz="1100" spc="20" dirty="0">
                <a:solidFill>
                  <a:schemeClr val="bg2"/>
                </a:solidFill>
                <a:latin typeface="Comfortaa" panose="020B0604020202020204" charset="0"/>
                <a:cs typeface="Verdana"/>
              </a:rPr>
              <a:t>e</a:t>
            </a:r>
            <a:r>
              <a:rPr lang="fr-FR" sz="1100" spc="15" dirty="0">
                <a:solidFill>
                  <a:schemeClr val="bg2"/>
                </a:solidFill>
                <a:latin typeface="Comfortaa" panose="020B0604020202020204" charset="0"/>
                <a:cs typeface="Verdana"/>
              </a:rPr>
              <a:t>n</a:t>
            </a:r>
            <a:r>
              <a:rPr lang="fr-FR" sz="1100" spc="-90" dirty="0">
                <a:solidFill>
                  <a:schemeClr val="bg2"/>
                </a:solidFill>
                <a:latin typeface="Comfortaa" panose="020B0604020202020204" charset="0"/>
                <a:cs typeface="Verdana"/>
              </a:rPr>
              <a:t>t</a:t>
            </a:r>
            <a:r>
              <a:rPr lang="fr-FR" sz="1100" spc="-50" dirty="0">
                <a:solidFill>
                  <a:schemeClr val="bg2"/>
                </a:solidFill>
                <a:latin typeface="Comfortaa" panose="020B0604020202020204" charset="0"/>
                <a:cs typeface="Verdana"/>
              </a:rPr>
              <a:t>re</a:t>
            </a:r>
            <a:r>
              <a:rPr lang="fr-FR" sz="1100" spc="-105" dirty="0">
                <a:solidFill>
                  <a:schemeClr val="bg2"/>
                </a:solidFill>
                <a:latin typeface="Comfortaa" panose="020B0604020202020204" charset="0"/>
                <a:cs typeface="Verdana"/>
              </a:rPr>
              <a:t> </a:t>
            </a:r>
            <a:r>
              <a:rPr lang="fr-FR" sz="1100" spc="180" dirty="0">
                <a:solidFill>
                  <a:schemeClr val="bg2"/>
                </a:solidFill>
                <a:latin typeface="Comfortaa" panose="020B0604020202020204" charset="0"/>
                <a:cs typeface="Verdana"/>
              </a:rPr>
              <a:t>c</a:t>
            </a:r>
            <a:r>
              <a:rPr lang="fr-FR" sz="1100" spc="65" dirty="0">
                <a:solidFill>
                  <a:schemeClr val="bg2"/>
                </a:solidFill>
                <a:latin typeface="Comfortaa" panose="020B0604020202020204" charset="0"/>
                <a:cs typeface="Verdana"/>
              </a:rPr>
              <a:t>o</a:t>
            </a:r>
            <a:r>
              <a:rPr lang="fr-FR" sz="1100" spc="-45" dirty="0">
                <a:solidFill>
                  <a:schemeClr val="bg2"/>
                </a:solidFill>
                <a:latin typeface="Comfortaa" panose="020B0604020202020204" charset="0"/>
                <a:cs typeface="Verdana"/>
              </a:rPr>
              <a:t>mm</a:t>
            </a:r>
            <a:r>
              <a:rPr lang="fr-FR" sz="1100" spc="25" dirty="0">
                <a:solidFill>
                  <a:schemeClr val="bg2"/>
                </a:solidFill>
                <a:latin typeface="Comfortaa" panose="020B0604020202020204" charset="0"/>
                <a:cs typeface="Verdana"/>
              </a:rPr>
              <a:t>er</a:t>
            </a:r>
            <a:r>
              <a:rPr lang="fr-FR" sz="1100" spc="10" dirty="0">
                <a:solidFill>
                  <a:schemeClr val="bg2"/>
                </a:solidFill>
                <a:latin typeface="Comfortaa" panose="020B0604020202020204" charset="0"/>
                <a:cs typeface="Verdana"/>
              </a:rPr>
              <a:t>c</a:t>
            </a:r>
            <a:r>
              <a:rPr lang="fr-FR" sz="1100" spc="-55" dirty="0">
                <a:solidFill>
                  <a:schemeClr val="bg2"/>
                </a:solidFill>
                <a:latin typeface="Comfortaa" panose="020B0604020202020204" charset="0"/>
                <a:cs typeface="Verdana"/>
              </a:rPr>
              <a:t>es</a:t>
            </a:r>
            <a:r>
              <a:rPr lang="fr-FR" sz="1100" spc="-150" dirty="0">
                <a:solidFill>
                  <a:schemeClr val="bg2"/>
                </a:solidFill>
                <a:latin typeface="Comfortaa" panose="020B0604020202020204" charset="0"/>
                <a:cs typeface="Verdana"/>
              </a:rPr>
              <a:t> </a:t>
            </a:r>
            <a:r>
              <a:rPr lang="fr-FR" sz="1100" dirty="0">
                <a:solidFill>
                  <a:schemeClr val="bg2"/>
                </a:solidFill>
                <a:latin typeface="Comfortaa" panose="020B0604020202020204" charset="0"/>
                <a:cs typeface="Verdana"/>
              </a:rPr>
              <a:t>et</a:t>
            </a:r>
            <a:r>
              <a:rPr lang="fr-FR" sz="1100" spc="-110" dirty="0">
                <a:solidFill>
                  <a:schemeClr val="bg2"/>
                </a:solidFill>
                <a:latin typeface="Comfortaa" panose="020B0604020202020204" charset="0"/>
                <a:cs typeface="Verdana"/>
              </a:rPr>
              <a:t> </a:t>
            </a:r>
            <a:r>
              <a:rPr lang="fr-FR" sz="1100" spc="-90" dirty="0">
                <a:solidFill>
                  <a:schemeClr val="bg2"/>
                </a:solidFill>
                <a:latin typeface="Comfortaa" panose="020B0604020202020204" charset="0"/>
                <a:cs typeface="Verdana"/>
              </a:rPr>
              <a:t>l</a:t>
            </a:r>
            <a:r>
              <a:rPr lang="fr-FR" sz="1100" spc="65" dirty="0">
                <a:solidFill>
                  <a:schemeClr val="bg2"/>
                </a:solidFill>
                <a:latin typeface="Comfortaa" panose="020B0604020202020204" charset="0"/>
                <a:cs typeface="Verdana"/>
              </a:rPr>
              <a:t>o</a:t>
            </a:r>
            <a:r>
              <a:rPr lang="fr-FR" sz="1100" spc="60" dirty="0">
                <a:solidFill>
                  <a:schemeClr val="bg2"/>
                </a:solidFill>
                <a:latin typeface="Comfortaa" panose="020B0604020202020204" charset="0"/>
                <a:cs typeface="Verdana"/>
              </a:rPr>
              <a:t>g</a:t>
            </a:r>
            <a:r>
              <a:rPr lang="fr-FR" sz="1100" dirty="0">
                <a:solidFill>
                  <a:schemeClr val="bg2"/>
                </a:solidFill>
                <a:latin typeface="Comfortaa" panose="020B0604020202020204" charset="0"/>
                <a:cs typeface="Verdana"/>
              </a:rPr>
              <a:t>emen</a:t>
            </a:r>
            <a:r>
              <a:rPr lang="fr-FR" sz="1100" spc="-15" dirty="0">
                <a:solidFill>
                  <a:schemeClr val="bg2"/>
                </a:solidFill>
                <a:latin typeface="Comfortaa" panose="020B0604020202020204" charset="0"/>
                <a:cs typeface="Verdana"/>
              </a:rPr>
              <a:t>t</a:t>
            </a:r>
            <a:r>
              <a:rPr lang="fr-FR" sz="1100" spc="-185" dirty="0">
                <a:solidFill>
                  <a:schemeClr val="bg2"/>
                </a:solidFill>
                <a:latin typeface="Comfortaa" panose="020B0604020202020204" charset="0"/>
                <a:cs typeface="Verdana"/>
              </a:rPr>
              <a:t>s </a:t>
            </a:r>
            <a:endParaRPr lang="fr-FR" sz="1100" dirty="0">
              <a:solidFill>
                <a:schemeClr val="bg2"/>
              </a:solidFill>
              <a:latin typeface="Comfortaa" panose="020B0604020202020204" charset="0"/>
              <a:cs typeface="Verdana"/>
            </a:endParaRPr>
          </a:p>
          <a:p>
            <a:pPr>
              <a:lnSpc>
                <a:spcPct val="100000"/>
              </a:lnSpc>
              <a:spcBef>
                <a:spcPts val="40"/>
              </a:spcBef>
              <a:buClr>
                <a:srgbClr val="001F5F"/>
              </a:buClr>
              <a:buFont typeface="Arial MT"/>
              <a:buChar char="•"/>
            </a:pPr>
            <a:endParaRPr lang="fr-FR" sz="1100" dirty="0">
              <a:solidFill>
                <a:schemeClr val="bg2"/>
              </a:solidFill>
              <a:latin typeface="Comfortaa" panose="020B0604020202020204" charset="0"/>
              <a:cs typeface="Verdana"/>
            </a:endParaRPr>
          </a:p>
          <a:p>
            <a:pPr marL="299085" marR="5080" indent="-287020">
              <a:lnSpc>
                <a:spcPct val="100000"/>
              </a:lnSpc>
              <a:buFont typeface="Arial MT"/>
              <a:buChar char="•"/>
              <a:tabLst>
                <a:tab pos="299085" algn="l"/>
                <a:tab pos="299720" algn="l"/>
              </a:tabLst>
            </a:pPr>
            <a:r>
              <a:rPr lang="fr-FR" sz="1100" b="1" spc="-40" dirty="0">
                <a:solidFill>
                  <a:schemeClr val="bg2"/>
                </a:solidFill>
                <a:latin typeface="Comfortaa" panose="020B0604020202020204" charset="0"/>
                <a:cs typeface="Verdana"/>
              </a:rPr>
              <a:t>Préservation</a:t>
            </a:r>
            <a:r>
              <a:rPr lang="fr-FR" sz="1100" b="1" spc="-145" dirty="0">
                <a:solidFill>
                  <a:schemeClr val="bg2"/>
                </a:solidFill>
                <a:latin typeface="Comfortaa" panose="020B0604020202020204" charset="0"/>
                <a:cs typeface="Verdana"/>
              </a:rPr>
              <a:t> </a:t>
            </a:r>
            <a:r>
              <a:rPr lang="fr-FR" sz="1100" b="1" spc="80" dirty="0">
                <a:solidFill>
                  <a:schemeClr val="bg2"/>
                </a:solidFill>
                <a:latin typeface="Comfortaa" panose="020B0604020202020204" charset="0"/>
                <a:cs typeface="Verdana"/>
              </a:rPr>
              <a:t>de</a:t>
            </a:r>
            <a:r>
              <a:rPr lang="fr-FR" sz="1100" b="1" spc="-110" dirty="0">
                <a:solidFill>
                  <a:schemeClr val="bg2"/>
                </a:solidFill>
                <a:latin typeface="Comfortaa" panose="020B0604020202020204" charset="0"/>
                <a:cs typeface="Verdana"/>
              </a:rPr>
              <a:t> </a:t>
            </a:r>
            <a:r>
              <a:rPr lang="fr-FR" sz="1100" b="1" spc="-55" dirty="0">
                <a:solidFill>
                  <a:schemeClr val="bg2"/>
                </a:solidFill>
                <a:latin typeface="Comfortaa" panose="020B0604020202020204" charset="0"/>
                <a:cs typeface="Verdana"/>
              </a:rPr>
              <a:t>l’histoire</a:t>
            </a:r>
            <a:r>
              <a:rPr lang="fr-FR" sz="1100" b="1" spc="-130" dirty="0">
                <a:solidFill>
                  <a:schemeClr val="bg2"/>
                </a:solidFill>
                <a:latin typeface="Comfortaa" panose="020B0604020202020204" charset="0"/>
                <a:cs typeface="Verdana"/>
              </a:rPr>
              <a:t> </a:t>
            </a:r>
            <a:r>
              <a:rPr lang="fr-FR" sz="1100" b="1" spc="25" dirty="0">
                <a:solidFill>
                  <a:schemeClr val="bg2"/>
                </a:solidFill>
                <a:latin typeface="Comfortaa" panose="020B0604020202020204" charset="0"/>
                <a:cs typeface="Verdana"/>
              </a:rPr>
              <a:t>du</a:t>
            </a:r>
            <a:r>
              <a:rPr lang="fr-FR" sz="1100" b="1" spc="-110" dirty="0">
                <a:solidFill>
                  <a:schemeClr val="bg2"/>
                </a:solidFill>
                <a:latin typeface="Comfortaa" panose="020B0604020202020204" charset="0"/>
                <a:cs typeface="Verdana"/>
              </a:rPr>
              <a:t> </a:t>
            </a:r>
            <a:r>
              <a:rPr lang="fr-FR" sz="1100" b="1" spc="-75" dirty="0">
                <a:solidFill>
                  <a:schemeClr val="bg2"/>
                </a:solidFill>
                <a:latin typeface="Comfortaa" panose="020B0604020202020204" charset="0"/>
                <a:cs typeface="Verdana"/>
              </a:rPr>
              <a:t>site</a:t>
            </a:r>
            <a:r>
              <a:rPr lang="fr-FR" sz="1100" b="1" spc="-110" dirty="0">
                <a:solidFill>
                  <a:schemeClr val="bg2"/>
                </a:solidFill>
                <a:latin typeface="Comfortaa" panose="020B0604020202020204" charset="0"/>
                <a:cs typeface="Verdana"/>
              </a:rPr>
              <a:t> </a:t>
            </a:r>
            <a:r>
              <a:rPr lang="fr-FR" sz="1100" spc="-250" dirty="0">
                <a:solidFill>
                  <a:schemeClr val="bg2"/>
                </a:solidFill>
                <a:latin typeface="Comfortaa" panose="020B0604020202020204" charset="0"/>
                <a:cs typeface="Verdana"/>
              </a:rPr>
              <a:t>:</a:t>
            </a:r>
            <a:r>
              <a:rPr lang="fr-FR" sz="1100" spc="-110" dirty="0">
                <a:solidFill>
                  <a:schemeClr val="bg2"/>
                </a:solidFill>
                <a:latin typeface="Comfortaa" panose="020B0604020202020204" charset="0"/>
                <a:cs typeface="Verdana"/>
              </a:rPr>
              <a:t>  </a:t>
            </a:r>
            <a:r>
              <a:rPr lang="fr-FR" sz="1100" spc="-15" dirty="0">
                <a:solidFill>
                  <a:schemeClr val="bg2"/>
                </a:solidFill>
                <a:latin typeface="Comfortaa" panose="020B0604020202020204" charset="0"/>
                <a:cs typeface="Verdana"/>
              </a:rPr>
              <a:t>Conservation</a:t>
            </a:r>
            <a:r>
              <a:rPr lang="fr-FR" sz="1100" spc="-120" dirty="0">
                <a:solidFill>
                  <a:schemeClr val="bg2"/>
                </a:solidFill>
                <a:latin typeface="Comfortaa" panose="020B0604020202020204" charset="0"/>
                <a:cs typeface="Verdana"/>
              </a:rPr>
              <a:t> </a:t>
            </a:r>
            <a:r>
              <a:rPr lang="fr-FR" sz="1100" spc="25" dirty="0">
                <a:solidFill>
                  <a:schemeClr val="bg2"/>
                </a:solidFill>
                <a:latin typeface="Comfortaa" panose="020B0604020202020204" charset="0"/>
                <a:cs typeface="Verdana"/>
              </a:rPr>
              <a:t>du</a:t>
            </a:r>
            <a:r>
              <a:rPr lang="fr-FR" sz="1100" spc="-130" dirty="0">
                <a:solidFill>
                  <a:schemeClr val="bg2"/>
                </a:solidFill>
                <a:latin typeface="Comfortaa" panose="020B0604020202020204" charset="0"/>
                <a:cs typeface="Verdana"/>
              </a:rPr>
              <a:t> </a:t>
            </a:r>
            <a:r>
              <a:rPr lang="fr-FR" sz="1100" spc="-30" dirty="0">
                <a:solidFill>
                  <a:schemeClr val="bg2"/>
                </a:solidFill>
                <a:latin typeface="Comfortaa" panose="020B0604020202020204" charset="0"/>
                <a:cs typeface="Verdana"/>
              </a:rPr>
              <a:t>portail</a:t>
            </a:r>
            <a:r>
              <a:rPr lang="fr-FR" sz="1100" spc="-100" dirty="0">
                <a:solidFill>
                  <a:schemeClr val="bg2"/>
                </a:solidFill>
                <a:latin typeface="Comfortaa" panose="020B0604020202020204" charset="0"/>
                <a:cs typeface="Verdana"/>
              </a:rPr>
              <a:t> </a:t>
            </a:r>
            <a:r>
              <a:rPr lang="fr-FR" sz="1100" spc="-55" dirty="0">
                <a:solidFill>
                  <a:schemeClr val="bg2"/>
                </a:solidFill>
                <a:latin typeface="Comfortaa" panose="020B0604020202020204" charset="0"/>
                <a:cs typeface="Verdana"/>
              </a:rPr>
              <a:t>(identité),</a:t>
            </a:r>
            <a:r>
              <a:rPr lang="fr-FR" sz="1100" spc="-120" dirty="0">
                <a:solidFill>
                  <a:schemeClr val="bg2"/>
                </a:solidFill>
                <a:latin typeface="Comfortaa" panose="020B0604020202020204" charset="0"/>
                <a:cs typeface="Verdana"/>
              </a:rPr>
              <a:t> </a:t>
            </a:r>
            <a:r>
              <a:rPr lang="fr-FR" sz="1100" spc="-15" dirty="0">
                <a:solidFill>
                  <a:schemeClr val="bg2"/>
                </a:solidFill>
                <a:latin typeface="Comfortaa" panose="020B0604020202020204" charset="0"/>
                <a:cs typeface="Verdana"/>
              </a:rPr>
              <a:t>conservation</a:t>
            </a:r>
            <a:r>
              <a:rPr lang="fr-FR" sz="1100" spc="-145" dirty="0">
                <a:solidFill>
                  <a:schemeClr val="bg2"/>
                </a:solidFill>
                <a:latin typeface="Comfortaa" panose="020B0604020202020204" charset="0"/>
                <a:cs typeface="Verdana"/>
              </a:rPr>
              <a:t> </a:t>
            </a:r>
            <a:r>
              <a:rPr lang="fr-FR" sz="1100" spc="35" dirty="0">
                <a:solidFill>
                  <a:schemeClr val="bg2"/>
                </a:solidFill>
                <a:latin typeface="Comfortaa" panose="020B0604020202020204" charset="0"/>
                <a:cs typeface="Verdana"/>
              </a:rPr>
              <a:t>d’une</a:t>
            </a:r>
            <a:r>
              <a:rPr lang="fr-FR" sz="1100" spc="-100" dirty="0">
                <a:solidFill>
                  <a:schemeClr val="bg2"/>
                </a:solidFill>
                <a:latin typeface="Comfortaa" panose="020B0604020202020204" charset="0"/>
                <a:cs typeface="Verdana"/>
              </a:rPr>
              <a:t> </a:t>
            </a:r>
            <a:r>
              <a:rPr lang="fr-FR" sz="1100" spc="-15" dirty="0">
                <a:solidFill>
                  <a:schemeClr val="bg2"/>
                </a:solidFill>
                <a:latin typeface="Comfortaa" panose="020B0604020202020204" charset="0"/>
                <a:cs typeface="Verdana"/>
              </a:rPr>
              <a:t>partie</a:t>
            </a:r>
            <a:r>
              <a:rPr lang="fr-FR" sz="1100" spc="-114" dirty="0">
                <a:solidFill>
                  <a:schemeClr val="bg2"/>
                </a:solidFill>
                <a:latin typeface="Comfortaa" panose="020B0604020202020204" charset="0"/>
                <a:cs typeface="Verdana"/>
              </a:rPr>
              <a:t> </a:t>
            </a:r>
            <a:r>
              <a:rPr lang="fr-FR" sz="1100" spc="25" dirty="0">
                <a:solidFill>
                  <a:schemeClr val="bg2"/>
                </a:solidFill>
                <a:latin typeface="Comfortaa" panose="020B0604020202020204" charset="0"/>
                <a:cs typeface="Verdana"/>
              </a:rPr>
              <a:t>du</a:t>
            </a:r>
            <a:r>
              <a:rPr lang="fr-FR" sz="1100" spc="-110" dirty="0">
                <a:solidFill>
                  <a:schemeClr val="bg2"/>
                </a:solidFill>
                <a:latin typeface="Comfortaa" panose="020B0604020202020204" charset="0"/>
                <a:cs typeface="Verdana"/>
              </a:rPr>
              <a:t> </a:t>
            </a:r>
            <a:r>
              <a:rPr lang="fr-FR" sz="1100" spc="-85" dirty="0">
                <a:solidFill>
                  <a:schemeClr val="bg2"/>
                </a:solidFill>
                <a:latin typeface="Comfortaa" panose="020B0604020202020204" charset="0"/>
                <a:cs typeface="Verdana"/>
              </a:rPr>
              <a:t>mur </a:t>
            </a:r>
            <a:r>
              <a:rPr lang="fr-FR" sz="1100" spc="-475" dirty="0">
                <a:solidFill>
                  <a:schemeClr val="bg2"/>
                </a:solidFill>
                <a:latin typeface="Comfortaa" panose="020B0604020202020204" charset="0"/>
                <a:cs typeface="Verdana"/>
              </a:rPr>
              <a:t> </a:t>
            </a:r>
            <a:r>
              <a:rPr lang="fr-FR" sz="1100" spc="30" dirty="0">
                <a:solidFill>
                  <a:schemeClr val="bg2"/>
                </a:solidFill>
                <a:latin typeface="Comfortaa" panose="020B0604020202020204" charset="0"/>
                <a:cs typeface="Verdana"/>
              </a:rPr>
              <a:t>d’enceinte</a:t>
            </a:r>
            <a:r>
              <a:rPr lang="fr-FR" sz="1100" spc="-135" dirty="0">
                <a:solidFill>
                  <a:schemeClr val="bg2"/>
                </a:solidFill>
                <a:latin typeface="Comfortaa" panose="020B0604020202020204" charset="0"/>
                <a:cs typeface="Verdana"/>
              </a:rPr>
              <a:t> </a:t>
            </a:r>
            <a:r>
              <a:rPr lang="fr-FR" sz="1100" spc="-45" dirty="0">
                <a:solidFill>
                  <a:schemeClr val="bg2"/>
                </a:solidFill>
                <a:latin typeface="Comfortaa" panose="020B0604020202020204" charset="0"/>
                <a:cs typeface="Verdana"/>
              </a:rPr>
              <a:t>(barrière</a:t>
            </a:r>
            <a:r>
              <a:rPr lang="fr-FR" sz="1100" spc="-114" dirty="0">
                <a:solidFill>
                  <a:schemeClr val="bg2"/>
                </a:solidFill>
                <a:latin typeface="Comfortaa" panose="020B0604020202020204" charset="0"/>
                <a:cs typeface="Verdana"/>
              </a:rPr>
              <a:t> </a:t>
            </a:r>
            <a:r>
              <a:rPr lang="fr-FR" sz="1100" spc="5" dirty="0">
                <a:solidFill>
                  <a:schemeClr val="bg2"/>
                </a:solidFill>
                <a:latin typeface="Comfortaa" panose="020B0604020202020204" charset="0"/>
                <a:cs typeface="Verdana"/>
              </a:rPr>
              <a:t>acoustique</a:t>
            </a:r>
            <a:r>
              <a:rPr lang="fr-FR" sz="1100" spc="-135" dirty="0">
                <a:solidFill>
                  <a:schemeClr val="bg2"/>
                </a:solidFill>
                <a:latin typeface="Comfortaa" panose="020B0604020202020204" charset="0"/>
                <a:cs typeface="Verdana"/>
              </a:rPr>
              <a:t> </a:t>
            </a:r>
            <a:r>
              <a:rPr lang="fr-FR" sz="1100" dirty="0">
                <a:solidFill>
                  <a:schemeClr val="bg2"/>
                </a:solidFill>
                <a:latin typeface="Comfortaa" panose="020B0604020202020204" charset="0"/>
                <a:cs typeface="Verdana"/>
              </a:rPr>
              <a:t>et</a:t>
            </a:r>
            <a:r>
              <a:rPr lang="fr-FR" sz="1100" spc="-114" dirty="0">
                <a:solidFill>
                  <a:schemeClr val="bg2"/>
                </a:solidFill>
                <a:latin typeface="Comfortaa" panose="020B0604020202020204" charset="0"/>
                <a:cs typeface="Verdana"/>
              </a:rPr>
              <a:t> </a:t>
            </a:r>
            <a:r>
              <a:rPr lang="fr-FR" sz="1100" spc="-35" dirty="0">
                <a:solidFill>
                  <a:schemeClr val="bg2"/>
                </a:solidFill>
                <a:latin typeface="Comfortaa" panose="020B0604020202020204" charset="0"/>
                <a:cs typeface="Verdana"/>
              </a:rPr>
              <a:t>identité)</a:t>
            </a:r>
            <a:endParaRPr lang="fr-FR" sz="1100" dirty="0">
              <a:solidFill>
                <a:schemeClr val="bg2"/>
              </a:solidFill>
              <a:latin typeface="Comfortaa" panose="020B0604020202020204" charset="0"/>
              <a:cs typeface="Verdana"/>
            </a:endParaRPr>
          </a:p>
          <a:p>
            <a:pPr>
              <a:lnSpc>
                <a:spcPct val="100000"/>
              </a:lnSpc>
              <a:spcBef>
                <a:spcPts val="35"/>
              </a:spcBef>
              <a:buClr>
                <a:srgbClr val="001F5F"/>
              </a:buClr>
              <a:buFont typeface="Arial MT"/>
              <a:buChar char="•"/>
            </a:pPr>
            <a:endParaRPr lang="fr-FR" sz="1100" dirty="0">
              <a:solidFill>
                <a:schemeClr val="bg2"/>
              </a:solidFill>
              <a:latin typeface="Comfortaa" panose="020B0604020202020204" charset="0"/>
              <a:cs typeface="Verdana"/>
            </a:endParaRPr>
          </a:p>
          <a:p>
            <a:pPr marL="299085" indent="-287020">
              <a:lnSpc>
                <a:spcPct val="100000"/>
              </a:lnSpc>
              <a:spcBef>
                <a:spcPts val="5"/>
              </a:spcBef>
              <a:buFont typeface="Arial MT"/>
              <a:buChar char="•"/>
              <a:tabLst>
                <a:tab pos="299085" algn="l"/>
                <a:tab pos="299720" algn="l"/>
              </a:tabLst>
            </a:pPr>
            <a:r>
              <a:rPr lang="fr-FR" sz="1100" b="1" spc="-15" dirty="0">
                <a:solidFill>
                  <a:schemeClr val="bg2"/>
                </a:solidFill>
                <a:latin typeface="Comfortaa" panose="020B0604020202020204" charset="0"/>
                <a:cs typeface="Verdana"/>
              </a:rPr>
              <a:t>Conservation</a:t>
            </a:r>
            <a:r>
              <a:rPr lang="fr-FR" sz="1100" b="1" spc="-150" dirty="0">
                <a:solidFill>
                  <a:schemeClr val="bg2"/>
                </a:solidFill>
                <a:latin typeface="Comfortaa" panose="020B0604020202020204" charset="0"/>
                <a:cs typeface="Verdana"/>
              </a:rPr>
              <a:t> </a:t>
            </a:r>
            <a:r>
              <a:rPr lang="fr-FR" sz="1100" b="1" spc="-10" dirty="0">
                <a:solidFill>
                  <a:schemeClr val="bg2"/>
                </a:solidFill>
                <a:latin typeface="Comfortaa" panose="020B0604020202020204" charset="0"/>
                <a:cs typeface="Verdana"/>
              </a:rPr>
              <a:t>des</a:t>
            </a:r>
            <a:r>
              <a:rPr lang="fr-FR" sz="1100" b="1" spc="-95" dirty="0">
                <a:solidFill>
                  <a:schemeClr val="bg2"/>
                </a:solidFill>
                <a:latin typeface="Comfortaa" panose="020B0604020202020204" charset="0"/>
                <a:cs typeface="Verdana"/>
              </a:rPr>
              <a:t> </a:t>
            </a:r>
            <a:r>
              <a:rPr lang="fr-FR" sz="1100" b="1" spc="-50" dirty="0">
                <a:solidFill>
                  <a:schemeClr val="bg2"/>
                </a:solidFill>
                <a:latin typeface="Comfortaa" panose="020B0604020202020204" charset="0"/>
                <a:cs typeface="Verdana"/>
              </a:rPr>
              <a:t>arbres</a:t>
            </a:r>
            <a:r>
              <a:rPr lang="fr-FR" sz="1100" b="1" spc="-110" dirty="0">
                <a:solidFill>
                  <a:schemeClr val="bg2"/>
                </a:solidFill>
                <a:latin typeface="Comfortaa" panose="020B0604020202020204" charset="0"/>
                <a:cs typeface="Verdana"/>
              </a:rPr>
              <a:t> </a:t>
            </a:r>
            <a:r>
              <a:rPr lang="fr-FR" sz="1100" b="1" spc="-75" dirty="0">
                <a:solidFill>
                  <a:schemeClr val="bg2"/>
                </a:solidFill>
                <a:latin typeface="Comfortaa" panose="020B0604020202020204" charset="0"/>
                <a:cs typeface="Verdana"/>
              </a:rPr>
              <a:t>existants</a:t>
            </a:r>
            <a:r>
              <a:rPr lang="fr-FR" sz="1100" b="1" spc="-125" dirty="0">
                <a:solidFill>
                  <a:schemeClr val="bg2"/>
                </a:solidFill>
                <a:latin typeface="Comfortaa" panose="020B0604020202020204" charset="0"/>
                <a:cs typeface="Verdana"/>
              </a:rPr>
              <a:t> </a:t>
            </a:r>
            <a:r>
              <a:rPr lang="fr-FR" sz="1100" spc="-40" dirty="0">
                <a:solidFill>
                  <a:schemeClr val="bg2"/>
                </a:solidFill>
                <a:latin typeface="Comfortaa" panose="020B0604020202020204" charset="0"/>
                <a:cs typeface="Verdana"/>
              </a:rPr>
              <a:t>lorsque</a:t>
            </a:r>
            <a:r>
              <a:rPr lang="fr-FR" sz="1100" spc="-140" dirty="0">
                <a:solidFill>
                  <a:schemeClr val="bg2"/>
                </a:solidFill>
                <a:latin typeface="Comfortaa" panose="020B0604020202020204" charset="0"/>
                <a:cs typeface="Verdana"/>
              </a:rPr>
              <a:t> </a:t>
            </a:r>
            <a:r>
              <a:rPr lang="fr-FR" sz="1100" spc="20" dirty="0">
                <a:solidFill>
                  <a:schemeClr val="bg2"/>
                </a:solidFill>
                <a:latin typeface="Comfortaa" panose="020B0604020202020204" charset="0"/>
                <a:cs typeface="Verdana"/>
              </a:rPr>
              <a:t>c’est</a:t>
            </a:r>
            <a:r>
              <a:rPr lang="fr-FR" sz="1100" spc="-120" dirty="0">
                <a:solidFill>
                  <a:schemeClr val="bg2"/>
                </a:solidFill>
                <a:latin typeface="Comfortaa" panose="020B0604020202020204" charset="0"/>
                <a:cs typeface="Verdana"/>
              </a:rPr>
              <a:t> </a:t>
            </a:r>
            <a:r>
              <a:rPr lang="fr-FR" sz="1100" spc="-50" dirty="0">
                <a:solidFill>
                  <a:schemeClr val="bg2"/>
                </a:solidFill>
                <a:latin typeface="Comfortaa" panose="020B0604020202020204" charset="0"/>
                <a:cs typeface="Verdana"/>
              </a:rPr>
              <a:t>possible,</a:t>
            </a:r>
            <a:r>
              <a:rPr lang="fr-FR" sz="1100" spc="-135" dirty="0">
                <a:solidFill>
                  <a:schemeClr val="bg2"/>
                </a:solidFill>
                <a:latin typeface="Comfortaa" panose="020B0604020202020204" charset="0"/>
                <a:cs typeface="Verdana"/>
              </a:rPr>
              <a:t> </a:t>
            </a:r>
            <a:r>
              <a:rPr lang="fr-FR" sz="1100" b="1" spc="10" dirty="0">
                <a:solidFill>
                  <a:schemeClr val="bg2"/>
                </a:solidFill>
                <a:latin typeface="Comfortaa" panose="020B0604020202020204" charset="0"/>
                <a:cs typeface="Verdana"/>
              </a:rPr>
              <a:t>replantation</a:t>
            </a:r>
            <a:r>
              <a:rPr lang="fr-FR" sz="1100" spc="-140" dirty="0">
                <a:solidFill>
                  <a:schemeClr val="bg2"/>
                </a:solidFill>
                <a:latin typeface="Comfortaa" panose="020B0604020202020204" charset="0"/>
                <a:cs typeface="Verdana"/>
              </a:rPr>
              <a:t> </a:t>
            </a:r>
            <a:r>
              <a:rPr lang="fr-FR" sz="1100" spc="-10" dirty="0">
                <a:solidFill>
                  <a:schemeClr val="bg2"/>
                </a:solidFill>
                <a:latin typeface="Comfortaa" panose="020B0604020202020204" charset="0"/>
                <a:cs typeface="Verdana"/>
              </a:rPr>
              <a:t>d’arbres</a:t>
            </a:r>
            <a:r>
              <a:rPr lang="fr-FR" sz="1100" spc="-100" dirty="0">
                <a:solidFill>
                  <a:schemeClr val="bg2"/>
                </a:solidFill>
                <a:latin typeface="Comfortaa" panose="020B0604020202020204" charset="0"/>
                <a:cs typeface="Verdana"/>
              </a:rPr>
              <a:t> </a:t>
            </a:r>
            <a:r>
              <a:rPr lang="fr-FR" sz="1100" spc="-150" dirty="0">
                <a:solidFill>
                  <a:schemeClr val="bg2"/>
                </a:solidFill>
                <a:latin typeface="Comfortaa" panose="020B0604020202020204" charset="0"/>
                <a:cs typeface="Verdana"/>
              </a:rPr>
              <a:t>si</a:t>
            </a:r>
            <a:r>
              <a:rPr lang="fr-FR" sz="1100" spc="-110" dirty="0">
                <a:solidFill>
                  <a:schemeClr val="bg2"/>
                </a:solidFill>
                <a:latin typeface="Comfortaa" panose="020B0604020202020204" charset="0"/>
                <a:cs typeface="Verdana"/>
              </a:rPr>
              <a:t> </a:t>
            </a:r>
            <a:r>
              <a:rPr lang="fr-FR" sz="1100" spc="50" dirty="0">
                <a:solidFill>
                  <a:schemeClr val="bg2"/>
                </a:solidFill>
                <a:latin typeface="Comfortaa" panose="020B0604020202020204" charset="0"/>
                <a:cs typeface="Verdana"/>
              </a:rPr>
              <a:t>abattage</a:t>
            </a:r>
            <a:endParaRPr lang="fr-FR" sz="1100" dirty="0">
              <a:solidFill>
                <a:schemeClr val="bg2"/>
              </a:solidFill>
              <a:latin typeface="Comfortaa" panose="020B0604020202020204" charset="0"/>
              <a:cs typeface="Verdana"/>
            </a:endParaRPr>
          </a:p>
          <a:p>
            <a:pPr>
              <a:lnSpc>
                <a:spcPct val="100000"/>
              </a:lnSpc>
              <a:spcBef>
                <a:spcPts val="40"/>
              </a:spcBef>
              <a:buClr>
                <a:srgbClr val="001F5F"/>
              </a:buClr>
              <a:buFont typeface="Arial MT"/>
              <a:buChar char="•"/>
            </a:pPr>
            <a:endParaRPr lang="fr-FR" sz="1100" dirty="0">
              <a:solidFill>
                <a:schemeClr val="bg2"/>
              </a:solidFill>
              <a:latin typeface="Comfortaa" panose="020B0604020202020204" charset="0"/>
              <a:cs typeface="Verdana"/>
            </a:endParaRPr>
          </a:p>
          <a:p>
            <a:pPr marL="299085" indent="-287020">
              <a:lnSpc>
                <a:spcPct val="100000"/>
              </a:lnSpc>
              <a:buFont typeface="Arial MT"/>
              <a:buChar char="•"/>
              <a:tabLst>
                <a:tab pos="299085" algn="l"/>
                <a:tab pos="299720" algn="l"/>
              </a:tabLst>
            </a:pPr>
            <a:r>
              <a:rPr lang="fr-FR" sz="1100" b="1" spc="-80" dirty="0">
                <a:solidFill>
                  <a:schemeClr val="bg2"/>
                </a:solidFill>
                <a:latin typeface="Comfortaa" panose="020B0604020202020204" charset="0"/>
                <a:cs typeface="Verdana"/>
              </a:rPr>
              <a:t>Eviter</a:t>
            </a:r>
            <a:r>
              <a:rPr lang="fr-FR" sz="1100" b="1" spc="-140" dirty="0">
                <a:solidFill>
                  <a:schemeClr val="bg2"/>
                </a:solidFill>
                <a:latin typeface="Comfortaa" panose="020B0604020202020204" charset="0"/>
                <a:cs typeface="Verdana"/>
              </a:rPr>
              <a:t> </a:t>
            </a:r>
            <a:r>
              <a:rPr lang="fr-FR" sz="1100" b="1" spc="-10" dirty="0">
                <a:solidFill>
                  <a:schemeClr val="bg2"/>
                </a:solidFill>
                <a:latin typeface="Comfortaa" panose="020B0604020202020204" charset="0"/>
                <a:cs typeface="Verdana"/>
              </a:rPr>
              <a:t>des</a:t>
            </a:r>
            <a:r>
              <a:rPr lang="fr-FR" sz="1100" b="1" spc="-100" dirty="0">
                <a:solidFill>
                  <a:schemeClr val="bg2"/>
                </a:solidFill>
                <a:latin typeface="Comfortaa" panose="020B0604020202020204" charset="0"/>
                <a:cs typeface="Verdana"/>
              </a:rPr>
              <a:t> </a:t>
            </a:r>
            <a:r>
              <a:rPr lang="fr-FR" sz="1100" b="1" spc="-40" dirty="0">
                <a:solidFill>
                  <a:schemeClr val="bg2"/>
                </a:solidFill>
                <a:latin typeface="Comfortaa" panose="020B0604020202020204" charset="0"/>
                <a:cs typeface="Verdana"/>
              </a:rPr>
              <a:t>voies</a:t>
            </a:r>
            <a:r>
              <a:rPr lang="fr-FR" sz="1100" b="1" spc="-150" dirty="0">
                <a:solidFill>
                  <a:schemeClr val="bg2"/>
                </a:solidFill>
                <a:latin typeface="Comfortaa" panose="020B0604020202020204" charset="0"/>
                <a:cs typeface="Verdana"/>
              </a:rPr>
              <a:t> </a:t>
            </a:r>
            <a:r>
              <a:rPr lang="fr-FR" sz="1100" b="1" spc="80" dirty="0">
                <a:solidFill>
                  <a:schemeClr val="bg2"/>
                </a:solidFill>
                <a:latin typeface="Comfortaa" panose="020B0604020202020204" charset="0"/>
                <a:cs typeface="Verdana"/>
              </a:rPr>
              <a:t>de</a:t>
            </a:r>
            <a:r>
              <a:rPr lang="fr-FR" sz="1100" b="1" spc="-100" dirty="0">
                <a:solidFill>
                  <a:schemeClr val="bg2"/>
                </a:solidFill>
                <a:latin typeface="Comfortaa" panose="020B0604020202020204" charset="0"/>
                <a:cs typeface="Verdana"/>
              </a:rPr>
              <a:t> </a:t>
            </a:r>
            <a:r>
              <a:rPr lang="fr-FR" sz="1100" b="1" spc="-25" dirty="0">
                <a:solidFill>
                  <a:schemeClr val="bg2"/>
                </a:solidFill>
                <a:latin typeface="Comfortaa" panose="020B0604020202020204" charset="0"/>
                <a:cs typeface="Verdana"/>
              </a:rPr>
              <a:t>circulations</a:t>
            </a:r>
            <a:r>
              <a:rPr lang="fr-FR" sz="1100" b="1" spc="-120" dirty="0">
                <a:solidFill>
                  <a:schemeClr val="bg2"/>
                </a:solidFill>
                <a:latin typeface="Comfortaa" panose="020B0604020202020204" charset="0"/>
                <a:cs typeface="Verdana"/>
              </a:rPr>
              <a:t> </a:t>
            </a:r>
            <a:r>
              <a:rPr lang="fr-FR" sz="1100" spc="-135" dirty="0">
                <a:solidFill>
                  <a:schemeClr val="bg2"/>
                </a:solidFill>
                <a:latin typeface="Comfortaa" panose="020B0604020202020204" charset="0"/>
                <a:cs typeface="Verdana"/>
              </a:rPr>
              <a:t>sur</a:t>
            </a:r>
            <a:r>
              <a:rPr lang="fr-FR" sz="1100" spc="-140" dirty="0">
                <a:solidFill>
                  <a:schemeClr val="bg2"/>
                </a:solidFill>
                <a:latin typeface="Comfortaa" panose="020B0604020202020204" charset="0"/>
                <a:cs typeface="Verdana"/>
              </a:rPr>
              <a:t> </a:t>
            </a:r>
            <a:r>
              <a:rPr lang="fr-FR" sz="1100" spc="-5" dirty="0">
                <a:solidFill>
                  <a:schemeClr val="bg2"/>
                </a:solidFill>
                <a:latin typeface="Comfortaa" panose="020B0604020202020204" charset="0"/>
                <a:cs typeface="Verdana"/>
              </a:rPr>
              <a:t>le</a:t>
            </a:r>
            <a:r>
              <a:rPr lang="fr-FR" sz="1100" spc="-130" dirty="0">
                <a:solidFill>
                  <a:schemeClr val="bg2"/>
                </a:solidFill>
                <a:latin typeface="Comfortaa" panose="020B0604020202020204" charset="0"/>
                <a:cs typeface="Verdana"/>
              </a:rPr>
              <a:t> </a:t>
            </a:r>
            <a:r>
              <a:rPr lang="fr-FR" sz="1100" spc="-40" dirty="0">
                <a:solidFill>
                  <a:schemeClr val="bg2"/>
                </a:solidFill>
                <a:latin typeface="Comfortaa" panose="020B0604020202020204" charset="0"/>
                <a:cs typeface="Verdana"/>
              </a:rPr>
              <a:t>pourtour</a:t>
            </a:r>
            <a:r>
              <a:rPr lang="fr-FR" sz="1100" spc="-125" dirty="0">
                <a:solidFill>
                  <a:schemeClr val="bg2"/>
                </a:solidFill>
                <a:latin typeface="Comfortaa" panose="020B0604020202020204" charset="0"/>
                <a:cs typeface="Verdana"/>
              </a:rPr>
              <a:t> </a:t>
            </a:r>
            <a:r>
              <a:rPr lang="fr-FR" sz="1100" spc="80" dirty="0">
                <a:solidFill>
                  <a:schemeClr val="bg2"/>
                </a:solidFill>
                <a:latin typeface="Comfortaa" panose="020B0604020202020204" charset="0"/>
                <a:cs typeface="Verdana"/>
              </a:rPr>
              <a:t>de</a:t>
            </a:r>
            <a:r>
              <a:rPr lang="fr-FR" sz="1100" spc="-110" dirty="0">
                <a:solidFill>
                  <a:schemeClr val="bg2"/>
                </a:solidFill>
                <a:latin typeface="Comfortaa" panose="020B0604020202020204" charset="0"/>
                <a:cs typeface="Verdana"/>
              </a:rPr>
              <a:t> </a:t>
            </a:r>
            <a:r>
              <a:rPr lang="fr-FR" sz="1100" spc="-35" dirty="0">
                <a:solidFill>
                  <a:schemeClr val="bg2"/>
                </a:solidFill>
                <a:latin typeface="Comfortaa" panose="020B0604020202020204" charset="0"/>
                <a:cs typeface="Verdana"/>
              </a:rPr>
              <a:t>tout</a:t>
            </a:r>
            <a:r>
              <a:rPr lang="fr-FR" sz="1100" spc="-105" dirty="0">
                <a:solidFill>
                  <a:schemeClr val="bg2"/>
                </a:solidFill>
                <a:latin typeface="Comfortaa" panose="020B0604020202020204" charset="0"/>
                <a:cs typeface="Verdana"/>
              </a:rPr>
              <a:t> </a:t>
            </a:r>
            <a:r>
              <a:rPr lang="fr-FR" sz="1100" spc="-5" dirty="0">
                <a:solidFill>
                  <a:schemeClr val="bg2"/>
                </a:solidFill>
                <a:latin typeface="Comfortaa" panose="020B0604020202020204" charset="0"/>
                <a:cs typeface="Verdana"/>
              </a:rPr>
              <a:t>le</a:t>
            </a:r>
            <a:r>
              <a:rPr lang="fr-FR" sz="1100" spc="-135" dirty="0">
                <a:solidFill>
                  <a:schemeClr val="bg2"/>
                </a:solidFill>
                <a:latin typeface="Comfortaa" panose="020B0604020202020204" charset="0"/>
                <a:cs typeface="Verdana"/>
              </a:rPr>
              <a:t> </a:t>
            </a:r>
            <a:r>
              <a:rPr lang="fr-FR" sz="1100" spc="-75" dirty="0">
                <a:solidFill>
                  <a:schemeClr val="bg2"/>
                </a:solidFill>
                <a:latin typeface="Comfortaa" panose="020B0604020202020204" charset="0"/>
                <a:cs typeface="Verdana"/>
              </a:rPr>
              <a:t>site</a:t>
            </a:r>
            <a:endParaRPr lang="fr-FR" sz="1100" dirty="0">
              <a:solidFill>
                <a:schemeClr val="bg2"/>
              </a:solidFill>
              <a:latin typeface="Comfortaa" panose="020B0604020202020204" charset="0"/>
              <a:cs typeface="Verdana"/>
            </a:endParaRPr>
          </a:p>
          <a:p>
            <a:pPr>
              <a:lnSpc>
                <a:spcPct val="100000"/>
              </a:lnSpc>
              <a:spcBef>
                <a:spcPts val="40"/>
              </a:spcBef>
              <a:buClr>
                <a:srgbClr val="001F5F"/>
              </a:buClr>
              <a:buFont typeface="Arial MT"/>
              <a:buChar char="•"/>
            </a:pPr>
            <a:endParaRPr lang="fr-FR" sz="1100" dirty="0">
              <a:solidFill>
                <a:schemeClr val="bg2"/>
              </a:solidFill>
              <a:latin typeface="Comfortaa" panose="020B0604020202020204" charset="0"/>
              <a:cs typeface="Verdana"/>
            </a:endParaRPr>
          </a:p>
          <a:p>
            <a:pPr marL="299085" indent="-287020">
              <a:lnSpc>
                <a:spcPct val="100000"/>
              </a:lnSpc>
              <a:buFont typeface="Arial MT"/>
              <a:buChar char="•"/>
              <a:tabLst>
                <a:tab pos="299085" algn="l"/>
                <a:tab pos="299720" algn="l"/>
              </a:tabLst>
            </a:pPr>
            <a:r>
              <a:rPr lang="fr-FR" sz="1100" spc="-15" dirty="0">
                <a:solidFill>
                  <a:schemeClr val="bg2"/>
                </a:solidFill>
                <a:latin typeface="Comfortaa" panose="020B0604020202020204" charset="0"/>
                <a:cs typeface="Verdana"/>
              </a:rPr>
              <a:t>Composition</a:t>
            </a:r>
            <a:r>
              <a:rPr lang="fr-FR" sz="1100" spc="-120" dirty="0">
                <a:solidFill>
                  <a:schemeClr val="bg2"/>
                </a:solidFill>
                <a:latin typeface="Comfortaa" panose="020B0604020202020204" charset="0"/>
                <a:cs typeface="Verdana"/>
              </a:rPr>
              <a:t> </a:t>
            </a:r>
            <a:r>
              <a:rPr lang="fr-FR" sz="1100" spc="-15" dirty="0">
                <a:solidFill>
                  <a:schemeClr val="bg2"/>
                </a:solidFill>
                <a:latin typeface="Comfortaa" panose="020B0604020202020204" charset="0"/>
                <a:cs typeface="Verdana"/>
              </a:rPr>
              <a:t>urbaine</a:t>
            </a:r>
            <a:r>
              <a:rPr lang="fr-FR" sz="1100" spc="-130" dirty="0">
                <a:solidFill>
                  <a:schemeClr val="bg2"/>
                </a:solidFill>
                <a:latin typeface="Comfortaa" panose="020B0604020202020204" charset="0"/>
                <a:cs typeface="Verdana"/>
              </a:rPr>
              <a:t> </a:t>
            </a:r>
            <a:r>
              <a:rPr lang="fr-FR" sz="1100" spc="-10" dirty="0">
                <a:solidFill>
                  <a:schemeClr val="bg2"/>
                </a:solidFill>
                <a:latin typeface="Comfortaa" panose="020B0604020202020204" charset="0"/>
                <a:cs typeface="Verdana"/>
              </a:rPr>
              <a:t>organisée</a:t>
            </a:r>
            <a:r>
              <a:rPr lang="fr-FR" sz="1100" spc="-145" dirty="0">
                <a:solidFill>
                  <a:schemeClr val="bg2"/>
                </a:solidFill>
                <a:latin typeface="Comfortaa" panose="020B0604020202020204" charset="0"/>
                <a:cs typeface="Verdana"/>
              </a:rPr>
              <a:t> </a:t>
            </a:r>
            <a:r>
              <a:rPr lang="fr-FR" sz="1100" spc="-25" dirty="0">
                <a:solidFill>
                  <a:schemeClr val="bg2"/>
                </a:solidFill>
                <a:latin typeface="Comfortaa" panose="020B0604020202020204" charset="0"/>
                <a:cs typeface="Verdana"/>
              </a:rPr>
              <a:t>autour</a:t>
            </a:r>
            <a:r>
              <a:rPr lang="fr-FR" sz="1100" spc="-110" dirty="0">
                <a:solidFill>
                  <a:schemeClr val="bg2"/>
                </a:solidFill>
                <a:latin typeface="Comfortaa" panose="020B0604020202020204" charset="0"/>
                <a:cs typeface="Verdana"/>
              </a:rPr>
              <a:t> </a:t>
            </a:r>
            <a:r>
              <a:rPr lang="fr-FR" sz="1100" b="1" spc="35" dirty="0">
                <a:solidFill>
                  <a:schemeClr val="bg2"/>
                </a:solidFill>
                <a:latin typeface="Comfortaa" panose="020B0604020202020204" charset="0"/>
                <a:cs typeface="Verdana"/>
              </a:rPr>
              <a:t>d’une</a:t>
            </a:r>
            <a:r>
              <a:rPr lang="fr-FR" sz="1100" b="1" spc="-100" dirty="0">
                <a:solidFill>
                  <a:schemeClr val="bg2"/>
                </a:solidFill>
                <a:latin typeface="Comfortaa" panose="020B0604020202020204" charset="0"/>
                <a:cs typeface="Verdana"/>
              </a:rPr>
              <a:t> </a:t>
            </a:r>
            <a:r>
              <a:rPr lang="fr-FR" sz="1100" b="1" spc="-15" dirty="0">
                <a:solidFill>
                  <a:schemeClr val="bg2"/>
                </a:solidFill>
                <a:latin typeface="Comfortaa" panose="020B0604020202020204" charset="0"/>
                <a:cs typeface="Verdana"/>
              </a:rPr>
              <a:t>centralité</a:t>
            </a:r>
            <a:r>
              <a:rPr lang="fr-FR" sz="1100" b="1" spc="-130" dirty="0">
                <a:solidFill>
                  <a:schemeClr val="bg2"/>
                </a:solidFill>
                <a:latin typeface="Comfortaa" panose="020B0604020202020204" charset="0"/>
                <a:cs typeface="Verdana"/>
              </a:rPr>
              <a:t> </a:t>
            </a:r>
            <a:r>
              <a:rPr lang="fr-FR" sz="1100" spc="-250" dirty="0">
                <a:solidFill>
                  <a:schemeClr val="bg2"/>
                </a:solidFill>
                <a:latin typeface="Comfortaa" panose="020B0604020202020204" charset="0"/>
                <a:cs typeface="Verdana"/>
              </a:rPr>
              <a:t>:</a:t>
            </a:r>
            <a:r>
              <a:rPr lang="fr-FR" sz="1100" spc="-100" dirty="0">
                <a:solidFill>
                  <a:schemeClr val="bg2"/>
                </a:solidFill>
                <a:latin typeface="Comfortaa" panose="020B0604020202020204" charset="0"/>
                <a:cs typeface="Verdana"/>
              </a:rPr>
              <a:t>  </a:t>
            </a:r>
            <a:r>
              <a:rPr lang="fr-FR" sz="1100" spc="-35" dirty="0">
                <a:solidFill>
                  <a:schemeClr val="bg2"/>
                </a:solidFill>
                <a:latin typeface="Comfortaa" panose="020B0604020202020204" charset="0"/>
                <a:cs typeface="Verdana"/>
              </a:rPr>
              <a:t>lieu</a:t>
            </a:r>
            <a:r>
              <a:rPr lang="fr-FR" sz="1100" spc="-120" dirty="0">
                <a:solidFill>
                  <a:schemeClr val="bg2"/>
                </a:solidFill>
                <a:latin typeface="Comfortaa" panose="020B0604020202020204" charset="0"/>
                <a:cs typeface="Verdana"/>
              </a:rPr>
              <a:t> </a:t>
            </a:r>
            <a:r>
              <a:rPr lang="fr-FR" sz="1100" spc="80" dirty="0">
                <a:solidFill>
                  <a:schemeClr val="bg2"/>
                </a:solidFill>
                <a:latin typeface="Comfortaa" panose="020B0604020202020204" charset="0"/>
                <a:cs typeface="Verdana"/>
              </a:rPr>
              <a:t>de</a:t>
            </a:r>
            <a:r>
              <a:rPr lang="fr-FR" sz="1100" spc="-125" dirty="0">
                <a:solidFill>
                  <a:schemeClr val="bg2"/>
                </a:solidFill>
                <a:latin typeface="Comfortaa" panose="020B0604020202020204" charset="0"/>
                <a:cs typeface="Verdana"/>
              </a:rPr>
              <a:t> </a:t>
            </a:r>
            <a:r>
              <a:rPr lang="fr-FR" sz="1100" spc="25" dirty="0">
                <a:solidFill>
                  <a:schemeClr val="bg2"/>
                </a:solidFill>
                <a:latin typeface="Comfortaa" panose="020B0604020202020204" charset="0"/>
                <a:cs typeface="Verdana"/>
              </a:rPr>
              <a:t>convergence,</a:t>
            </a:r>
            <a:r>
              <a:rPr lang="fr-FR" sz="1100" spc="-135" dirty="0">
                <a:solidFill>
                  <a:schemeClr val="bg2"/>
                </a:solidFill>
                <a:latin typeface="Comfortaa" panose="020B0604020202020204" charset="0"/>
                <a:cs typeface="Verdana"/>
              </a:rPr>
              <a:t> </a:t>
            </a:r>
            <a:r>
              <a:rPr lang="fr-FR" sz="1100" spc="80" dirty="0">
                <a:solidFill>
                  <a:schemeClr val="bg2"/>
                </a:solidFill>
                <a:latin typeface="Comfortaa" panose="020B0604020202020204" charset="0"/>
                <a:cs typeface="Verdana"/>
              </a:rPr>
              <a:t>de</a:t>
            </a:r>
            <a:r>
              <a:rPr lang="fr-FR" sz="1100" spc="-110" dirty="0">
                <a:solidFill>
                  <a:schemeClr val="bg2"/>
                </a:solidFill>
                <a:latin typeface="Comfortaa" panose="020B0604020202020204" charset="0"/>
                <a:cs typeface="Verdana"/>
              </a:rPr>
              <a:t> </a:t>
            </a:r>
            <a:r>
              <a:rPr lang="fr-FR" sz="1100" spc="-20" dirty="0">
                <a:solidFill>
                  <a:schemeClr val="bg2"/>
                </a:solidFill>
                <a:latin typeface="Comfortaa" panose="020B0604020202020204" charset="0"/>
                <a:cs typeface="Verdana"/>
              </a:rPr>
              <a:t>convivialité</a:t>
            </a:r>
            <a:endParaRPr lang="fr-FR" sz="1100" dirty="0">
              <a:solidFill>
                <a:schemeClr val="bg2"/>
              </a:solidFill>
              <a:latin typeface="Comfortaa" panose="020B0604020202020204" charset="0"/>
              <a:cs typeface="Verdana"/>
            </a:endParaRPr>
          </a:p>
        </p:txBody>
      </p:sp>
    </p:spTree>
    <p:extLst>
      <p:ext uri="{BB962C8B-B14F-4D97-AF65-F5344CB8AC3E}">
        <p14:creationId xmlns:p14="http://schemas.microsoft.com/office/powerpoint/2010/main" val="1910643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cxnSp>
        <p:nvCxnSpPr>
          <p:cNvPr id="136" name="Google Shape;136;p18"/>
          <p:cNvCxnSpPr/>
          <p:nvPr/>
        </p:nvCxnSpPr>
        <p:spPr>
          <a:xfrm rot="10800000" flipH="1">
            <a:off x="-34625" y="1054975"/>
            <a:ext cx="9194100" cy="330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7" name="Google Shape;137;p18"/>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latin typeface="Comfortaa"/>
                <a:ea typeface="Comfortaa"/>
                <a:cs typeface="Comfortaa"/>
                <a:sym typeface="Comfortaa"/>
              </a:rPr>
              <a:t>LA QUINTINIE</a:t>
            </a:r>
            <a:endParaRPr sz="1900">
              <a:latin typeface="Comfortaa"/>
              <a:ea typeface="Comfortaa"/>
              <a:cs typeface="Comfortaa"/>
              <a:sym typeface="Comfortaa"/>
            </a:endParaRPr>
          </a:p>
        </p:txBody>
      </p:sp>
      <p:sp>
        <p:nvSpPr>
          <p:cNvPr id="2" name="Google Shape;74;p14">
            <a:extLst>
              <a:ext uri="{FF2B5EF4-FFF2-40B4-BE49-F238E27FC236}">
                <a16:creationId xmlns:a16="http://schemas.microsoft.com/office/drawing/2014/main" id="{7969FBF6-F266-3786-3FEF-22DBAA4DE8D0}"/>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
        <p:nvSpPr>
          <p:cNvPr id="3" name="ZoneTexte 2">
            <a:extLst>
              <a:ext uri="{FF2B5EF4-FFF2-40B4-BE49-F238E27FC236}">
                <a16:creationId xmlns:a16="http://schemas.microsoft.com/office/drawing/2014/main" id="{F54F6DCF-E394-B3CB-7C05-3E01AA554C91}"/>
              </a:ext>
            </a:extLst>
          </p:cNvPr>
          <p:cNvSpPr txBox="1"/>
          <p:nvPr/>
        </p:nvSpPr>
        <p:spPr>
          <a:xfrm>
            <a:off x="113736" y="377866"/>
            <a:ext cx="3652148" cy="677108"/>
          </a:xfrm>
          <a:prstGeom prst="rect">
            <a:avLst/>
          </a:prstGeom>
          <a:noFill/>
        </p:spPr>
        <p:txBody>
          <a:bodyPr wrap="square" rtlCol="0">
            <a:spAutoFit/>
          </a:bodyPr>
          <a:lstStyle/>
          <a:p>
            <a:r>
              <a:rPr lang="fr-FR" dirty="0">
                <a:latin typeface="Bebas Neue" panose="020B0606020202050201" pitchFamily="34" charset="0"/>
              </a:rPr>
              <a:t>Synthèse des échanges</a:t>
            </a:r>
          </a:p>
          <a:p>
            <a:r>
              <a:rPr lang="fr-FR" sz="2400" dirty="0">
                <a:solidFill>
                  <a:srgbClr val="FFC000"/>
                </a:solidFill>
                <a:latin typeface="Bebas Neue" panose="020B0606020202050201" pitchFamily="34" charset="0"/>
              </a:rPr>
              <a:t>Concertation novembre 2021</a:t>
            </a:r>
          </a:p>
        </p:txBody>
      </p:sp>
      <p:sp>
        <p:nvSpPr>
          <p:cNvPr id="4" name="object 3">
            <a:extLst>
              <a:ext uri="{FF2B5EF4-FFF2-40B4-BE49-F238E27FC236}">
                <a16:creationId xmlns:a16="http://schemas.microsoft.com/office/drawing/2014/main" id="{21161282-11FA-EEDF-A17B-43C62C2696AB}"/>
              </a:ext>
            </a:extLst>
          </p:cNvPr>
          <p:cNvSpPr txBox="1"/>
          <p:nvPr/>
        </p:nvSpPr>
        <p:spPr>
          <a:xfrm>
            <a:off x="451309" y="1321340"/>
            <a:ext cx="1493498" cy="236603"/>
          </a:xfrm>
          <a:prstGeom prst="rect">
            <a:avLst/>
          </a:prstGeom>
          <a:solidFill>
            <a:schemeClr val="accent1"/>
          </a:solidFill>
        </p:spPr>
        <p:txBody>
          <a:bodyPr vert="horz" wrap="square" lIns="0" tIns="20955" rIns="0" bIns="0" rtlCol="0">
            <a:spAutoFit/>
          </a:bodyPr>
          <a:lstStyle/>
          <a:p>
            <a:pPr marL="90805">
              <a:lnSpc>
                <a:spcPct val="100000"/>
              </a:lnSpc>
              <a:spcBef>
                <a:spcPts val="165"/>
              </a:spcBef>
            </a:pPr>
            <a:r>
              <a:rPr b="1" spc="90" dirty="0">
                <a:solidFill>
                  <a:srgbClr val="FFFFFF"/>
                </a:solidFill>
                <a:latin typeface="Comfortaa" panose="020B0604020202020204" charset="0"/>
                <a:cs typeface="Tahoma"/>
              </a:rPr>
              <a:t>Accès</a:t>
            </a:r>
            <a:r>
              <a:rPr b="1" spc="-35" dirty="0">
                <a:solidFill>
                  <a:srgbClr val="FFFFFF"/>
                </a:solidFill>
                <a:latin typeface="Comfortaa" panose="020B0604020202020204" charset="0"/>
                <a:cs typeface="Tahoma"/>
              </a:rPr>
              <a:t> </a:t>
            </a:r>
            <a:r>
              <a:rPr b="1" spc="10" dirty="0">
                <a:solidFill>
                  <a:srgbClr val="FFFFFF"/>
                </a:solidFill>
                <a:latin typeface="Comfortaa" panose="020B0604020202020204" charset="0"/>
                <a:cs typeface="Tahoma"/>
              </a:rPr>
              <a:t>a</a:t>
            </a:r>
            <a:r>
              <a:rPr b="1" spc="20" dirty="0">
                <a:solidFill>
                  <a:srgbClr val="FFFFFF"/>
                </a:solidFill>
                <a:latin typeface="Comfortaa" panose="020B0604020202020204" charset="0"/>
                <a:cs typeface="Tahoma"/>
              </a:rPr>
              <a:t>u</a:t>
            </a:r>
            <a:r>
              <a:rPr b="1" spc="-40" dirty="0">
                <a:solidFill>
                  <a:srgbClr val="FFFFFF"/>
                </a:solidFill>
                <a:latin typeface="Comfortaa" panose="020B0604020202020204" charset="0"/>
                <a:cs typeface="Tahoma"/>
              </a:rPr>
              <a:t> </a:t>
            </a:r>
            <a:r>
              <a:rPr b="1" spc="-95" dirty="0">
                <a:solidFill>
                  <a:srgbClr val="FFFFFF"/>
                </a:solidFill>
                <a:latin typeface="Comfortaa" panose="020B0604020202020204" charset="0"/>
                <a:cs typeface="Tahoma"/>
              </a:rPr>
              <a:t>site</a:t>
            </a:r>
            <a:r>
              <a:rPr b="1" spc="-25" dirty="0">
                <a:solidFill>
                  <a:srgbClr val="FFFFFF"/>
                </a:solidFill>
                <a:latin typeface="Comfortaa" panose="020B0604020202020204" charset="0"/>
                <a:cs typeface="Tahoma"/>
              </a:rPr>
              <a:t> </a:t>
            </a:r>
            <a:r>
              <a:rPr b="1" spc="-155" dirty="0">
                <a:solidFill>
                  <a:srgbClr val="FFFFFF"/>
                </a:solidFill>
                <a:latin typeface="Comfortaa" panose="020B0604020202020204" charset="0"/>
                <a:cs typeface="Tahoma"/>
              </a:rPr>
              <a:t>:</a:t>
            </a:r>
            <a:endParaRPr dirty="0">
              <a:latin typeface="Comfortaa" panose="020B0604020202020204" charset="0"/>
              <a:cs typeface="Tahoma"/>
            </a:endParaRPr>
          </a:p>
        </p:txBody>
      </p:sp>
      <p:sp>
        <p:nvSpPr>
          <p:cNvPr id="7" name="ZoneTexte 6">
            <a:extLst>
              <a:ext uri="{FF2B5EF4-FFF2-40B4-BE49-F238E27FC236}">
                <a16:creationId xmlns:a16="http://schemas.microsoft.com/office/drawing/2014/main" id="{95A556FD-CD71-821E-851B-C8579E1DBECB}"/>
              </a:ext>
            </a:extLst>
          </p:cNvPr>
          <p:cNvSpPr txBox="1"/>
          <p:nvPr/>
        </p:nvSpPr>
        <p:spPr>
          <a:xfrm>
            <a:off x="294359" y="1652908"/>
            <a:ext cx="8241384" cy="3267561"/>
          </a:xfrm>
          <a:prstGeom prst="rect">
            <a:avLst/>
          </a:prstGeom>
          <a:noFill/>
        </p:spPr>
        <p:txBody>
          <a:bodyPr wrap="square">
            <a:spAutoFit/>
          </a:bodyPr>
          <a:lstStyle/>
          <a:p>
            <a:pPr marL="299085" marR="105410" indent="-287020">
              <a:lnSpc>
                <a:spcPct val="100000"/>
              </a:lnSpc>
              <a:spcBef>
                <a:spcPts val="105"/>
              </a:spcBef>
              <a:buFont typeface="Arial MT"/>
              <a:buChar char="•"/>
              <a:tabLst>
                <a:tab pos="299085" algn="l"/>
                <a:tab pos="299720" algn="l"/>
              </a:tabLst>
            </a:pPr>
            <a:r>
              <a:rPr lang="fr-FR" sz="1100" b="1" spc="65" dirty="0">
                <a:solidFill>
                  <a:schemeClr val="bg2"/>
                </a:solidFill>
                <a:latin typeface="Comfortaa" panose="020B0604020202020204" charset="0"/>
                <a:cs typeface="Verdana"/>
              </a:rPr>
              <a:t>Accès</a:t>
            </a:r>
            <a:r>
              <a:rPr lang="fr-FR" sz="1100" spc="-135" dirty="0">
                <a:solidFill>
                  <a:schemeClr val="bg2"/>
                </a:solidFill>
                <a:latin typeface="Comfortaa" panose="020B0604020202020204" charset="0"/>
                <a:cs typeface="Verdana"/>
              </a:rPr>
              <a:t> </a:t>
            </a:r>
            <a:r>
              <a:rPr lang="fr-FR" sz="1100" spc="40" dirty="0">
                <a:solidFill>
                  <a:schemeClr val="bg2"/>
                </a:solidFill>
                <a:latin typeface="Comfortaa" panose="020B0604020202020204" charset="0"/>
                <a:cs typeface="Verdana"/>
              </a:rPr>
              <a:t>au</a:t>
            </a:r>
            <a:r>
              <a:rPr lang="fr-FR" sz="1100" spc="-105" dirty="0">
                <a:solidFill>
                  <a:schemeClr val="bg2"/>
                </a:solidFill>
                <a:latin typeface="Comfortaa" panose="020B0604020202020204" charset="0"/>
                <a:cs typeface="Verdana"/>
              </a:rPr>
              <a:t> </a:t>
            </a:r>
            <a:r>
              <a:rPr lang="fr-FR" sz="1100" spc="-75" dirty="0">
                <a:solidFill>
                  <a:schemeClr val="bg2"/>
                </a:solidFill>
                <a:latin typeface="Comfortaa" panose="020B0604020202020204" charset="0"/>
                <a:cs typeface="Verdana"/>
              </a:rPr>
              <a:t>site</a:t>
            </a:r>
            <a:r>
              <a:rPr lang="fr-FR" sz="1100" spc="-114" dirty="0">
                <a:solidFill>
                  <a:schemeClr val="bg2"/>
                </a:solidFill>
                <a:latin typeface="Comfortaa" panose="020B0604020202020204" charset="0"/>
                <a:cs typeface="Verdana"/>
              </a:rPr>
              <a:t> </a:t>
            </a:r>
            <a:r>
              <a:rPr lang="fr-FR" sz="1100" spc="-30" dirty="0">
                <a:solidFill>
                  <a:schemeClr val="bg2"/>
                </a:solidFill>
                <a:latin typeface="Comfortaa" panose="020B0604020202020204" charset="0"/>
                <a:cs typeface="Verdana"/>
              </a:rPr>
              <a:t>peut-être</a:t>
            </a:r>
            <a:r>
              <a:rPr lang="fr-FR" sz="1100" spc="-110" dirty="0">
                <a:solidFill>
                  <a:schemeClr val="bg2"/>
                </a:solidFill>
                <a:latin typeface="Comfortaa" panose="020B0604020202020204" charset="0"/>
                <a:cs typeface="Verdana"/>
              </a:rPr>
              <a:t> </a:t>
            </a:r>
            <a:r>
              <a:rPr lang="fr-FR" sz="1100" b="1" spc="-30" dirty="0">
                <a:solidFill>
                  <a:schemeClr val="bg2"/>
                </a:solidFill>
                <a:latin typeface="Comfortaa" panose="020B0604020202020204" charset="0"/>
                <a:cs typeface="Verdana"/>
              </a:rPr>
              <a:t>positionné</a:t>
            </a:r>
            <a:r>
              <a:rPr lang="fr-FR" sz="1100" b="1" spc="-130" dirty="0">
                <a:solidFill>
                  <a:schemeClr val="bg2"/>
                </a:solidFill>
                <a:latin typeface="Comfortaa" panose="020B0604020202020204" charset="0"/>
                <a:cs typeface="Verdana"/>
              </a:rPr>
              <a:t> </a:t>
            </a:r>
            <a:r>
              <a:rPr lang="fr-FR" sz="1100" b="1" spc="-135" dirty="0">
                <a:solidFill>
                  <a:schemeClr val="bg2"/>
                </a:solidFill>
                <a:latin typeface="Comfortaa" panose="020B0604020202020204" charset="0"/>
                <a:cs typeface="Verdana"/>
              </a:rPr>
              <a:t>sur</a:t>
            </a:r>
            <a:r>
              <a:rPr lang="fr-FR" sz="1100" b="1" spc="-110" dirty="0">
                <a:solidFill>
                  <a:schemeClr val="bg2"/>
                </a:solidFill>
                <a:latin typeface="Comfortaa" panose="020B0604020202020204" charset="0"/>
                <a:cs typeface="Verdana"/>
              </a:rPr>
              <a:t> </a:t>
            </a:r>
            <a:r>
              <a:rPr lang="fr-FR" sz="1100" b="1" spc="-5" dirty="0">
                <a:solidFill>
                  <a:schemeClr val="bg2"/>
                </a:solidFill>
                <a:latin typeface="Comfortaa" panose="020B0604020202020204" charset="0"/>
                <a:cs typeface="Verdana"/>
              </a:rPr>
              <a:t>le</a:t>
            </a:r>
            <a:r>
              <a:rPr lang="fr-FR" sz="1100" b="1" spc="-130" dirty="0">
                <a:solidFill>
                  <a:schemeClr val="bg2"/>
                </a:solidFill>
                <a:latin typeface="Comfortaa" panose="020B0604020202020204" charset="0"/>
                <a:cs typeface="Verdana"/>
              </a:rPr>
              <a:t> </a:t>
            </a:r>
            <a:r>
              <a:rPr lang="fr-FR" sz="1100" b="1" spc="5" dirty="0">
                <a:solidFill>
                  <a:schemeClr val="bg2"/>
                </a:solidFill>
                <a:latin typeface="Comfortaa" panose="020B0604020202020204" charset="0"/>
                <a:cs typeface="Verdana"/>
              </a:rPr>
              <a:t>chemin</a:t>
            </a:r>
            <a:r>
              <a:rPr lang="fr-FR" sz="1100" b="1" spc="-145" dirty="0">
                <a:solidFill>
                  <a:schemeClr val="bg2"/>
                </a:solidFill>
                <a:latin typeface="Comfortaa" panose="020B0604020202020204" charset="0"/>
                <a:cs typeface="Verdana"/>
              </a:rPr>
              <a:t> </a:t>
            </a:r>
            <a:r>
              <a:rPr lang="fr-FR" sz="1100" b="1" spc="-10" dirty="0">
                <a:solidFill>
                  <a:schemeClr val="bg2"/>
                </a:solidFill>
                <a:latin typeface="Comfortaa" panose="020B0604020202020204" charset="0"/>
                <a:cs typeface="Verdana"/>
              </a:rPr>
              <a:t>des</a:t>
            </a:r>
            <a:r>
              <a:rPr lang="fr-FR" sz="1100" b="1" spc="-95" dirty="0">
                <a:solidFill>
                  <a:schemeClr val="bg2"/>
                </a:solidFill>
                <a:latin typeface="Comfortaa" panose="020B0604020202020204" charset="0"/>
                <a:cs typeface="Verdana"/>
              </a:rPr>
              <a:t> </a:t>
            </a:r>
            <a:r>
              <a:rPr lang="fr-FR" sz="1100" b="1" spc="5" dirty="0">
                <a:solidFill>
                  <a:schemeClr val="bg2"/>
                </a:solidFill>
                <a:latin typeface="Comfortaa" panose="020B0604020202020204" charset="0"/>
                <a:cs typeface="Verdana"/>
              </a:rPr>
              <a:t>Muchaux</a:t>
            </a:r>
            <a:r>
              <a:rPr lang="fr-FR" sz="1100" spc="5" dirty="0">
                <a:solidFill>
                  <a:schemeClr val="bg2"/>
                </a:solidFill>
                <a:latin typeface="Comfortaa" panose="020B0604020202020204" charset="0"/>
                <a:cs typeface="Verdana"/>
              </a:rPr>
              <a:t>,</a:t>
            </a:r>
            <a:r>
              <a:rPr lang="fr-FR" sz="1100" spc="-135" dirty="0">
                <a:solidFill>
                  <a:schemeClr val="bg2"/>
                </a:solidFill>
                <a:latin typeface="Comfortaa" panose="020B0604020202020204" charset="0"/>
                <a:cs typeface="Verdana"/>
              </a:rPr>
              <a:t> </a:t>
            </a:r>
            <a:r>
              <a:rPr lang="fr-FR" sz="1100" spc="-50" dirty="0">
                <a:solidFill>
                  <a:schemeClr val="bg2"/>
                </a:solidFill>
                <a:latin typeface="Comfortaa" panose="020B0604020202020204" charset="0"/>
                <a:cs typeface="Verdana"/>
              </a:rPr>
              <a:t>mais</a:t>
            </a:r>
            <a:r>
              <a:rPr lang="fr-FR" sz="1100" spc="-145" dirty="0">
                <a:solidFill>
                  <a:schemeClr val="bg2"/>
                </a:solidFill>
                <a:latin typeface="Comfortaa" panose="020B0604020202020204" charset="0"/>
                <a:cs typeface="Verdana"/>
              </a:rPr>
              <a:t> </a:t>
            </a:r>
            <a:r>
              <a:rPr lang="fr-FR" sz="1100" spc="-25" dirty="0">
                <a:solidFill>
                  <a:schemeClr val="bg2"/>
                </a:solidFill>
                <a:latin typeface="Comfortaa" panose="020B0604020202020204" charset="0"/>
                <a:cs typeface="Verdana"/>
              </a:rPr>
              <a:t>seulement</a:t>
            </a:r>
            <a:r>
              <a:rPr lang="fr-FR" sz="1100" spc="-140" dirty="0">
                <a:solidFill>
                  <a:schemeClr val="bg2"/>
                </a:solidFill>
                <a:latin typeface="Comfortaa" panose="020B0604020202020204" charset="0"/>
                <a:cs typeface="Verdana"/>
              </a:rPr>
              <a:t> </a:t>
            </a:r>
            <a:r>
              <a:rPr lang="fr-FR" sz="1100" dirty="0">
                <a:solidFill>
                  <a:schemeClr val="bg2"/>
                </a:solidFill>
                <a:latin typeface="Comfortaa" panose="020B0604020202020204" charset="0"/>
                <a:cs typeface="Verdana"/>
              </a:rPr>
              <a:t>une</a:t>
            </a:r>
            <a:r>
              <a:rPr lang="fr-FR" sz="1100" spc="-105" dirty="0">
                <a:solidFill>
                  <a:schemeClr val="bg2"/>
                </a:solidFill>
                <a:latin typeface="Comfortaa" panose="020B0604020202020204" charset="0"/>
                <a:cs typeface="Verdana"/>
              </a:rPr>
              <a:t> </a:t>
            </a:r>
            <a:r>
              <a:rPr lang="fr-FR" sz="1100" spc="-5" dirty="0">
                <a:solidFill>
                  <a:schemeClr val="bg2"/>
                </a:solidFill>
                <a:latin typeface="Comfortaa" panose="020B0604020202020204" charset="0"/>
                <a:cs typeface="Verdana"/>
              </a:rPr>
              <a:t>petite</a:t>
            </a:r>
            <a:r>
              <a:rPr lang="fr-FR" sz="1100" spc="-114" dirty="0">
                <a:solidFill>
                  <a:schemeClr val="bg2"/>
                </a:solidFill>
                <a:latin typeface="Comfortaa" panose="020B0604020202020204" charset="0"/>
                <a:cs typeface="Verdana"/>
              </a:rPr>
              <a:t> </a:t>
            </a:r>
            <a:r>
              <a:rPr lang="fr-FR" sz="1100" spc="-25" dirty="0">
                <a:solidFill>
                  <a:schemeClr val="bg2"/>
                </a:solidFill>
                <a:latin typeface="Comfortaa" panose="020B0604020202020204" charset="0"/>
                <a:cs typeface="Verdana"/>
              </a:rPr>
              <a:t>portion</a:t>
            </a:r>
            <a:r>
              <a:rPr lang="fr-FR" sz="1100" spc="-145" dirty="0">
                <a:solidFill>
                  <a:schemeClr val="bg2"/>
                </a:solidFill>
                <a:latin typeface="Comfortaa" panose="020B0604020202020204" charset="0"/>
                <a:cs typeface="Verdana"/>
              </a:rPr>
              <a:t> </a:t>
            </a:r>
            <a:r>
              <a:rPr lang="fr-FR" sz="1100" spc="-35" dirty="0">
                <a:solidFill>
                  <a:schemeClr val="bg2"/>
                </a:solidFill>
                <a:latin typeface="Comfortaa" panose="020B0604020202020204" charset="0"/>
                <a:cs typeface="Verdana"/>
              </a:rPr>
              <a:t>(</a:t>
            </a:r>
            <a:r>
              <a:rPr lang="fr-FR" sz="1100" b="1" spc="-35" dirty="0">
                <a:solidFill>
                  <a:schemeClr val="bg2"/>
                </a:solidFill>
                <a:latin typeface="Comfortaa" panose="020B0604020202020204" charset="0"/>
                <a:cs typeface="Verdana"/>
              </a:rPr>
              <a:t>pas</a:t>
            </a:r>
            <a:r>
              <a:rPr lang="fr-FR" sz="1100" b="1" spc="-105" dirty="0">
                <a:solidFill>
                  <a:schemeClr val="bg2"/>
                </a:solidFill>
                <a:latin typeface="Comfortaa" panose="020B0604020202020204" charset="0"/>
                <a:cs typeface="Verdana"/>
              </a:rPr>
              <a:t> </a:t>
            </a:r>
            <a:r>
              <a:rPr lang="fr-FR" sz="1100" b="1" spc="15" dirty="0">
                <a:solidFill>
                  <a:schemeClr val="bg2"/>
                </a:solidFill>
                <a:latin typeface="Comfortaa" panose="020B0604020202020204" charset="0"/>
                <a:cs typeface="Verdana"/>
              </a:rPr>
              <a:t>la </a:t>
            </a:r>
            <a:r>
              <a:rPr lang="fr-FR" sz="1100" b="1" spc="-475" dirty="0">
                <a:solidFill>
                  <a:schemeClr val="bg2"/>
                </a:solidFill>
                <a:latin typeface="Comfortaa" panose="020B0604020202020204" charset="0"/>
                <a:cs typeface="Verdana"/>
              </a:rPr>
              <a:t> </a:t>
            </a:r>
            <a:r>
              <a:rPr lang="fr-FR" sz="1100" b="1" spc="-45" dirty="0">
                <a:solidFill>
                  <a:schemeClr val="bg2"/>
                </a:solidFill>
                <a:latin typeface="Comfortaa" panose="020B0604020202020204" charset="0"/>
                <a:cs typeface="Verdana"/>
              </a:rPr>
              <a:t>totalité</a:t>
            </a:r>
            <a:r>
              <a:rPr lang="fr-FR" sz="1100" spc="-45" dirty="0">
                <a:solidFill>
                  <a:schemeClr val="bg2"/>
                </a:solidFill>
                <a:latin typeface="Comfortaa" panose="020B0604020202020204" charset="0"/>
                <a:cs typeface="Verdana"/>
              </a:rPr>
              <a:t>).</a:t>
            </a:r>
            <a:r>
              <a:rPr lang="fr-FR" sz="1100" spc="-125" dirty="0">
                <a:solidFill>
                  <a:schemeClr val="bg2"/>
                </a:solidFill>
                <a:latin typeface="Comfortaa" panose="020B0604020202020204" charset="0"/>
                <a:cs typeface="Verdana"/>
              </a:rPr>
              <a:t> </a:t>
            </a:r>
            <a:r>
              <a:rPr lang="fr-FR" sz="1100" spc="25" dirty="0">
                <a:solidFill>
                  <a:schemeClr val="bg2"/>
                </a:solidFill>
                <a:latin typeface="Comfortaa" panose="020B0604020202020204" charset="0"/>
                <a:cs typeface="Verdana"/>
              </a:rPr>
              <a:t>Cette</a:t>
            </a:r>
            <a:r>
              <a:rPr lang="fr-FR" sz="1100" spc="-100" dirty="0">
                <a:solidFill>
                  <a:schemeClr val="bg2"/>
                </a:solidFill>
                <a:latin typeface="Comfortaa" panose="020B0604020202020204" charset="0"/>
                <a:cs typeface="Verdana"/>
              </a:rPr>
              <a:t> </a:t>
            </a:r>
            <a:r>
              <a:rPr lang="fr-FR" sz="1100" spc="-40" dirty="0">
                <a:solidFill>
                  <a:schemeClr val="bg2"/>
                </a:solidFill>
                <a:latin typeface="Comfortaa" panose="020B0604020202020204" charset="0"/>
                <a:cs typeface="Verdana"/>
              </a:rPr>
              <a:t>ouverture</a:t>
            </a:r>
            <a:r>
              <a:rPr lang="fr-FR" sz="1100" spc="-110" dirty="0">
                <a:solidFill>
                  <a:schemeClr val="bg2"/>
                </a:solidFill>
                <a:latin typeface="Comfortaa" panose="020B0604020202020204" charset="0"/>
                <a:cs typeface="Verdana"/>
              </a:rPr>
              <a:t> </a:t>
            </a:r>
            <a:r>
              <a:rPr lang="fr-FR" sz="1100" spc="-40" dirty="0">
                <a:solidFill>
                  <a:schemeClr val="bg2"/>
                </a:solidFill>
                <a:latin typeface="Comfortaa" panose="020B0604020202020204" charset="0"/>
                <a:cs typeface="Verdana"/>
              </a:rPr>
              <a:t>permettrait</a:t>
            </a:r>
            <a:r>
              <a:rPr lang="fr-FR" sz="1100" spc="-130" dirty="0">
                <a:solidFill>
                  <a:schemeClr val="bg2"/>
                </a:solidFill>
                <a:latin typeface="Comfortaa" panose="020B0604020202020204" charset="0"/>
                <a:cs typeface="Verdana"/>
              </a:rPr>
              <a:t> </a:t>
            </a:r>
            <a:r>
              <a:rPr lang="fr-FR" sz="1100" spc="-250" dirty="0">
                <a:solidFill>
                  <a:schemeClr val="bg2"/>
                </a:solidFill>
                <a:latin typeface="Comfortaa" panose="020B0604020202020204" charset="0"/>
                <a:cs typeface="Verdana"/>
              </a:rPr>
              <a:t>:</a:t>
            </a:r>
            <a:endParaRPr lang="fr-FR" sz="1100" dirty="0">
              <a:solidFill>
                <a:schemeClr val="bg2"/>
              </a:solidFill>
              <a:latin typeface="Comfortaa" panose="020B0604020202020204" charset="0"/>
              <a:cs typeface="Verdana"/>
            </a:endParaRPr>
          </a:p>
          <a:p>
            <a:pPr marL="926465" lvl="1">
              <a:lnSpc>
                <a:spcPct val="100000"/>
              </a:lnSpc>
              <a:tabLst>
                <a:tab pos="1213485" algn="l"/>
                <a:tab pos="1214120" algn="l"/>
              </a:tabLst>
            </a:pPr>
            <a:r>
              <a:rPr lang="fr-FR" sz="1100" spc="-25" dirty="0">
                <a:solidFill>
                  <a:schemeClr val="bg2"/>
                </a:solidFill>
                <a:latin typeface="Comfortaa" panose="020B0604020202020204" charset="0"/>
                <a:cs typeface="Verdana"/>
              </a:rPr>
              <a:t>-</a:t>
            </a:r>
            <a:r>
              <a:rPr lang="fr-FR" sz="1100" b="1" spc="-25" dirty="0">
                <a:solidFill>
                  <a:schemeClr val="bg2"/>
                </a:solidFill>
                <a:latin typeface="Comfortaa" panose="020B0604020202020204" charset="0"/>
                <a:cs typeface="Verdana"/>
              </a:rPr>
              <a:t>Une</a:t>
            </a:r>
            <a:r>
              <a:rPr lang="fr-FR" sz="1100" b="1" spc="-120" dirty="0">
                <a:solidFill>
                  <a:schemeClr val="bg2"/>
                </a:solidFill>
                <a:latin typeface="Comfortaa" panose="020B0604020202020204" charset="0"/>
                <a:cs typeface="Verdana"/>
              </a:rPr>
              <a:t> </a:t>
            </a:r>
            <a:r>
              <a:rPr lang="fr-FR" sz="1100" b="1" spc="-40" dirty="0">
                <a:solidFill>
                  <a:schemeClr val="bg2"/>
                </a:solidFill>
                <a:latin typeface="Comfortaa" panose="020B0604020202020204" charset="0"/>
                <a:cs typeface="Verdana"/>
              </a:rPr>
              <a:t>meilleure</a:t>
            </a:r>
            <a:r>
              <a:rPr lang="fr-FR" sz="1100" b="1" spc="-130" dirty="0">
                <a:solidFill>
                  <a:schemeClr val="bg2"/>
                </a:solidFill>
                <a:latin typeface="Comfortaa" panose="020B0604020202020204" charset="0"/>
                <a:cs typeface="Verdana"/>
              </a:rPr>
              <a:t> </a:t>
            </a:r>
            <a:r>
              <a:rPr lang="fr-FR" sz="1100" b="1" spc="-70" dirty="0">
                <a:solidFill>
                  <a:schemeClr val="bg2"/>
                </a:solidFill>
                <a:latin typeface="Comfortaa" panose="020B0604020202020204" charset="0"/>
                <a:cs typeface="Verdana"/>
              </a:rPr>
              <a:t>visibilité</a:t>
            </a:r>
            <a:r>
              <a:rPr lang="fr-FR" sz="1100" b="1" spc="-140" dirty="0">
                <a:solidFill>
                  <a:schemeClr val="bg2"/>
                </a:solidFill>
                <a:latin typeface="Comfortaa" panose="020B0604020202020204" charset="0"/>
                <a:cs typeface="Verdana"/>
              </a:rPr>
              <a:t> </a:t>
            </a:r>
            <a:r>
              <a:rPr lang="fr-FR" sz="1100" b="1" dirty="0">
                <a:solidFill>
                  <a:schemeClr val="bg2"/>
                </a:solidFill>
                <a:latin typeface="Comfortaa" panose="020B0604020202020204" charset="0"/>
                <a:cs typeface="Verdana"/>
              </a:rPr>
              <a:t>et</a:t>
            </a:r>
            <a:r>
              <a:rPr lang="fr-FR" sz="1100" b="1" spc="-110" dirty="0">
                <a:solidFill>
                  <a:schemeClr val="bg2"/>
                </a:solidFill>
                <a:latin typeface="Comfortaa" panose="020B0604020202020204" charset="0"/>
                <a:cs typeface="Verdana"/>
              </a:rPr>
              <a:t> </a:t>
            </a:r>
            <a:r>
              <a:rPr lang="fr-FR" sz="1100" b="1" spc="-30" dirty="0">
                <a:solidFill>
                  <a:schemeClr val="bg2"/>
                </a:solidFill>
                <a:latin typeface="Comfortaa" panose="020B0604020202020204" charset="0"/>
                <a:cs typeface="Verdana"/>
              </a:rPr>
              <a:t>sécurité</a:t>
            </a:r>
            <a:r>
              <a:rPr lang="fr-FR" sz="1100" b="1" spc="-145" dirty="0">
                <a:solidFill>
                  <a:schemeClr val="bg2"/>
                </a:solidFill>
                <a:latin typeface="Comfortaa" panose="020B0604020202020204" charset="0"/>
                <a:cs typeface="Verdana"/>
              </a:rPr>
              <a:t> </a:t>
            </a:r>
            <a:r>
              <a:rPr lang="fr-FR" sz="1100" spc="75" dirty="0">
                <a:solidFill>
                  <a:schemeClr val="bg2"/>
                </a:solidFill>
                <a:latin typeface="Comfortaa" panose="020B0604020202020204" charset="0"/>
                <a:cs typeface="Verdana"/>
              </a:rPr>
              <a:t>avec</a:t>
            </a:r>
            <a:r>
              <a:rPr lang="fr-FR" sz="1100" spc="-114" dirty="0">
                <a:solidFill>
                  <a:schemeClr val="bg2"/>
                </a:solidFill>
                <a:latin typeface="Comfortaa" panose="020B0604020202020204" charset="0"/>
                <a:cs typeface="Verdana"/>
              </a:rPr>
              <a:t> </a:t>
            </a:r>
            <a:r>
              <a:rPr lang="fr-FR" sz="1100" spc="-10" dirty="0">
                <a:solidFill>
                  <a:schemeClr val="bg2"/>
                </a:solidFill>
                <a:latin typeface="Comfortaa" panose="020B0604020202020204" charset="0"/>
                <a:cs typeface="Verdana"/>
              </a:rPr>
              <a:t>le</a:t>
            </a:r>
            <a:r>
              <a:rPr lang="fr-FR" sz="1100" spc="-120" dirty="0">
                <a:solidFill>
                  <a:schemeClr val="bg2"/>
                </a:solidFill>
                <a:latin typeface="Comfortaa" panose="020B0604020202020204" charset="0"/>
                <a:cs typeface="Verdana"/>
              </a:rPr>
              <a:t> </a:t>
            </a:r>
            <a:r>
              <a:rPr lang="fr-FR" sz="1100" spc="5" dirty="0">
                <a:solidFill>
                  <a:schemeClr val="bg2"/>
                </a:solidFill>
                <a:latin typeface="Comfortaa" panose="020B0604020202020204" charset="0"/>
                <a:cs typeface="Verdana"/>
              </a:rPr>
              <a:t>boulevard</a:t>
            </a:r>
            <a:r>
              <a:rPr lang="fr-FR" sz="1100" spc="-130" dirty="0">
                <a:solidFill>
                  <a:schemeClr val="bg2"/>
                </a:solidFill>
                <a:latin typeface="Comfortaa" panose="020B0604020202020204" charset="0"/>
                <a:cs typeface="Verdana"/>
              </a:rPr>
              <a:t> </a:t>
            </a:r>
            <a:r>
              <a:rPr lang="fr-FR" sz="1100" spc="20" dirty="0">
                <a:solidFill>
                  <a:schemeClr val="bg2"/>
                </a:solidFill>
                <a:latin typeface="Comfortaa" panose="020B0604020202020204" charset="0"/>
                <a:cs typeface="Verdana"/>
              </a:rPr>
              <a:t>De</a:t>
            </a:r>
            <a:r>
              <a:rPr lang="fr-FR" sz="1100" spc="-105" dirty="0">
                <a:solidFill>
                  <a:schemeClr val="bg2"/>
                </a:solidFill>
                <a:latin typeface="Comfortaa" panose="020B0604020202020204" charset="0"/>
                <a:cs typeface="Verdana"/>
              </a:rPr>
              <a:t> </a:t>
            </a:r>
            <a:r>
              <a:rPr lang="fr-FR" sz="1100" spc="-40" dirty="0">
                <a:solidFill>
                  <a:schemeClr val="bg2"/>
                </a:solidFill>
                <a:latin typeface="Comfortaa" panose="020B0604020202020204" charset="0"/>
                <a:cs typeface="Verdana"/>
              </a:rPr>
              <a:t>Lattre</a:t>
            </a:r>
            <a:r>
              <a:rPr lang="fr-FR" sz="1100" spc="-135" dirty="0">
                <a:solidFill>
                  <a:schemeClr val="bg2"/>
                </a:solidFill>
                <a:latin typeface="Comfortaa" panose="020B0604020202020204" charset="0"/>
                <a:cs typeface="Verdana"/>
              </a:rPr>
              <a:t> </a:t>
            </a:r>
            <a:r>
              <a:rPr lang="fr-FR" sz="1100" spc="80" dirty="0">
                <a:solidFill>
                  <a:schemeClr val="bg2"/>
                </a:solidFill>
                <a:latin typeface="Comfortaa" panose="020B0604020202020204" charset="0"/>
                <a:cs typeface="Verdana"/>
              </a:rPr>
              <a:t>de</a:t>
            </a:r>
            <a:r>
              <a:rPr lang="fr-FR" sz="1100" spc="-100" dirty="0">
                <a:solidFill>
                  <a:schemeClr val="bg2"/>
                </a:solidFill>
                <a:latin typeface="Comfortaa" panose="020B0604020202020204" charset="0"/>
                <a:cs typeface="Verdana"/>
              </a:rPr>
              <a:t> </a:t>
            </a:r>
            <a:r>
              <a:rPr lang="fr-FR" sz="1100" spc="-85" dirty="0">
                <a:solidFill>
                  <a:schemeClr val="bg2"/>
                </a:solidFill>
                <a:latin typeface="Comfortaa" panose="020B0604020202020204" charset="0"/>
                <a:cs typeface="Verdana"/>
              </a:rPr>
              <a:t>Tassigny</a:t>
            </a:r>
            <a:endParaRPr lang="fr-FR" sz="1100" dirty="0">
              <a:solidFill>
                <a:schemeClr val="bg2"/>
              </a:solidFill>
              <a:latin typeface="Comfortaa" panose="020B0604020202020204" charset="0"/>
              <a:cs typeface="Verdana"/>
            </a:endParaRPr>
          </a:p>
          <a:p>
            <a:pPr marL="926465" lvl="1">
              <a:lnSpc>
                <a:spcPct val="100000"/>
              </a:lnSpc>
              <a:spcBef>
                <a:spcPts val="960"/>
              </a:spcBef>
              <a:tabLst>
                <a:tab pos="1213485" algn="l"/>
                <a:tab pos="1214120" algn="l"/>
              </a:tabLst>
            </a:pPr>
            <a:r>
              <a:rPr lang="fr-FR" sz="1100" spc="-10" dirty="0">
                <a:solidFill>
                  <a:schemeClr val="bg2"/>
                </a:solidFill>
                <a:latin typeface="Comfortaa" panose="020B0604020202020204" charset="0"/>
                <a:cs typeface="Verdana"/>
              </a:rPr>
              <a:t>-</a:t>
            </a:r>
            <a:r>
              <a:rPr lang="fr-FR" sz="1100" b="1" spc="-10" dirty="0">
                <a:solidFill>
                  <a:schemeClr val="bg2"/>
                </a:solidFill>
                <a:latin typeface="Comfortaa" panose="020B0604020202020204" charset="0"/>
                <a:cs typeface="Verdana"/>
              </a:rPr>
              <a:t>La</a:t>
            </a:r>
            <a:r>
              <a:rPr lang="fr-FR" sz="1100" b="1" spc="-95" dirty="0">
                <a:solidFill>
                  <a:schemeClr val="bg2"/>
                </a:solidFill>
                <a:latin typeface="Comfortaa" panose="020B0604020202020204" charset="0"/>
                <a:cs typeface="Verdana"/>
              </a:rPr>
              <a:t> </a:t>
            </a:r>
            <a:r>
              <a:rPr lang="fr-FR" sz="1100" b="1" spc="-65" dirty="0">
                <a:solidFill>
                  <a:schemeClr val="bg2"/>
                </a:solidFill>
                <a:latin typeface="Comfortaa" panose="020B0604020202020204" charset="0"/>
                <a:cs typeface="Verdana"/>
              </a:rPr>
              <a:t>mise</a:t>
            </a:r>
            <a:r>
              <a:rPr lang="fr-FR" sz="1100" b="1" spc="-135" dirty="0">
                <a:solidFill>
                  <a:schemeClr val="bg2"/>
                </a:solidFill>
                <a:latin typeface="Comfortaa" panose="020B0604020202020204" charset="0"/>
                <a:cs typeface="Verdana"/>
              </a:rPr>
              <a:t> </a:t>
            </a:r>
            <a:r>
              <a:rPr lang="fr-FR" sz="1100" b="1" spc="20" dirty="0">
                <a:solidFill>
                  <a:schemeClr val="bg2"/>
                </a:solidFill>
                <a:latin typeface="Comfortaa" panose="020B0604020202020204" charset="0"/>
                <a:cs typeface="Verdana"/>
              </a:rPr>
              <a:t>en</a:t>
            </a:r>
            <a:r>
              <a:rPr lang="fr-FR" sz="1100" b="1" spc="-110" dirty="0">
                <a:solidFill>
                  <a:schemeClr val="bg2"/>
                </a:solidFill>
                <a:latin typeface="Comfortaa" panose="020B0604020202020204" charset="0"/>
                <a:cs typeface="Verdana"/>
              </a:rPr>
              <a:t> </a:t>
            </a:r>
            <a:r>
              <a:rPr lang="fr-FR" sz="1100" b="1" spc="70" dirty="0">
                <a:solidFill>
                  <a:schemeClr val="bg2"/>
                </a:solidFill>
                <a:latin typeface="Comfortaa" panose="020B0604020202020204" charset="0"/>
                <a:cs typeface="Verdana"/>
              </a:rPr>
              <a:t>place</a:t>
            </a:r>
            <a:r>
              <a:rPr lang="fr-FR" sz="1100" b="1" spc="-130" dirty="0">
                <a:solidFill>
                  <a:schemeClr val="bg2"/>
                </a:solidFill>
                <a:latin typeface="Comfortaa" panose="020B0604020202020204" charset="0"/>
                <a:cs typeface="Verdana"/>
              </a:rPr>
              <a:t> </a:t>
            </a:r>
            <a:r>
              <a:rPr lang="fr-FR" sz="1100" b="1" spc="30" dirty="0">
                <a:solidFill>
                  <a:schemeClr val="bg2"/>
                </a:solidFill>
                <a:latin typeface="Comfortaa" panose="020B0604020202020204" charset="0"/>
                <a:cs typeface="Verdana"/>
              </a:rPr>
              <a:t>d’un</a:t>
            </a:r>
            <a:r>
              <a:rPr lang="fr-FR" sz="1100" b="1" spc="-114" dirty="0">
                <a:solidFill>
                  <a:schemeClr val="bg2"/>
                </a:solidFill>
                <a:latin typeface="Comfortaa" panose="020B0604020202020204" charset="0"/>
                <a:cs typeface="Verdana"/>
              </a:rPr>
              <a:t> </a:t>
            </a:r>
            <a:r>
              <a:rPr lang="fr-FR" sz="1100" b="1" spc="-85" dirty="0">
                <a:solidFill>
                  <a:schemeClr val="bg2"/>
                </a:solidFill>
                <a:latin typeface="Comfortaa" panose="020B0604020202020204" charset="0"/>
                <a:cs typeface="Verdana"/>
              </a:rPr>
              <a:t>sens</a:t>
            </a:r>
            <a:r>
              <a:rPr lang="fr-FR" sz="1100" b="1" spc="-120" dirty="0">
                <a:solidFill>
                  <a:schemeClr val="bg2"/>
                </a:solidFill>
                <a:latin typeface="Comfortaa" panose="020B0604020202020204" charset="0"/>
                <a:cs typeface="Verdana"/>
              </a:rPr>
              <a:t> </a:t>
            </a:r>
            <a:r>
              <a:rPr lang="fr-FR" sz="1100" b="1" spc="-50" dirty="0">
                <a:solidFill>
                  <a:schemeClr val="bg2"/>
                </a:solidFill>
                <a:latin typeface="Comfortaa" panose="020B0604020202020204" charset="0"/>
                <a:cs typeface="Verdana"/>
              </a:rPr>
              <a:t>interdit</a:t>
            </a:r>
            <a:r>
              <a:rPr lang="fr-FR" sz="1100" b="1" spc="-135" dirty="0">
                <a:solidFill>
                  <a:schemeClr val="bg2"/>
                </a:solidFill>
                <a:latin typeface="Comfortaa" panose="020B0604020202020204" charset="0"/>
                <a:cs typeface="Verdana"/>
              </a:rPr>
              <a:t> </a:t>
            </a:r>
            <a:r>
              <a:rPr lang="fr-FR" sz="1100" b="1" spc="-45" dirty="0">
                <a:solidFill>
                  <a:schemeClr val="bg2"/>
                </a:solidFill>
                <a:latin typeface="Comfortaa" panose="020B0604020202020204" charset="0"/>
                <a:cs typeface="Verdana"/>
              </a:rPr>
              <a:t>sauf</a:t>
            </a:r>
            <a:r>
              <a:rPr lang="fr-FR" sz="1100" b="1" spc="-100" dirty="0">
                <a:solidFill>
                  <a:schemeClr val="bg2"/>
                </a:solidFill>
                <a:latin typeface="Comfortaa" panose="020B0604020202020204" charset="0"/>
                <a:cs typeface="Verdana"/>
              </a:rPr>
              <a:t> </a:t>
            </a:r>
            <a:r>
              <a:rPr lang="fr-FR" sz="1100" b="1" spc="-75" dirty="0">
                <a:solidFill>
                  <a:schemeClr val="bg2"/>
                </a:solidFill>
                <a:latin typeface="Comfortaa" panose="020B0604020202020204" charset="0"/>
                <a:cs typeface="Verdana"/>
              </a:rPr>
              <a:t>riverains</a:t>
            </a:r>
            <a:r>
              <a:rPr lang="fr-FR" sz="1100" b="1" spc="-135" dirty="0">
                <a:solidFill>
                  <a:schemeClr val="bg2"/>
                </a:solidFill>
                <a:latin typeface="Comfortaa" panose="020B0604020202020204" charset="0"/>
                <a:cs typeface="Verdana"/>
              </a:rPr>
              <a:t> </a:t>
            </a:r>
            <a:r>
              <a:rPr lang="fr-FR" sz="1100" spc="40" dirty="0">
                <a:solidFill>
                  <a:schemeClr val="bg2"/>
                </a:solidFill>
                <a:latin typeface="Comfortaa" panose="020B0604020202020204" charset="0"/>
                <a:cs typeface="Verdana"/>
              </a:rPr>
              <a:t>au</a:t>
            </a:r>
            <a:r>
              <a:rPr lang="fr-FR" sz="1100" spc="-95" dirty="0">
                <a:solidFill>
                  <a:schemeClr val="bg2"/>
                </a:solidFill>
                <a:latin typeface="Comfortaa" panose="020B0604020202020204" charset="0"/>
                <a:cs typeface="Verdana"/>
              </a:rPr>
              <a:t> </a:t>
            </a:r>
            <a:r>
              <a:rPr lang="fr-FR" sz="1100" spc="-10" dirty="0">
                <a:solidFill>
                  <a:schemeClr val="bg2"/>
                </a:solidFill>
                <a:latin typeface="Comfortaa" panose="020B0604020202020204" charset="0"/>
                <a:cs typeface="Verdana"/>
              </a:rPr>
              <a:t>niveau</a:t>
            </a:r>
            <a:r>
              <a:rPr lang="fr-FR" sz="1100" spc="-130" dirty="0">
                <a:solidFill>
                  <a:schemeClr val="bg2"/>
                </a:solidFill>
                <a:latin typeface="Comfortaa" panose="020B0604020202020204" charset="0"/>
                <a:cs typeface="Verdana"/>
              </a:rPr>
              <a:t> </a:t>
            </a:r>
            <a:r>
              <a:rPr lang="fr-FR" sz="1100" spc="80" dirty="0">
                <a:solidFill>
                  <a:schemeClr val="bg2"/>
                </a:solidFill>
                <a:latin typeface="Comfortaa" panose="020B0604020202020204" charset="0"/>
                <a:cs typeface="Verdana"/>
              </a:rPr>
              <a:t>de</a:t>
            </a:r>
            <a:r>
              <a:rPr lang="fr-FR" sz="1100" spc="-100" dirty="0">
                <a:solidFill>
                  <a:schemeClr val="bg2"/>
                </a:solidFill>
                <a:latin typeface="Comfortaa" panose="020B0604020202020204" charset="0"/>
                <a:cs typeface="Verdana"/>
              </a:rPr>
              <a:t> </a:t>
            </a:r>
            <a:r>
              <a:rPr lang="fr-FR" sz="1100" spc="10" dirty="0">
                <a:solidFill>
                  <a:schemeClr val="bg2"/>
                </a:solidFill>
                <a:latin typeface="Comfortaa" panose="020B0604020202020204" charset="0"/>
                <a:cs typeface="Verdana"/>
              </a:rPr>
              <a:t>la</a:t>
            </a:r>
            <a:r>
              <a:rPr lang="fr-FR" sz="1100" spc="-114" dirty="0">
                <a:solidFill>
                  <a:schemeClr val="bg2"/>
                </a:solidFill>
                <a:latin typeface="Comfortaa" panose="020B0604020202020204" charset="0"/>
                <a:cs typeface="Verdana"/>
              </a:rPr>
              <a:t> </a:t>
            </a:r>
            <a:r>
              <a:rPr lang="fr-FR" sz="1100" spc="30" dirty="0">
                <a:solidFill>
                  <a:schemeClr val="bg2"/>
                </a:solidFill>
                <a:latin typeface="Comfortaa" panose="020B0604020202020204" charset="0"/>
                <a:cs typeface="Verdana"/>
              </a:rPr>
              <a:t>courbe</a:t>
            </a:r>
            <a:r>
              <a:rPr lang="fr-FR" sz="1100" spc="-130" dirty="0">
                <a:solidFill>
                  <a:schemeClr val="bg2"/>
                </a:solidFill>
                <a:latin typeface="Comfortaa" panose="020B0604020202020204" charset="0"/>
                <a:cs typeface="Verdana"/>
              </a:rPr>
              <a:t> </a:t>
            </a:r>
            <a:r>
              <a:rPr lang="fr-FR" sz="1100" spc="-15" dirty="0">
                <a:solidFill>
                  <a:schemeClr val="bg2"/>
                </a:solidFill>
                <a:latin typeface="Comfortaa" panose="020B0604020202020204" charset="0"/>
                <a:cs typeface="Verdana"/>
              </a:rPr>
              <a:t>pour</a:t>
            </a:r>
            <a:r>
              <a:rPr lang="fr-FR" sz="1100" spc="-120" dirty="0">
                <a:solidFill>
                  <a:schemeClr val="bg2"/>
                </a:solidFill>
                <a:latin typeface="Comfortaa" panose="020B0604020202020204" charset="0"/>
                <a:cs typeface="Verdana"/>
              </a:rPr>
              <a:t> </a:t>
            </a:r>
            <a:r>
              <a:rPr lang="fr-FR" sz="1100" spc="-55" dirty="0">
                <a:solidFill>
                  <a:schemeClr val="bg2"/>
                </a:solidFill>
                <a:latin typeface="Comfortaa" panose="020B0604020202020204" charset="0"/>
                <a:cs typeface="Verdana"/>
              </a:rPr>
              <a:t>préserver</a:t>
            </a:r>
            <a:r>
              <a:rPr lang="fr-FR" sz="1100" spc="-110" dirty="0">
                <a:solidFill>
                  <a:schemeClr val="bg2"/>
                </a:solidFill>
                <a:latin typeface="Comfortaa" panose="020B0604020202020204" charset="0"/>
                <a:cs typeface="Verdana"/>
              </a:rPr>
              <a:t> </a:t>
            </a:r>
            <a:r>
              <a:rPr lang="fr-FR" sz="1100" spc="-10" dirty="0">
                <a:solidFill>
                  <a:schemeClr val="bg2"/>
                </a:solidFill>
                <a:latin typeface="Comfortaa" panose="020B0604020202020204" charset="0"/>
                <a:cs typeface="Verdana"/>
              </a:rPr>
              <a:t>le</a:t>
            </a:r>
            <a:r>
              <a:rPr lang="fr-FR" sz="1100" dirty="0">
                <a:solidFill>
                  <a:schemeClr val="bg2"/>
                </a:solidFill>
                <a:latin typeface="Comfortaa" panose="020B0604020202020204" charset="0"/>
                <a:cs typeface="Verdana"/>
              </a:rPr>
              <a:t> </a:t>
            </a:r>
            <a:r>
              <a:rPr lang="fr-FR" sz="1100" spc="145" dirty="0">
                <a:solidFill>
                  <a:schemeClr val="bg2"/>
                </a:solidFill>
                <a:latin typeface="Comfortaa" panose="020B0604020202020204" charset="0"/>
                <a:cs typeface="Verdana"/>
              </a:rPr>
              <a:t>ca</a:t>
            </a:r>
            <a:r>
              <a:rPr lang="fr-FR" sz="1100" spc="10" dirty="0">
                <a:solidFill>
                  <a:schemeClr val="bg2"/>
                </a:solidFill>
                <a:latin typeface="Comfortaa" panose="020B0604020202020204" charset="0"/>
                <a:cs typeface="Verdana"/>
              </a:rPr>
              <a:t>rac</a:t>
            </a:r>
            <a:r>
              <a:rPr lang="fr-FR" sz="1100" spc="20" dirty="0">
                <a:solidFill>
                  <a:schemeClr val="bg2"/>
                </a:solidFill>
                <a:latin typeface="Comfortaa" panose="020B0604020202020204" charset="0"/>
                <a:cs typeface="Verdana"/>
              </a:rPr>
              <a:t>t</a:t>
            </a:r>
            <a:r>
              <a:rPr lang="fr-FR" sz="1100" spc="-10" dirty="0">
                <a:solidFill>
                  <a:schemeClr val="bg2"/>
                </a:solidFill>
                <a:latin typeface="Comfortaa" panose="020B0604020202020204" charset="0"/>
                <a:cs typeface="Verdana"/>
              </a:rPr>
              <a:t>ère</a:t>
            </a:r>
            <a:r>
              <a:rPr lang="fr-FR" sz="1100" spc="-140" dirty="0">
                <a:solidFill>
                  <a:schemeClr val="bg2"/>
                </a:solidFill>
                <a:latin typeface="Comfortaa" panose="020B0604020202020204" charset="0"/>
                <a:cs typeface="Verdana"/>
              </a:rPr>
              <a:t> </a:t>
            </a:r>
            <a:r>
              <a:rPr lang="fr-FR" sz="1100" spc="-85" dirty="0">
                <a:solidFill>
                  <a:schemeClr val="bg2"/>
                </a:solidFill>
                <a:latin typeface="Comfortaa" panose="020B0604020202020204" charset="0"/>
                <a:cs typeface="Verdana"/>
              </a:rPr>
              <a:t>r</a:t>
            </a:r>
            <a:r>
              <a:rPr lang="fr-FR" sz="1100" spc="-130" dirty="0">
                <a:solidFill>
                  <a:schemeClr val="bg2"/>
                </a:solidFill>
                <a:latin typeface="Comfortaa" panose="020B0604020202020204" charset="0"/>
                <a:cs typeface="Verdana"/>
              </a:rPr>
              <a:t>u</a:t>
            </a:r>
            <a:r>
              <a:rPr lang="fr-FR" sz="1100" spc="-55" dirty="0">
                <a:solidFill>
                  <a:schemeClr val="bg2"/>
                </a:solidFill>
                <a:latin typeface="Comfortaa" panose="020B0604020202020204" charset="0"/>
                <a:cs typeface="Verdana"/>
              </a:rPr>
              <a:t>ral</a:t>
            </a:r>
            <a:endParaRPr lang="fr-FR" sz="1100" dirty="0">
              <a:solidFill>
                <a:schemeClr val="bg2"/>
              </a:solidFill>
              <a:latin typeface="Comfortaa" panose="020B0604020202020204" charset="0"/>
              <a:cs typeface="Verdana"/>
            </a:endParaRPr>
          </a:p>
          <a:p>
            <a:pPr>
              <a:lnSpc>
                <a:spcPct val="100000"/>
              </a:lnSpc>
              <a:spcBef>
                <a:spcPts val="40"/>
              </a:spcBef>
            </a:pPr>
            <a:endParaRPr lang="fr-FR" sz="1100" dirty="0">
              <a:solidFill>
                <a:schemeClr val="bg2"/>
              </a:solidFill>
              <a:latin typeface="Comfortaa" panose="020B0604020202020204" charset="0"/>
              <a:cs typeface="Verdana"/>
            </a:endParaRPr>
          </a:p>
          <a:p>
            <a:pPr marL="299085" indent="-287020">
              <a:lnSpc>
                <a:spcPct val="100000"/>
              </a:lnSpc>
              <a:buFont typeface="Arial MT"/>
              <a:buChar char="•"/>
              <a:tabLst>
                <a:tab pos="299085" algn="l"/>
                <a:tab pos="299720" algn="l"/>
              </a:tabLst>
            </a:pPr>
            <a:r>
              <a:rPr lang="fr-FR" sz="1100" b="1" spc="65" dirty="0">
                <a:solidFill>
                  <a:schemeClr val="bg2"/>
                </a:solidFill>
                <a:latin typeface="Comfortaa" panose="020B0604020202020204" charset="0"/>
                <a:cs typeface="Verdana"/>
              </a:rPr>
              <a:t>Accès</a:t>
            </a:r>
            <a:r>
              <a:rPr lang="fr-FR" sz="1100" b="1" spc="-140" dirty="0">
                <a:solidFill>
                  <a:schemeClr val="bg2"/>
                </a:solidFill>
                <a:latin typeface="Comfortaa" panose="020B0604020202020204" charset="0"/>
                <a:cs typeface="Verdana"/>
              </a:rPr>
              <a:t> </a:t>
            </a:r>
            <a:r>
              <a:rPr lang="fr-FR" sz="1100" b="1" spc="-25" dirty="0">
                <a:solidFill>
                  <a:schemeClr val="bg2"/>
                </a:solidFill>
                <a:latin typeface="Comfortaa" panose="020B0604020202020204" charset="0"/>
                <a:cs typeface="Verdana"/>
              </a:rPr>
              <a:t>dissocié</a:t>
            </a:r>
            <a:r>
              <a:rPr lang="fr-FR" sz="1100" b="1" spc="-130" dirty="0">
                <a:solidFill>
                  <a:schemeClr val="bg2"/>
                </a:solidFill>
                <a:latin typeface="Comfortaa" panose="020B0604020202020204" charset="0"/>
                <a:cs typeface="Verdana"/>
              </a:rPr>
              <a:t> </a:t>
            </a:r>
            <a:r>
              <a:rPr lang="fr-FR" sz="1100" b="1" spc="-5" dirty="0">
                <a:solidFill>
                  <a:schemeClr val="bg2"/>
                </a:solidFill>
                <a:latin typeface="Comfortaa" panose="020B0604020202020204" charset="0"/>
                <a:cs typeface="Verdana"/>
              </a:rPr>
              <a:t>piéton/vélo</a:t>
            </a:r>
            <a:r>
              <a:rPr lang="fr-FR" sz="1100" b="1" spc="-150" dirty="0">
                <a:solidFill>
                  <a:schemeClr val="bg2"/>
                </a:solidFill>
                <a:latin typeface="Comfortaa" panose="020B0604020202020204" charset="0"/>
                <a:cs typeface="Verdana"/>
              </a:rPr>
              <a:t> </a:t>
            </a:r>
            <a:r>
              <a:rPr lang="fr-FR" sz="1100" spc="10" dirty="0">
                <a:solidFill>
                  <a:schemeClr val="bg2"/>
                </a:solidFill>
                <a:latin typeface="Comfortaa" panose="020B0604020202020204" charset="0"/>
                <a:cs typeface="Verdana"/>
              </a:rPr>
              <a:t>envisageable</a:t>
            </a:r>
            <a:r>
              <a:rPr lang="fr-FR" sz="1100" spc="-150" dirty="0">
                <a:solidFill>
                  <a:schemeClr val="bg2"/>
                </a:solidFill>
                <a:latin typeface="Comfortaa" panose="020B0604020202020204" charset="0"/>
                <a:cs typeface="Verdana"/>
              </a:rPr>
              <a:t> </a:t>
            </a:r>
            <a:r>
              <a:rPr lang="fr-FR" sz="1100" spc="20" dirty="0">
                <a:solidFill>
                  <a:schemeClr val="bg2"/>
                </a:solidFill>
                <a:latin typeface="Comfortaa" panose="020B0604020202020204" charset="0"/>
                <a:cs typeface="Verdana"/>
              </a:rPr>
              <a:t>également</a:t>
            </a:r>
            <a:r>
              <a:rPr lang="fr-FR" sz="1100" spc="-140" dirty="0">
                <a:solidFill>
                  <a:schemeClr val="bg2"/>
                </a:solidFill>
                <a:latin typeface="Comfortaa" panose="020B0604020202020204" charset="0"/>
                <a:cs typeface="Verdana"/>
              </a:rPr>
              <a:t> </a:t>
            </a:r>
            <a:r>
              <a:rPr lang="fr-FR" sz="1100" spc="-135" dirty="0">
                <a:solidFill>
                  <a:schemeClr val="bg2"/>
                </a:solidFill>
                <a:latin typeface="Comfortaa" panose="020B0604020202020204" charset="0"/>
                <a:cs typeface="Verdana"/>
              </a:rPr>
              <a:t>sur</a:t>
            </a:r>
            <a:r>
              <a:rPr lang="fr-FR" sz="1100" spc="-110" dirty="0">
                <a:solidFill>
                  <a:schemeClr val="bg2"/>
                </a:solidFill>
                <a:latin typeface="Comfortaa" panose="020B0604020202020204" charset="0"/>
                <a:cs typeface="Verdana"/>
              </a:rPr>
              <a:t> </a:t>
            </a:r>
            <a:r>
              <a:rPr lang="fr-FR" sz="1100" spc="125" dirty="0">
                <a:solidFill>
                  <a:schemeClr val="bg2"/>
                </a:solidFill>
                <a:latin typeface="Comfortaa" panose="020B0604020202020204" charset="0"/>
                <a:cs typeface="Verdana"/>
              </a:rPr>
              <a:t>ce</a:t>
            </a:r>
            <a:r>
              <a:rPr lang="fr-FR" sz="1100" spc="-120" dirty="0">
                <a:solidFill>
                  <a:schemeClr val="bg2"/>
                </a:solidFill>
                <a:latin typeface="Comfortaa" panose="020B0604020202020204" charset="0"/>
                <a:cs typeface="Verdana"/>
              </a:rPr>
              <a:t> </a:t>
            </a:r>
            <a:r>
              <a:rPr lang="fr-FR" sz="1100" spc="15" dirty="0">
                <a:solidFill>
                  <a:schemeClr val="bg2"/>
                </a:solidFill>
                <a:latin typeface="Comfortaa" panose="020B0604020202020204" charset="0"/>
                <a:cs typeface="Verdana"/>
              </a:rPr>
              <a:t>même</a:t>
            </a:r>
            <a:r>
              <a:rPr lang="fr-FR" sz="1100" spc="-105" dirty="0">
                <a:solidFill>
                  <a:schemeClr val="bg2"/>
                </a:solidFill>
                <a:latin typeface="Comfortaa" panose="020B0604020202020204" charset="0"/>
                <a:cs typeface="Verdana"/>
              </a:rPr>
              <a:t> </a:t>
            </a:r>
            <a:r>
              <a:rPr lang="fr-FR" sz="1100" spc="5" dirty="0">
                <a:solidFill>
                  <a:schemeClr val="bg2"/>
                </a:solidFill>
                <a:latin typeface="Comfortaa" panose="020B0604020202020204" charset="0"/>
                <a:cs typeface="Verdana"/>
              </a:rPr>
              <a:t>chemin</a:t>
            </a:r>
            <a:endParaRPr lang="fr-FR" sz="1100" dirty="0">
              <a:solidFill>
                <a:schemeClr val="bg2"/>
              </a:solidFill>
              <a:latin typeface="Comfortaa" panose="020B0604020202020204" charset="0"/>
              <a:cs typeface="Verdana"/>
            </a:endParaRPr>
          </a:p>
          <a:p>
            <a:pPr>
              <a:lnSpc>
                <a:spcPct val="100000"/>
              </a:lnSpc>
              <a:spcBef>
                <a:spcPts val="35"/>
              </a:spcBef>
              <a:buClr>
                <a:srgbClr val="001F5F"/>
              </a:buClr>
              <a:buFont typeface="Arial MT"/>
              <a:buChar char="•"/>
            </a:pPr>
            <a:endParaRPr lang="fr-FR" sz="1100" dirty="0">
              <a:solidFill>
                <a:schemeClr val="bg2"/>
              </a:solidFill>
              <a:latin typeface="Comfortaa" panose="020B0604020202020204" charset="0"/>
              <a:cs typeface="Verdana"/>
            </a:endParaRPr>
          </a:p>
          <a:p>
            <a:pPr marL="299085" indent="-287020">
              <a:lnSpc>
                <a:spcPct val="100000"/>
              </a:lnSpc>
              <a:spcBef>
                <a:spcPts val="5"/>
              </a:spcBef>
              <a:buFont typeface="Arial MT"/>
              <a:buChar char="•"/>
              <a:tabLst>
                <a:tab pos="299085" algn="l"/>
                <a:tab pos="299720" algn="l"/>
              </a:tabLst>
            </a:pPr>
            <a:r>
              <a:rPr lang="fr-FR" sz="1100" spc="-185" dirty="0">
                <a:solidFill>
                  <a:schemeClr val="bg2"/>
                </a:solidFill>
                <a:latin typeface="Comfortaa" panose="020B0604020202020204" charset="0"/>
                <a:cs typeface="Verdana"/>
              </a:rPr>
              <a:t>Si</a:t>
            </a:r>
            <a:r>
              <a:rPr lang="fr-FR" sz="1100" spc="-105" dirty="0">
                <a:solidFill>
                  <a:schemeClr val="bg2"/>
                </a:solidFill>
                <a:latin typeface="Comfortaa" panose="020B0604020202020204" charset="0"/>
                <a:cs typeface="Verdana"/>
              </a:rPr>
              <a:t> </a:t>
            </a:r>
            <a:r>
              <a:rPr lang="fr-FR" sz="1100" spc="10" dirty="0">
                <a:solidFill>
                  <a:schemeClr val="bg2"/>
                </a:solidFill>
                <a:latin typeface="Comfortaa" panose="020B0604020202020204" charset="0"/>
                <a:cs typeface="Verdana"/>
              </a:rPr>
              <a:t>commerces</a:t>
            </a:r>
            <a:r>
              <a:rPr lang="fr-FR" sz="1100" spc="-150" dirty="0">
                <a:solidFill>
                  <a:schemeClr val="bg2"/>
                </a:solidFill>
                <a:latin typeface="Comfortaa" panose="020B0604020202020204" charset="0"/>
                <a:cs typeface="Verdana"/>
              </a:rPr>
              <a:t> </a:t>
            </a:r>
            <a:r>
              <a:rPr lang="fr-FR" sz="1100" spc="-135" dirty="0">
                <a:solidFill>
                  <a:schemeClr val="bg2"/>
                </a:solidFill>
                <a:latin typeface="Comfortaa" panose="020B0604020202020204" charset="0"/>
                <a:cs typeface="Verdana"/>
              </a:rPr>
              <a:t>sur</a:t>
            </a:r>
            <a:r>
              <a:rPr lang="fr-FR" sz="1100" spc="-114" dirty="0">
                <a:solidFill>
                  <a:schemeClr val="bg2"/>
                </a:solidFill>
                <a:latin typeface="Comfortaa" panose="020B0604020202020204" charset="0"/>
                <a:cs typeface="Verdana"/>
              </a:rPr>
              <a:t> </a:t>
            </a:r>
            <a:r>
              <a:rPr lang="fr-FR" sz="1100" spc="15" dirty="0">
                <a:solidFill>
                  <a:schemeClr val="bg2"/>
                </a:solidFill>
                <a:latin typeface="Comfortaa" panose="020B0604020202020204" charset="0"/>
                <a:cs typeface="Verdana"/>
              </a:rPr>
              <a:t>la</a:t>
            </a:r>
            <a:r>
              <a:rPr lang="fr-FR" sz="1100" spc="-125" dirty="0">
                <a:solidFill>
                  <a:schemeClr val="bg2"/>
                </a:solidFill>
                <a:latin typeface="Comfortaa" panose="020B0604020202020204" charset="0"/>
                <a:cs typeface="Verdana"/>
              </a:rPr>
              <a:t> </a:t>
            </a:r>
            <a:r>
              <a:rPr lang="fr-FR" sz="1100" spc="-15" dirty="0">
                <a:solidFill>
                  <a:schemeClr val="bg2"/>
                </a:solidFill>
                <a:latin typeface="Comfortaa" panose="020B0604020202020204" charset="0"/>
                <a:cs typeface="Verdana"/>
              </a:rPr>
              <a:t>partie</a:t>
            </a:r>
            <a:r>
              <a:rPr lang="fr-FR" sz="1100" spc="-130" dirty="0">
                <a:solidFill>
                  <a:schemeClr val="bg2"/>
                </a:solidFill>
                <a:latin typeface="Comfortaa" panose="020B0604020202020204" charset="0"/>
                <a:cs typeface="Verdana"/>
              </a:rPr>
              <a:t> </a:t>
            </a:r>
            <a:r>
              <a:rPr lang="fr-FR" sz="1100" spc="-70" dirty="0">
                <a:solidFill>
                  <a:schemeClr val="bg2"/>
                </a:solidFill>
                <a:latin typeface="Comfortaa" panose="020B0604020202020204" charset="0"/>
                <a:cs typeface="Verdana"/>
              </a:rPr>
              <a:t>Saint-André-Lez-Lille,</a:t>
            </a:r>
            <a:r>
              <a:rPr lang="fr-FR" sz="1100" spc="-135" dirty="0">
                <a:solidFill>
                  <a:schemeClr val="bg2"/>
                </a:solidFill>
                <a:latin typeface="Comfortaa" panose="020B0604020202020204" charset="0"/>
                <a:cs typeface="Verdana"/>
              </a:rPr>
              <a:t> </a:t>
            </a:r>
            <a:r>
              <a:rPr lang="fr-FR" sz="1100" spc="-105" dirty="0">
                <a:solidFill>
                  <a:schemeClr val="bg2"/>
                </a:solidFill>
                <a:latin typeface="Comfortaa" panose="020B0604020202020204" charset="0"/>
                <a:cs typeface="Verdana"/>
              </a:rPr>
              <a:t>il </a:t>
            </a:r>
            <a:r>
              <a:rPr lang="fr-FR" sz="1100" spc="-10" dirty="0">
                <a:solidFill>
                  <a:schemeClr val="bg2"/>
                </a:solidFill>
                <a:latin typeface="Comfortaa" panose="020B0604020202020204" charset="0"/>
                <a:cs typeface="Verdana"/>
              </a:rPr>
              <a:t>faut</a:t>
            </a:r>
            <a:r>
              <a:rPr lang="fr-FR" sz="1100" spc="-140" dirty="0">
                <a:solidFill>
                  <a:schemeClr val="bg2"/>
                </a:solidFill>
                <a:latin typeface="Comfortaa" panose="020B0604020202020204" charset="0"/>
                <a:cs typeface="Verdana"/>
              </a:rPr>
              <a:t> </a:t>
            </a:r>
            <a:r>
              <a:rPr lang="fr-FR" sz="1100" spc="40" dirty="0">
                <a:solidFill>
                  <a:schemeClr val="bg2"/>
                </a:solidFill>
                <a:latin typeface="Comfortaa" panose="020B0604020202020204" charset="0"/>
                <a:cs typeface="Verdana"/>
              </a:rPr>
              <a:t>que</a:t>
            </a:r>
            <a:r>
              <a:rPr lang="fr-FR" sz="1100" spc="-120" dirty="0">
                <a:solidFill>
                  <a:schemeClr val="bg2"/>
                </a:solidFill>
                <a:latin typeface="Comfortaa" panose="020B0604020202020204" charset="0"/>
                <a:cs typeface="Verdana"/>
              </a:rPr>
              <a:t> </a:t>
            </a:r>
            <a:r>
              <a:rPr lang="fr-FR" sz="1100" b="1" spc="-65" dirty="0">
                <a:solidFill>
                  <a:schemeClr val="bg2"/>
                </a:solidFill>
                <a:latin typeface="Comfortaa" panose="020B0604020202020204" charset="0"/>
                <a:cs typeface="Verdana"/>
              </a:rPr>
              <a:t>les</a:t>
            </a:r>
            <a:r>
              <a:rPr lang="fr-FR" sz="1100" b="1" spc="-140" dirty="0">
                <a:solidFill>
                  <a:schemeClr val="bg2"/>
                </a:solidFill>
                <a:latin typeface="Comfortaa" panose="020B0604020202020204" charset="0"/>
                <a:cs typeface="Verdana"/>
              </a:rPr>
              <a:t> </a:t>
            </a:r>
            <a:r>
              <a:rPr lang="fr-FR" sz="1100" b="1" spc="-45" dirty="0">
                <a:solidFill>
                  <a:schemeClr val="bg2"/>
                </a:solidFill>
                <a:latin typeface="Comfortaa" panose="020B0604020202020204" charset="0"/>
                <a:cs typeface="Verdana"/>
              </a:rPr>
              <a:t>mobilités</a:t>
            </a:r>
            <a:r>
              <a:rPr lang="fr-FR" sz="1100" b="1" spc="-155" dirty="0">
                <a:solidFill>
                  <a:schemeClr val="bg2"/>
                </a:solidFill>
                <a:latin typeface="Comfortaa" panose="020B0604020202020204" charset="0"/>
                <a:cs typeface="Verdana"/>
              </a:rPr>
              <a:t> </a:t>
            </a:r>
            <a:r>
              <a:rPr lang="fr-FR" sz="1100" b="1" spc="-40" dirty="0">
                <a:solidFill>
                  <a:schemeClr val="bg2"/>
                </a:solidFill>
                <a:latin typeface="Comfortaa" panose="020B0604020202020204" charset="0"/>
                <a:cs typeface="Verdana"/>
              </a:rPr>
              <a:t>soient</a:t>
            </a:r>
            <a:r>
              <a:rPr lang="fr-FR" sz="1100" b="1" spc="-140" dirty="0">
                <a:solidFill>
                  <a:schemeClr val="bg2"/>
                </a:solidFill>
                <a:latin typeface="Comfortaa" panose="020B0604020202020204" charset="0"/>
                <a:cs typeface="Verdana"/>
              </a:rPr>
              <a:t> </a:t>
            </a:r>
            <a:r>
              <a:rPr lang="fr-FR" sz="1100" b="1" spc="-45" dirty="0">
                <a:solidFill>
                  <a:schemeClr val="bg2"/>
                </a:solidFill>
                <a:latin typeface="Comfortaa" panose="020B0604020202020204" charset="0"/>
                <a:cs typeface="Verdana"/>
              </a:rPr>
              <a:t>fluides</a:t>
            </a:r>
            <a:r>
              <a:rPr lang="fr-FR" sz="1100" spc="-155" dirty="0">
                <a:solidFill>
                  <a:schemeClr val="bg2"/>
                </a:solidFill>
                <a:latin typeface="Comfortaa" panose="020B0604020202020204" charset="0"/>
                <a:cs typeface="Verdana"/>
              </a:rPr>
              <a:t> </a:t>
            </a:r>
            <a:r>
              <a:rPr lang="fr-FR" sz="1100" spc="-50" dirty="0">
                <a:solidFill>
                  <a:schemeClr val="bg2"/>
                </a:solidFill>
                <a:latin typeface="Comfortaa" panose="020B0604020202020204" charset="0"/>
                <a:cs typeface="Verdana"/>
              </a:rPr>
              <a:t>(entrées</a:t>
            </a:r>
            <a:r>
              <a:rPr lang="fr-FR" sz="1100" spc="-90" dirty="0">
                <a:solidFill>
                  <a:schemeClr val="bg2"/>
                </a:solidFill>
                <a:latin typeface="Comfortaa" panose="020B0604020202020204" charset="0"/>
                <a:cs typeface="Verdana"/>
              </a:rPr>
              <a:t> </a:t>
            </a:r>
            <a:r>
              <a:rPr lang="fr-FR" sz="1100" dirty="0">
                <a:solidFill>
                  <a:schemeClr val="bg2"/>
                </a:solidFill>
                <a:latin typeface="Comfortaa" panose="020B0604020202020204" charset="0"/>
                <a:cs typeface="Verdana"/>
              </a:rPr>
              <a:t>et</a:t>
            </a:r>
            <a:r>
              <a:rPr lang="fr-FR" sz="1100" spc="-105" dirty="0">
                <a:solidFill>
                  <a:schemeClr val="bg2"/>
                </a:solidFill>
                <a:latin typeface="Comfortaa" panose="020B0604020202020204" charset="0"/>
                <a:cs typeface="Verdana"/>
              </a:rPr>
              <a:t> </a:t>
            </a:r>
            <a:r>
              <a:rPr lang="fr-FR" sz="1100" spc="80" dirty="0">
                <a:solidFill>
                  <a:schemeClr val="bg2"/>
                </a:solidFill>
                <a:latin typeface="Comfortaa" panose="020B0604020202020204" charset="0"/>
                <a:cs typeface="Verdana"/>
              </a:rPr>
              <a:t>de</a:t>
            </a:r>
            <a:r>
              <a:rPr lang="fr-FR" sz="1100" spc="-100" dirty="0">
                <a:solidFill>
                  <a:schemeClr val="bg2"/>
                </a:solidFill>
                <a:latin typeface="Comfortaa" panose="020B0604020202020204" charset="0"/>
                <a:cs typeface="Verdana"/>
              </a:rPr>
              <a:t> </a:t>
            </a:r>
            <a:r>
              <a:rPr lang="fr-FR" sz="1100" spc="-90" dirty="0">
                <a:solidFill>
                  <a:schemeClr val="bg2"/>
                </a:solidFill>
                <a:latin typeface="Comfortaa" panose="020B0604020202020204" charset="0"/>
                <a:cs typeface="Verdana"/>
              </a:rPr>
              <a:t>sorties)</a:t>
            </a:r>
            <a:endParaRPr lang="fr-FR" sz="1100" dirty="0">
              <a:solidFill>
                <a:schemeClr val="bg2"/>
              </a:solidFill>
              <a:latin typeface="Comfortaa" panose="020B0604020202020204" charset="0"/>
              <a:cs typeface="Verdana"/>
            </a:endParaRPr>
          </a:p>
          <a:p>
            <a:pPr>
              <a:lnSpc>
                <a:spcPct val="100000"/>
              </a:lnSpc>
              <a:spcBef>
                <a:spcPts val="40"/>
              </a:spcBef>
              <a:buClr>
                <a:srgbClr val="001F5F"/>
              </a:buClr>
              <a:buFont typeface="Arial MT"/>
              <a:buChar char="•"/>
            </a:pPr>
            <a:endParaRPr lang="fr-FR" sz="1100" dirty="0">
              <a:solidFill>
                <a:schemeClr val="bg2"/>
              </a:solidFill>
              <a:latin typeface="Comfortaa" panose="020B0604020202020204" charset="0"/>
              <a:cs typeface="Verdana"/>
            </a:endParaRPr>
          </a:p>
          <a:p>
            <a:pPr marL="299085" marR="279400" indent="-287020">
              <a:lnSpc>
                <a:spcPct val="100000"/>
              </a:lnSpc>
              <a:buFont typeface="Arial MT"/>
              <a:buChar char="•"/>
              <a:tabLst>
                <a:tab pos="299085" algn="l"/>
                <a:tab pos="299720" algn="l"/>
              </a:tabLst>
            </a:pPr>
            <a:r>
              <a:rPr lang="fr-FR" sz="1100" spc="-30" dirty="0">
                <a:solidFill>
                  <a:schemeClr val="bg2"/>
                </a:solidFill>
                <a:latin typeface="Comfortaa" panose="020B0604020202020204" charset="0"/>
                <a:cs typeface="Verdana"/>
              </a:rPr>
              <a:t>Une</a:t>
            </a:r>
            <a:r>
              <a:rPr lang="fr-FR" sz="1100" spc="-100" dirty="0">
                <a:solidFill>
                  <a:schemeClr val="bg2"/>
                </a:solidFill>
                <a:latin typeface="Comfortaa" panose="020B0604020202020204" charset="0"/>
                <a:cs typeface="Verdana"/>
              </a:rPr>
              <a:t> </a:t>
            </a:r>
            <a:r>
              <a:rPr lang="fr-FR" sz="1100" dirty="0">
                <a:solidFill>
                  <a:schemeClr val="bg2"/>
                </a:solidFill>
                <a:latin typeface="Comfortaa" panose="020B0604020202020204" charset="0"/>
                <a:cs typeface="Verdana"/>
              </a:rPr>
              <a:t>voie</a:t>
            </a:r>
            <a:r>
              <a:rPr lang="fr-FR" sz="1100" spc="-145" dirty="0">
                <a:solidFill>
                  <a:schemeClr val="bg2"/>
                </a:solidFill>
                <a:latin typeface="Comfortaa" panose="020B0604020202020204" charset="0"/>
                <a:cs typeface="Verdana"/>
              </a:rPr>
              <a:t> </a:t>
            </a:r>
            <a:r>
              <a:rPr lang="fr-FR" sz="1100" spc="50" dirty="0">
                <a:solidFill>
                  <a:schemeClr val="bg2"/>
                </a:solidFill>
                <a:latin typeface="Comfortaa" panose="020B0604020202020204" charset="0"/>
                <a:cs typeface="Verdana"/>
              </a:rPr>
              <a:t>dédiée</a:t>
            </a:r>
            <a:r>
              <a:rPr lang="fr-FR" sz="1100" spc="-125" dirty="0">
                <a:solidFill>
                  <a:schemeClr val="bg2"/>
                </a:solidFill>
                <a:latin typeface="Comfortaa" panose="020B0604020202020204" charset="0"/>
                <a:cs typeface="Verdana"/>
              </a:rPr>
              <a:t> </a:t>
            </a:r>
            <a:r>
              <a:rPr lang="fr-FR" sz="1100" spc="-30" dirty="0">
                <a:solidFill>
                  <a:schemeClr val="bg2"/>
                </a:solidFill>
                <a:latin typeface="Comfortaa" panose="020B0604020202020204" charset="0"/>
                <a:cs typeface="Verdana"/>
              </a:rPr>
              <a:t>aux</a:t>
            </a:r>
            <a:r>
              <a:rPr lang="fr-FR" sz="1100" spc="-110" dirty="0">
                <a:solidFill>
                  <a:schemeClr val="bg2"/>
                </a:solidFill>
                <a:latin typeface="Comfortaa" panose="020B0604020202020204" charset="0"/>
                <a:cs typeface="Verdana"/>
              </a:rPr>
              <a:t> </a:t>
            </a:r>
            <a:r>
              <a:rPr lang="fr-FR" sz="1100" spc="-45" dirty="0">
                <a:solidFill>
                  <a:schemeClr val="bg2"/>
                </a:solidFill>
                <a:latin typeface="Comfortaa" panose="020B0604020202020204" charset="0"/>
                <a:cs typeface="Verdana"/>
              </a:rPr>
              <a:t>mobilités</a:t>
            </a:r>
            <a:r>
              <a:rPr lang="fr-FR" sz="1100" spc="-145" dirty="0">
                <a:solidFill>
                  <a:schemeClr val="bg2"/>
                </a:solidFill>
                <a:latin typeface="Comfortaa" panose="020B0604020202020204" charset="0"/>
                <a:cs typeface="Verdana"/>
              </a:rPr>
              <a:t> </a:t>
            </a:r>
            <a:r>
              <a:rPr lang="fr-FR" sz="1100" spc="30" dirty="0">
                <a:solidFill>
                  <a:schemeClr val="bg2"/>
                </a:solidFill>
                <a:latin typeface="Comfortaa" panose="020B0604020202020204" charset="0"/>
                <a:cs typeface="Verdana"/>
              </a:rPr>
              <a:t>douces</a:t>
            </a:r>
            <a:r>
              <a:rPr lang="fr-FR" sz="1100" spc="-130" dirty="0">
                <a:solidFill>
                  <a:schemeClr val="bg2"/>
                </a:solidFill>
                <a:latin typeface="Comfortaa" panose="020B0604020202020204" charset="0"/>
                <a:cs typeface="Verdana"/>
              </a:rPr>
              <a:t> </a:t>
            </a:r>
            <a:r>
              <a:rPr lang="fr-FR" sz="1100" spc="-65" dirty="0">
                <a:solidFill>
                  <a:schemeClr val="bg2"/>
                </a:solidFill>
                <a:latin typeface="Comfortaa" panose="020B0604020202020204" charset="0"/>
                <a:cs typeface="Verdana"/>
              </a:rPr>
              <a:t>est</a:t>
            </a:r>
            <a:r>
              <a:rPr lang="fr-FR" sz="1100" spc="-114" dirty="0">
                <a:solidFill>
                  <a:schemeClr val="bg2"/>
                </a:solidFill>
                <a:latin typeface="Comfortaa" panose="020B0604020202020204" charset="0"/>
                <a:cs typeface="Verdana"/>
              </a:rPr>
              <a:t> </a:t>
            </a:r>
            <a:r>
              <a:rPr lang="fr-FR" sz="1100" spc="-5" dirty="0">
                <a:solidFill>
                  <a:schemeClr val="bg2"/>
                </a:solidFill>
                <a:latin typeface="Comfortaa" panose="020B0604020202020204" charset="0"/>
                <a:cs typeface="Verdana"/>
              </a:rPr>
              <a:t>prévue</a:t>
            </a:r>
            <a:r>
              <a:rPr lang="fr-FR" sz="1100" spc="-125" dirty="0">
                <a:solidFill>
                  <a:schemeClr val="bg2"/>
                </a:solidFill>
                <a:latin typeface="Comfortaa" panose="020B0604020202020204" charset="0"/>
                <a:cs typeface="Verdana"/>
              </a:rPr>
              <a:t> </a:t>
            </a:r>
            <a:r>
              <a:rPr lang="fr-FR" sz="1100" spc="-30" dirty="0">
                <a:solidFill>
                  <a:schemeClr val="bg2"/>
                </a:solidFill>
                <a:latin typeface="Comfortaa" panose="020B0604020202020204" charset="0"/>
                <a:cs typeface="Verdana"/>
              </a:rPr>
              <a:t>entre</a:t>
            </a:r>
            <a:r>
              <a:rPr lang="fr-FR" sz="1100" spc="-100" dirty="0">
                <a:solidFill>
                  <a:schemeClr val="bg2"/>
                </a:solidFill>
                <a:latin typeface="Comfortaa" panose="020B0604020202020204" charset="0"/>
                <a:cs typeface="Verdana"/>
              </a:rPr>
              <a:t> </a:t>
            </a:r>
            <a:r>
              <a:rPr lang="fr-FR" sz="1100" spc="-65" dirty="0">
                <a:solidFill>
                  <a:schemeClr val="bg2"/>
                </a:solidFill>
                <a:latin typeface="Comfortaa" panose="020B0604020202020204" charset="0"/>
                <a:cs typeface="Verdana"/>
              </a:rPr>
              <a:t>les</a:t>
            </a:r>
            <a:r>
              <a:rPr lang="fr-FR" sz="1100" spc="-135" dirty="0">
                <a:solidFill>
                  <a:schemeClr val="bg2"/>
                </a:solidFill>
                <a:latin typeface="Comfortaa" panose="020B0604020202020204" charset="0"/>
                <a:cs typeface="Verdana"/>
              </a:rPr>
              <a:t> </a:t>
            </a:r>
            <a:r>
              <a:rPr lang="fr-FR" sz="1100" spc="-55" dirty="0">
                <a:solidFill>
                  <a:schemeClr val="bg2"/>
                </a:solidFill>
                <a:latin typeface="Comfortaa" panose="020B0604020202020204" charset="0"/>
                <a:cs typeface="Verdana"/>
              </a:rPr>
              <a:t>Berges</a:t>
            </a:r>
            <a:r>
              <a:rPr lang="fr-FR" sz="1100" spc="-125" dirty="0">
                <a:solidFill>
                  <a:schemeClr val="bg2"/>
                </a:solidFill>
                <a:latin typeface="Comfortaa" panose="020B0604020202020204" charset="0"/>
                <a:cs typeface="Verdana"/>
              </a:rPr>
              <a:t> </a:t>
            </a:r>
            <a:r>
              <a:rPr lang="fr-FR" sz="1100" spc="80" dirty="0">
                <a:solidFill>
                  <a:schemeClr val="bg2"/>
                </a:solidFill>
                <a:latin typeface="Comfortaa" panose="020B0604020202020204" charset="0"/>
                <a:cs typeface="Verdana"/>
              </a:rPr>
              <a:t>de</a:t>
            </a:r>
            <a:r>
              <a:rPr lang="fr-FR" sz="1100" spc="-70" dirty="0">
                <a:solidFill>
                  <a:schemeClr val="bg2"/>
                </a:solidFill>
                <a:latin typeface="Comfortaa" panose="020B0604020202020204" charset="0"/>
                <a:cs typeface="Verdana"/>
              </a:rPr>
              <a:t> </a:t>
            </a:r>
            <a:r>
              <a:rPr lang="fr-FR" sz="1100" spc="-5" dirty="0" err="1">
                <a:solidFill>
                  <a:schemeClr val="bg2"/>
                </a:solidFill>
                <a:latin typeface="Comfortaa" panose="020B0604020202020204" charset="0"/>
                <a:cs typeface="Verdana"/>
              </a:rPr>
              <a:t>Deule</a:t>
            </a:r>
            <a:r>
              <a:rPr lang="fr-FR" sz="1100" spc="-130" dirty="0">
                <a:solidFill>
                  <a:schemeClr val="bg2"/>
                </a:solidFill>
                <a:latin typeface="Comfortaa" panose="020B0604020202020204" charset="0"/>
                <a:cs typeface="Verdana"/>
              </a:rPr>
              <a:t> </a:t>
            </a:r>
            <a:r>
              <a:rPr lang="fr-FR" sz="1100" dirty="0">
                <a:solidFill>
                  <a:schemeClr val="bg2"/>
                </a:solidFill>
                <a:latin typeface="Comfortaa" panose="020B0604020202020204" charset="0"/>
                <a:cs typeface="Verdana"/>
              </a:rPr>
              <a:t>et</a:t>
            </a:r>
            <a:r>
              <a:rPr lang="fr-FR" sz="1100" spc="-120" dirty="0">
                <a:solidFill>
                  <a:schemeClr val="bg2"/>
                </a:solidFill>
                <a:latin typeface="Comfortaa" panose="020B0604020202020204" charset="0"/>
                <a:cs typeface="Verdana"/>
              </a:rPr>
              <a:t> </a:t>
            </a:r>
            <a:r>
              <a:rPr lang="fr-FR" sz="1100" spc="15" dirty="0">
                <a:solidFill>
                  <a:schemeClr val="bg2"/>
                </a:solidFill>
                <a:latin typeface="Comfortaa" panose="020B0604020202020204" charset="0"/>
                <a:cs typeface="Verdana"/>
              </a:rPr>
              <a:t>l’Avenue</a:t>
            </a:r>
            <a:r>
              <a:rPr lang="fr-FR" sz="1100" spc="-145" dirty="0">
                <a:solidFill>
                  <a:schemeClr val="bg2"/>
                </a:solidFill>
                <a:latin typeface="Comfortaa" panose="020B0604020202020204" charset="0"/>
                <a:cs typeface="Verdana"/>
              </a:rPr>
              <a:t> </a:t>
            </a:r>
            <a:r>
              <a:rPr lang="fr-FR" sz="1100" spc="80" dirty="0">
                <a:solidFill>
                  <a:schemeClr val="bg2"/>
                </a:solidFill>
                <a:latin typeface="Comfortaa" panose="020B0604020202020204" charset="0"/>
                <a:cs typeface="Verdana"/>
              </a:rPr>
              <a:t>de</a:t>
            </a:r>
            <a:r>
              <a:rPr lang="fr-FR" sz="1100" spc="-105" dirty="0">
                <a:solidFill>
                  <a:schemeClr val="bg2"/>
                </a:solidFill>
                <a:latin typeface="Comfortaa" panose="020B0604020202020204" charset="0"/>
                <a:cs typeface="Verdana"/>
              </a:rPr>
              <a:t> </a:t>
            </a:r>
            <a:r>
              <a:rPr lang="fr-FR" sz="1100" spc="-25" dirty="0">
                <a:solidFill>
                  <a:schemeClr val="bg2"/>
                </a:solidFill>
                <a:latin typeface="Comfortaa" panose="020B0604020202020204" charset="0"/>
                <a:cs typeface="Verdana"/>
              </a:rPr>
              <a:t>Dunkerque </a:t>
            </a:r>
            <a:r>
              <a:rPr lang="fr-FR" sz="1100" spc="-475" dirty="0">
                <a:solidFill>
                  <a:schemeClr val="bg2"/>
                </a:solidFill>
                <a:latin typeface="Comfortaa" panose="020B0604020202020204" charset="0"/>
                <a:cs typeface="Verdana"/>
              </a:rPr>
              <a:t> </a:t>
            </a:r>
            <a:r>
              <a:rPr lang="fr-FR" sz="1100" spc="80" dirty="0">
                <a:solidFill>
                  <a:schemeClr val="bg2"/>
                </a:solidFill>
                <a:latin typeface="Comfortaa" panose="020B0604020202020204" charset="0"/>
                <a:cs typeface="Verdana"/>
              </a:rPr>
              <a:t>avec </a:t>
            </a:r>
            <a:r>
              <a:rPr lang="fr-FR" sz="1100" dirty="0">
                <a:solidFill>
                  <a:schemeClr val="bg2"/>
                </a:solidFill>
                <a:latin typeface="Comfortaa" panose="020B0604020202020204" charset="0"/>
                <a:cs typeface="Verdana"/>
              </a:rPr>
              <a:t>une </a:t>
            </a:r>
            <a:r>
              <a:rPr lang="fr-FR" sz="1100" spc="10" dirty="0">
                <a:solidFill>
                  <a:schemeClr val="bg2"/>
                </a:solidFill>
                <a:latin typeface="Comfortaa" panose="020B0604020202020204" charset="0"/>
                <a:cs typeface="Verdana"/>
              </a:rPr>
              <a:t>antenne </a:t>
            </a:r>
            <a:r>
              <a:rPr lang="fr-FR" sz="1100" spc="-85" dirty="0">
                <a:solidFill>
                  <a:schemeClr val="bg2"/>
                </a:solidFill>
                <a:latin typeface="Comfortaa" panose="020B0604020202020204" charset="0"/>
                <a:cs typeface="Verdana"/>
              </a:rPr>
              <a:t>vers </a:t>
            </a:r>
            <a:r>
              <a:rPr lang="fr-FR" sz="1100" spc="-65" dirty="0">
                <a:solidFill>
                  <a:schemeClr val="bg2"/>
                </a:solidFill>
                <a:latin typeface="Comfortaa" panose="020B0604020202020204" charset="0"/>
                <a:cs typeface="Verdana"/>
              </a:rPr>
              <a:t>les </a:t>
            </a:r>
            <a:r>
              <a:rPr lang="fr-FR" sz="1100" spc="20" dirty="0">
                <a:solidFill>
                  <a:schemeClr val="bg2"/>
                </a:solidFill>
                <a:latin typeface="Comfortaa" panose="020B0604020202020204" charset="0"/>
                <a:cs typeface="Verdana"/>
              </a:rPr>
              <a:t>Muchaux </a:t>
            </a:r>
            <a:r>
              <a:rPr lang="fr-FR" sz="1100" spc="-15" dirty="0">
                <a:solidFill>
                  <a:schemeClr val="bg2"/>
                </a:solidFill>
                <a:latin typeface="Comfortaa" panose="020B0604020202020204" charset="0"/>
                <a:cs typeface="Verdana"/>
              </a:rPr>
              <a:t>pour </a:t>
            </a:r>
            <a:r>
              <a:rPr lang="fr-FR" sz="1100" spc="-35" dirty="0">
                <a:solidFill>
                  <a:schemeClr val="bg2"/>
                </a:solidFill>
                <a:latin typeface="Comfortaa" panose="020B0604020202020204" charset="0"/>
                <a:cs typeface="Verdana"/>
              </a:rPr>
              <a:t>permettre un </a:t>
            </a:r>
            <a:r>
              <a:rPr lang="fr-FR" sz="1100" spc="70" dirty="0">
                <a:solidFill>
                  <a:schemeClr val="bg2"/>
                </a:solidFill>
                <a:latin typeface="Comfortaa" panose="020B0604020202020204" charset="0"/>
                <a:cs typeface="Verdana"/>
              </a:rPr>
              <a:t>accès </a:t>
            </a:r>
            <a:r>
              <a:rPr lang="fr-FR" sz="1100" spc="-85" dirty="0">
                <a:solidFill>
                  <a:schemeClr val="bg2"/>
                </a:solidFill>
                <a:latin typeface="Comfortaa" panose="020B0604020202020204" charset="0"/>
                <a:cs typeface="Verdana"/>
              </a:rPr>
              <a:t>vers </a:t>
            </a:r>
            <a:r>
              <a:rPr lang="fr-FR" sz="1100" spc="-65" dirty="0">
                <a:solidFill>
                  <a:schemeClr val="bg2"/>
                </a:solidFill>
                <a:latin typeface="Comfortaa" panose="020B0604020202020204" charset="0"/>
                <a:cs typeface="Verdana"/>
              </a:rPr>
              <a:t>les </a:t>
            </a:r>
            <a:r>
              <a:rPr lang="fr-FR" sz="1100" spc="-25" dirty="0">
                <a:solidFill>
                  <a:schemeClr val="bg2"/>
                </a:solidFill>
                <a:latin typeface="Comfortaa" panose="020B0604020202020204" charset="0"/>
                <a:cs typeface="Verdana"/>
              </a:rPr>
              <a:t>franges </a:t>
            </a:r>
            <a:r>
              <a:rPr lang="fr-FR" sz="1100" spc="-70" dirty="0">
                <a:solidFill>
                  <a:schemeClr val="bg2"/>
                </a:solidFill>
                <a:latin typeface="Comfortaa" panose="020B0604020202020204" charset="0"/>
                <a:cs typeface="Verdana"/>
              </a:rPr>
              <a:t>rurales </a:t>
            </a:r>
            <a:r>
              <a:rPr lang="fr-FR" sz="1100" spc="-15" dirty="0">
                <a:solidFill>
                  <a:schemeClr val="bg2"/>
                </a:solidFill>
                <a:latin typeface="Comfortaa" panose="020B0604020202020204" charset="0"/>
                <a:cs typeface="Verdana"/>
              </a:rPr>
              <a:t>pour </a:t>
            </a:r>
            <a:r>
              <a:rPr lang="fr-FR" sz="1100" spc="-10" dirty="0">
                <a:solidFill>
                  <a:schemeClr val="bg2"/>
                </a:solidFill>
                <a:latin typeface="Comfortaa" panose="020B0604020202020204" charset="0"/>
                <a:cs typeface="Verdana"/>
              </a:rPr>
              <a:t>ballades, </a:t>
            </a:r>
            <a:r>
              <a:rPr lang="fr-FR" sz="1100" spc="-5" dirty="0">
                <a:solidFill>
                  <a:schemeClr val="bg2"/>
                </a:solidFill>
                <a:latin typeface="Comfortaa" panose="020B0604020202020204" charset="0"/>
                <a:cs typeface="Verdana"/>
              </a:rPr>
              <a:t> détente,</a:t>
            </a:r>
            <a:r>
              <a:rPr lang="fr-FR" sz="1100" spc="-100" dirty="0">
                <a:solidFill>
                  <a:schemeClr val="bg2"/>
                </a:solidFill>
                <a:latin typeface="Comfortaa" panose="020B0604020202020204" charset="0"/>
                <a:cs typeface="Verdana"/>
              </a:rPr>
              <a:t> </a:t>
            </a:r>
            <a:r>
              <a:rPr lang="fr-FR" sz="1100" spc="254" dirty="0">
                <a:solidFill>
                  <a:schemeClr val="bg2"/>
                </a:solidFill>
                <a:latin typeface="Comfortaa" panose="020B0604020202020204" charset="0"/>
                <a:cs typeface="Verdana"/>
              </a:rPr>
              <a:t>…</a:t>
            </a:r>
            <a:endParaRPr lang="fr-FR" sz="1100" dirty="0">
              <a:solidFill>
                <a:schemeClr val="bg2"/>
              </a:solidFill>
              <a:latin typeface="Comfortaa" panose="020B0604020202020204" charset="0"/>
              <a:cs typeface="Verdana"/>
            </a:endParaRPr>
          </a:p>
          <a:p>
            <a:pPr>
              <a:lnSpc>
                <a:spcPct val="100000"/>
              </a:lnSpc>
              <a:spcBef>
                <a:spcPts val="40"/>
              </a:spcBef>
              <a:buClr>
                <a:srgbClr val="001F5F"/>
              </a:buClr>
              <a:buFont typeface="Arial MT"/>
              <a:buChar char="•"/>
            </a:pPr>
            <a:endParaRPr lang="fr-FR" sz="1100" dirty="0">
              <a:solidFill>
                <a:schemeClr val="bg2"/>
              </a:solidFill>
              <a:latin typeface="Comfortaa" panose="020B0604020202020204" charset="0"/>
              <a:cs typeface="Verdana"/>
            </a:endParaRPr>
          </a:p>
          <a:p>
            <a:pPr marL="299085" indent="-287020">
              <a:lnSpc>
                <a:spcPct val="100000"/>
              </a:lnSpc>
              <a:buFont typeface="Arial MT"/>
              <a:buChar char="•"/>
              <a:tabLst>
                <a:tab pos="299085" algn="l"/>
                <a:tab pos="299720" algn="l"/>
              </a:tabLst>
            </a:pPr>
            <a:r>
              <a:rPr lang="fr-FR" sz="1100" spc="-85" dirty="0">
                <a:solidFill>
                  <a:schemeClr val="bg2"/>
                </a:solidFill>
                <a:latin typeface="Comfortaa" panose="020B0604020202020204" charset="0"/>
                <a:cs typeface="Verdana"/>
              </a:rPr>
              <a:t>E</a:t>
            </a:r>
            <a:r>
              <a:rPr lang="fr-FR" sz="1100" spc="-80" dirty="0">
                <a:solidFill>
                  <a:schemeClr val="bg2"/>
                </a:solidFill>
                <a:latin typeface="Comfortaa" panose="020B0604020202020204" charset="0"/>
                <a:cs typeface="Verdana"/>
              </a:rPr>
              <a:t>n</a:t>
            </a:r>
            <a:r>
              <a:rPr lang="fr-FR" sz="1100" spc="-114" dirty="0">
                <a:solidFill>
                  <a:schemeClr val="bg2"/>
                </a:solidFill>
                <a:latin typeface="Comfortaa" panose="020B0604020202020204" charset="0"/>
                <a:cs typeface="Verdana"/>
              </a:rPr>
              <a:t> </a:t>
            </a:r>
            <a:r>
              <a:rPr lang="fr-FR" sz="1100" spc="-15" dirty="0">
                <a:solidFill>
                  <a:schemeClr val="bg2"/>
                </a:solidFill>
                <a:latin typeface="Comfortaa" panose="020B0604020202020204" charset="0"/>
                <a:cs typeface="Verdana"/>
              </a:rPr>
              <a:t>fa</a:t>
            </a:r>
            <a:r>
              <a:rPr lang="fr-FR" sz="1100" spc="5" dirty="0">
                <a:solidFill>
                  <a:schemeClr val="bg2"/>
                </a:solidFill>
                <a:latin typeface="Comfortaa" panose="020B0604020202020204" charset="0"/>
                <a:cs typeface="Verdana"/>
              </a:rPr>
              <a:t>i</a:t>
            </a:r>
            <a:r>
              <a:rPr lang="fr-FR" sz="1100" spc="-50" dirty="0">
                <a:solidFill>
                  <a:schemeClr val="bg2"/>
                </a:solidFill>
                <a:latin typeface="Comfortaa" panose="020B0604020202020204" charset="0"/>
                <a:cs typeface="Verdana"/>
              </a:rPr>
              <a:t>re</a:t>
            </a:r>
            <a:r>
              <a:rPr lang="fr-FR" sz="1100" spc="-140" dirty="0">
                <a:solidFill>
                  <a:schemeClr val="bg2"/>
                </a:solidFill>
                <a:latin typeface="Comfortaa" panose="020B0604020202020204" charset="0"/>
                <a:cs typeface="Verdana"/>
              </a:rPr>
              <a:t> </a:t>
            </a:r>
            <a:r>
              <a:rPr lang="fr-FR" sz="1100" spc="-30" dirty="0">
                <a:solidFill>
                  <a:schemeClr val="bg2"/>
                </a:solidFill>
                <a:latin typeface="Comfortaa" panose="020B0604020202020204" charset="0"/>
                <a:cs typeface="Verdana"/>
              </a:rPr>
              <a:t>u</a:t>
            </a:r>
            <a:r>
              <a:rPr lang="fr-FR" sz="1100" spc="-40" dirty="0">
                <a:solidFill>
                  <a:schemeClr val="bg2"/>
                </a:solidFill>
                <a:latin typeface="Comfortaa" panose="020B0604020202020204" charset="0"/>
                <a:cs typeface="Verdana"/>
              </a:rPr>
              <a:t>n</a:t>
            </a:r>
            <a:r>
              <a:rPr lang="fr-FR" sz="1100" spc="80" dirty="0">
                <a:solidFill>
                  <a:schemeClr val="bg2"/>
                </a:solidFill>
                <a:latin typeface="Comfortaa" panose="020B0604020202020204" charset="0"/>
                <a:cs typeface="Verdana"/>
              </a:rPr>
              <a:t>e</a:t>
            </a:r>
            <a:r>
              <a:rPr lang="fr-FR" sz="1100" spc="-110" dirty="0">
                <a:solidFill>
                  <a:schemeClr val="bg2"/>
                </a:solidFill>
                <a:latin typeface="Comfortaa" panose="020B0604020202020204" charset="0"/>
                <a:cs typeface="Verdana"/>
              </a:rPr>
              <a:t> </a:t>
            </a:r>
            <a:r>
              <a:rPr lang="fr-FR" sz="1100" b="1" spc="80" dirty="0">
                <a:solidFill>
                  <a:schemeClr val="bg2"/>
                </a:solidFill>
                <a:latin typeface="Comfortaa" panose="020B0604020202020204" charset="0"/>
                <a:cs typeface="Verdana"/>
              </a:rPr>
              <a:t>d</a:t>
            </a:r>
            <a:r>
              <a:rPr lang="fr-FR" sz="1100" b="1" spc="70" dirty="0">
                <a:solidFill>
                  <a:schemeClr val="bg2"/>
                </a:solidFill>
                <a:latin typeface="Comfortaa" panose="020B0604020202020204" charset="0"/>
                <a:cs typeface="Verdana"/>
              </a:rPr>
              <a:t>e</a:t>
            </a:r>
            <a:r>
              <a:rPr lang="fr-FR" sz="1100" b="1" spc="-195" dirty="0">
                <a:solidFill>
                  <a:schemeClr val="bg2"/>
                </a:solidFill>
                <a:latin typeface="Comfortaa" panose="020B0604020202020204" charset="0"/>
                <a:cs typeface="Verdana"/>
              </a:rPr>
              <a:t>s</a:t>
            </a:r>
            <a:r>
              <a:rPr lang="fr-FR" sz="1100" b="1" spc="-90" dirty="0">
                <a:solidFill>
                  <a:schemeClr val="bg2"/>
                </a:solidFill>
                <a:latin typeface="Comfortaa" panose="020B0604020202020204" charset="0"/>
                <a:cs typeface="Verdana"/>
              </a:rPr>
              <a:t>ti</a:t>
            </a:r>
            <a:r>
              <a:rPr lang="fr-FR" sz="1100" b="1" spc="-40" dirty="0">
                <a:solidFill>
                  <a:schemeClr val="bg2"/>
                </a:solidFill>
                <a:latin typeface="Comfortaa" panose="020B0604020202020204" charset="0"/>
                <a:cs typeface="Verdana"/>
              </a:rPr>
              <a:t>n</a:t>
            </a:r>
            <a:r>
              <a:rPr lang="fr-FR" sz="1100" b="1" spc="20" dirty="0">
                <a:solidFill>
                  <a:schemeClr val="bg2"/>
                </a:solidFill>
                <a:latin typeface="Comfortaa" panose="020B0604020202020204" charset="0"/>
                <a:cs typeface="Verdana"/>
              </a:rPr>
              <a:t>a</a:t>
            </a:r>
            <a:r>
              <a:rPr lang="fr-FR" sz="1100" b="1" spc="5" dirty="0">
                <a:solidFill>
                  <a:schemeClr val="bg2"/>
                </a:solidFill>
                <a:latin typeface="Comfortaa" panose="020B0604020202020204" charset="0"/>
                <a:cs typeface="Verdana"/>
              </a:rPr>
              <a:t>t</a:t>
            </a:r>
            <a:r>
              <a:rPr lang="fr-FR" sz="1100" b="1" spc="-90" dirty="0">
                <a:solidFill>
                  <a:schemeClr val="bg2"/>
                </a:solidFill>
                <a:latin typeface="Comfortaa" panose="020B0604020202020204" charset="0"/>
                <a:cs typeface="Verdana"/>
              </a:rPr>
              <a:t>i</a:t>
            </a:r>
            <a:r>
              <a:rPr lang="fr-FR" sz="1100" b="1" spc="60" dirty="0">
                <a:solidFill>
                  <a:schemeClr val="bg2"/>
                </a:solidFill>
                <a:latin typeface="Comfortaa" panose="020B0604020202020204" charset="0"/>
                <a:cs typeface="Verdana"/>
              </a:rPr>
              <a:t>o</a:t>
            </a:r>
            <a:r>
              <a:rPr lang="fr-FR" sz="1100" b="1" spc="-30" dirty="0">
                <a:solidFill>
                  <a:schemeClr val="bg2"/>
                </a:solidFill>
                <a:latin typeface="Comfortaa" panose="020B0604020202020204" charset="0"/>
                <a:cs typeface="Verdana"/>
              </a:rPr>
              <a:t>n</a:t>
            </a:r>
            <a:r>
              <a:rPr lang="fr-FR" sz="1100" spc="-155" dirty="0">
                <a:solidFill>
                  <a:schemeClr val="bg2"/>
                </a:solidFill>
                <a:latin typeface="Comfortaa" panose="020B0604020202020204" charset="0"/>
                <a:cs typeface="Verdana"/>
              </a:rPr>
              <a:t> </a:t>
            </a:r>
            <a:r>
              <a:rPr lang="fr-FR" sz="1100" spc="65" dirty="0">
                <a:solidFill>
                  <a:schemeClr val="bg2"/>
                </a:solidFill>
                <a:latin typeface="Comfortaa" panose="020B0604020202020204" charset="0"/>
                <a:cs typeface="Verdana"/>
              </a:rPr>
              <a:t>?</a:t>
            </a:r>
            <a:endParaRPr lang="fr-FR" sz="1100" dirty="0">
              <a:solidFill>
                <a:schemeClr val="bg2"/>
              </a:solidFill>
              <a:latin typeface="Comfortaa" panose="020B0604020202020204" charset="0"/>
              <a:cs typeface="Verdana"/>
            </a:endParaRPr>
          </a:p>
          <a:p>
            <a:pPr marL="756285" lvl="1" indent="-287655">
              <a:lnSpc>
                <a:spcPct val="100000"/>
              </a:lnSpc>
              <a:buFont typeface="Arial MT"/>
              <a:buChar char="•"/>
              <a:tabLst>
                <a:tab pos="756285" algn="l"/>
                <a:tab pos="756920" algn="l"/>
              </a:tabLst>
            </a:pPr>
            <a:r>
              <a:rPr lang="fr-FR" sz="1100" spc="-130" dirty="0">
                <a:solidFill>
                  <a:schemeClr val="bg2"/>
                </a:solidFill>
                <a:latin typeface="Comfortaa" panose="020B0604020202020204" charset="0"/>
                <a:cs typeface="Verdana"/>
              </a:rPr>
              <a:t>U</a:t>
            </a:r>
            <a:r>
              <a:rPr lang="fr-FR" sz="1100" spc="-30" dirty="0">
                <a:solidFill>
                  <a:schemeClr val="bg2"/>
                </a:solidFill>
                <a:latin typeface="Comfortaa" panose="020B0604020202020204" charset="0"/>
                <a:cs typeface="Verdana"/>
              </a:rPr>
              <a:t>n</a:t>
            </a:r>
            <a:r>
              <a:rPr lang="fr-FR" sz="1100" spc="-105" dirty="0">
                <a:solidFill>
                  <a:schemeClr val="bg2"/>
                </a:solidFill>
                <a:latin typeface="Comfortaa" panose="020B0604020202020204" charset="0"/>
                <a:cs typeface="Verdana"/>
              </a:rPr>
              <a:t> </a:t>
            </a:r>
            <a:r>
              <a:rPr lang="fr-FR" sz="1100" spc="-15" dirty="0">
                <a:solidFill>
                  <a:schemeClr val="bg2"/>
                </a:solidFill>
                <a:latin typeface="Comfortaa" panose="020B0604020202020204" charset="0"/>
                <a:cs typeface="Verdana"/>
              </a:rPr>
              <a:t>bu</a:t>
            </a:r>
            <a:r>
              <a:rPr lang="fr-FR" sz="1100" spc="-10" dirty="0">
                <a:solidFill>
                  <a:schemeClr val="bg2"/>
                </a:solidFill>
                <a:latin typeface="Comfortaa" panose="020B0604020202020204" charset="0"/>
                <a:cs typeface="Verdana"/>
              </a:rPr>
              <a:t>t</a:t>
            </a:r>
            <a:r>
              <a:rPr lang="fr-FR" sz="1100" spc="-114" dirty="0">
                <a:solidFill>
                  <a:schemeClr val="bg2"/>
                </a:solidFill>
                <a:latin typeface="Comfortaa" panose="020B0604020202020204" charset="0"/>
                <a:cs typeface="Verdana"/>
              </a:rPr>
              <a:t> </a:t>
            </a:r>
            <a:r>
              <a:rPr lang="fr-FR" sz="1100" spc="-250" dirty="0">
                <a:solidFill>
                  <a:schemeClr val="bg2"/>
                </a:solidFill>
                <a:latin typeface="Comfortaa" panose="020B0604020202020204" charset="0"/>
                <a:cs typeface="Verdana"/>
              </a:rPr>
              <a:t>:</a:t>
            </a:r>
            <a:r>
              <a:rPr lang="fr-FR" sz="1100" spc="-105" dirty="0">
                <a:solidFill>
                  <a:schemeClr val="bg2"/>
                </a:solidFill>
                <a:latin typeface="Comfortaa" panose="020B0604020202020204" charset="0"/>
                <a:cs typeface="Verdana"/>
              </a:rPr>
              <a:t> </a:t>
            </a:r>
            <a:r>
              <a:rPr lang="fr-FR" sz="1100" spc="-45" dirty="0">
                <a:solidFill>
                  <a:schemeClr val="bg2"/>
                </a:solidFill>
                <a:latin typeface="Comfortaa" panose="020B0604020202020204" charset="0"/>
                <a:cs typeface="Verdana"/>
              </a:rPr>
              <a:t>v</a:t>
            </a:r>
            <a:r>
              <a:rPr lang="fr-FR" sz="1100" spc="20" dirty="0">
                <a:solidFill>
                  <a:schemeClr val="bg2"/>
                </a:solidFill>
                <a:latin typeface="Comfortaa" panose="020B0604020202020204" charset="0"/>
                <a:cs typeface="Verdana"/>
              </a:rPr>
              <a:t>e</a:t>
            </a:r>
            <a:r>
              <a:rPr lang="fr-FR" sz="1100" spc="15" dirty="0">
                <a:solidFill>
                  <a:schemeClr val="bg2"/>
                </a:solidFill>
                <a:latin typeface="Comfortaa" panose="020B0604020202020204" charset="0"/>
                <a:cs typeface="Verdana"/>
              </a:rPr>
              <a:t>n</a:t>
            </a:r>
            <a:r>
              <a:rPr lang="fr-FR" sz="1100" spc="-100" dirty="0">
                <a:solidFill>
                  <a:schemeClr val="bg2"/>
                </a:solidFill>
                <a:latin typeface="Comfortaa" panose="020B0604020202020204" charset="0"/>
                <a:cs typeface="Verdana"/>
              </a:rPr>
              <a:t>i</a:t>
            </a:r>
            <a:r>
              <a:rPr lang="fr-FR" sz="1100" spc="-180" dirty="0">
                <a:solidFill>
                  <a:schemeClr val="bg2"/>
                </a:solidFill>
                <a:latin typeface="Comfortaa" panose="020B0604020202020204" charset="0"/>
                <a:cs typeface="Verdana"/>
              </a:rPr>
              <a:t>r</a:t>
            </a:r>
            <a:r>
              <a:rPr lang="fr-FR" sz="1100" spc="-135" dirty="0">
                <a:solidFill>
                  <a:schemeClr val="bg2"/>
                </a:solidFill>
                <a:latin typeface="Comfortaa" panose="020B0604020202020204" charset="0"/>
                <a:cs typeface="Verdana"/>
              </a:rPr>
              <a:t> </a:t>
            </a:r>
            <a:r>
              <a:rPr lang="fr-FR" sz="1100" spc="-5" dirty="0">
                <a:solidFill>
                  <a:schemeClr val="bg2"/>
                </a:solidFill>
                <a:latin typeface="Comfortaa" panose="020B0604020202020204" charset="0"/>
                <a:cs typeface="Verdana"/>
              </a:rPr>
              <a:t>dégu</a:t>
            </a:r>
            <a:r>
              <a:rPr lang="fr-FR" sz="1100" spc="-10" dirty="0">
                <a:solidFill>
                  <a:schemeClr val="bg2"/>
                </a:solidFill>
                <a:latin typeface="Comfortaa" panose="020B0604020202020204" charset="0"/>
                <a:cs typeface="Verdana"/>
              </a:rPr>
              <a:t>s</a:t>
            </a:r>
            <a:r>
              <a:rPr lang="fr-FR" sz="1100" spc="-90" dirty="0">
                <a:solidFill>
                  <a:schemeClr val="bg2"/>
                </a:solidFill>
                <a:latin typeface="Comfortaa" panose="020B0604020202020204" charset="0"/>
                <a:cs typeface="Verdana"/>
              </a:rPr>
              <a:t>t</a:t>
            </a:r>
            <a:r>
              <a:rPr lang="fr-FR" sz="1100" spc="-50" dirty="0">
                <a:solidFill>
                  <a:schemeClr val="bg2"/>
                </a:solidFill>
                <a:latin typeface="Comfortaa" panose="020B0604020202020204" charset="0"/>
                <a:cs typeface="Verdana"/>
              </a:rPr>
              <a:t>er</a:t>
            </a:r>
            <a:r>
              <a:rPr lang="fr-FR" sz="1100" spc="-114" dirty="0">
                <a:solidFill>
                  <a:schemeClr val="bg2"/>
                </a:solidFill>
                <a:latin typeface="Comfortaa" panose="020B0604020202020204" charset="0"/>
                <a:cs typeface="Verdana"/>
              </a:rPr>
              <a:t> </a:t>
            </a:r>
            <a:r>
              <a:rPr lang="fr-FR" sz="1100" dirty="0">
                <a:solidFill>
                  <a:schemeClr val="bg2"/>
                </a:solidFill>
                <a:latin typeface="Comfortaa" panose="020B0604020202020204" charset="0"/>
                <a:cs typeface="Verdana"/>
              </a:rPr>
              <a:t>que</a:t>
            </a:r>
            <a:r>
              <a:rPr lang="fr-FR" sz="1100" spc="15" dirty="0">
                <a:solidFill>
                  <a:schemeClr val="bg2"/>
                </a:solidFill>
                <a:latin typeface="Comfortaa" panose="020B0604020202020204" charset="0"/>
                <a:cs typeface="Verdana"/>
              </a:rPr>
              <a:t>l</a:t>
            </a:r>
            <a:r>
              <a:rPr lang="fr-FR" sz="1100" spc="75" dirty="0">
                <a:solidFill>
                  <a:schemeClr val="bg2"/>
                </a:solidFill>
                <a:latin typeface="Comfortaa" panose="020B0604020202020204" charset="0"/>
                <a:cs typeface="Verdana"/>
              </a:rPr>
              <a:t>q</a:t>
            </a:r>
            <a:r>
              <a:rPr lang="fr-FR" sz="1100" spc="20" dirty="0">
                <a:solidFill>
                  <a:schemeClr val="bg2"/>
                </a:solidFill>
                <a:latin typeface="Comfortaa" panose="020B0604020202020204" charset="0"/>
                <a:cs typeface="Verdana"/>
              </a:rPr>
              <a:t>ue</a:t>
            </a:r>
            <a:r>
              <a:rPr lang="fr-FR" sz="1100" spc="-150" dirty="0">
                <a:solidFill>
                  <a:schemeClr val="bg2"/>
                </a:solidFill>
                <a:latin typeface="Comfortaa" panose="020B0604020202020204" charset="0"/>
                <a:cs typeface="Verdana"/>
              </a:rPr>
              <a:t> </a:t>
            </a:r>
            <a:r>
              <a:rPr lang="fr-FR" sz="1100" spc="-5" dirty="0">
                <a:solidFill>
                  <a:schemeClr val="bg2"/>
                </a:solidFill>
                <a:latin typeface="Comfortaa" panose="020B0604020202020204" charset="0"/>
                <a:cs typeface="Verdana"/>
              </a:rPr>
              <a:t>chose,</a:t>
            </a:r>
            <a:r>
              <a:rPr lang="fr-FR" sz="1100" spc="-130" dirty="0">
                <a:solidFill>
                  <a:schemeClr val="bg2"/>
                </a:solidFill>
                <a:latin typeface="Comfortaa" panose="020B0604020202020204" charset="0"/>
                <a:cs typeface="Verdana"/>
              </a:rPr>
              <a:t> </a:t>
            </a:r>
            <a:r>
              <a:rPr lang="fr-FR" sz="1100" spc="30" dirty="0">
                <a:solidFill>
                  <a:schemeClr val="bg2"/>
                </a:solidFill>
                <a:latin typeface="Comfortaa" panose="020B0604020202020204" charset="0"/>
                <a:cs typeface="Verdana"/>
              </a:rPr>
              <a:t>fa</a:t>
            </a:r>
            <a:r>
              <a:rPr lang="fr-FR" sz="1100" spc="-90" dirty="0">
                <a:solidFill>
                  <a:schemeClr val="bg2"/>
                </a:solidFill>
                <a:latin typeface="Comfortaa" panose="020B0604020202020204" charset="0"/>
                <a:cs typeface="Verdana"/>
              </a:rPr>
              <a:t>i</a:t>
            </a:r>
            <a:r>
              <a:rPr lang="fr-FR" sz="1100" spc="-50" dirty="0">
                <a:solidFill>
                  <a:schemeClr val="bg2"/>
                </a:solidFill>
                <a:latin typeface="Comfortaa" panose="020B0604020202020204" charset="0"/>
                <a:cs typeface="Verdana"/>
              </a:rPr>
              <a:t>re</a:t>
            </a:r>
            <a:r>
              <a:rPr lang="fr-FR" sz="1100" spc="-135" dirty="0">
                <a:solidFill>
                  <a:schemeClr val="bg2"/>
                </a:solidFill>
                <a:latin typeface="Comfortaa" panose="020B0604020202020204" charset="0"/>
                <a:cs typeface="Verdana"/>
              </a:rPr>
              <a:t> </a:t>
            </a:r>
            <a:r>
              <a:rPr lang="fr-FR" sz="1100" spc="-35" dirty="0">
                <a:solidFill>
                  <a:schemeClr val="bg2"/>
                </a:solidFill>
                <a:latin typeface="Comfortaa" panose="020B0604020202020204" charset="0"/>
                <a:cs typeface="Verdana"/>
              </a:rPr>
              <a:t>u</a:t>
            </a:r>
            <a:r>
              <a:rPr lang="fr-FR" sz="1100" spc="-45" dirty="0">
                <a:solidFill>
                  <a:schemeClr val="bg2"/>
                </a:solidFill>
                <a:latin typeface="Comfortaa" panose="020B0604020202020204" charset="0"/>
                <a:cs typeface="Verdana"/>
              </a:rPr>
              <a:t>n</a:t>
            </a:r>
            <a:r>
              <a:rPr lang="fr-FR" sz="1100" spc="75" dirty="0">
                <a:solidFill>
                  <a:schemeClr val="bg2"/>
                </a:solidFill>
                <a:latin typeface="Comfortaa" panose="020B0604020202020204" charset="0"/>
                <a:cs typeface="Verdana"/>
              </a:rPr>
              <a:t>e</a:t>
            </a:r>
            <a:r>
              <a:rPr lang="fr-FR" sz="1100" spc="-110" dirty="0">
                <a:solidFill>
                  <a:schemeClr val="bg2"/>
                </a:solidFill>
                <a:latin typeface="Comfortaa" panose="020B0604020202020204" charset="0"/>
                <a:cs typeface="Verdana"/>
              </a:rPr>
              <a:t> </a:t>
            </a:r>
            <a:r>
              <a:rPr lang="fr-FR" sz="1100" spc="150" dirty="0">
                <a:solidFill>
                  <a:schemeClr val="bg2"/>
                </a:solidFill>
                <a:latin typeface="Comfortaa" panose="020B0604020202020204" charset="0"/>
                <a:cs typeface="Verdana"/>
              </a:rPr>
              <a:t>a</a:t>
            </a:r>
            <a:r>
              <a:rPr lang="fr-FR" sz="1100" spc="135" dirty="0">
                <a:solidFill>
                  <a:schemeClr val="bg2"/>
                </a:solidFill>
                <a:latin typeface="Comfortaa" panose="020B0604020202020204" charset="0"/>
                <a:cs typeface="Verdana"/>
              </a:rPr>
              <a:t>c</a:t>
            </a:r>
            <a:r>
              <a:rPr lang="fr-FR" sz="1100" spc="-90" dirty="0">
                <a:solidFill>
                  <a:schemeClr val="bg2"/>
                </a:solidFill>
                <a:latin typeface="Comfortaa" panose="020B0604020202020204" charset="0"/>
                <a:cs typeface="Verdana"/>
              </a:rPr>
              <a:t>ti</a:t>
            </a:r>
            <a:r>
              <a:rPr lang="fr-FR" sz="1100" spc="-85" dirty="0">
                <a:solidFill>
                  <a:schemeClr val="bg2"/>
                </a:solidFill>
                <a:latin typeface="Comfortaa" panose="020B0604020202020204" charset="0"/>
                <a:cs typeface="Verdana"/>
              </a:rPr>
              <a:t>vi</a:t>
            </a:r>
            <a:r>
              <a:rPr lang="fr-FR" sz="1100" spc="-90" dirty="0">
                <a:solidFill>
                  <a:schemeClr val="bg2"/>
                </a:solidFill>
                <a:latin typeface="Comfortaa" panose="020B0604020202020204" charset="0"/>
                <a:cs typeface="Verdana"/>
              </a:rPr>
              <a:t>t</a:t>
            </a:r>
            <a:r>
              <a:rPr lang="fr-FR" sz="1100" spc="-25" dirty="0">
                <a:solidFill>
                  <a:schemeClr val="bg2"/>
                </a:solidFill>
                <a:latin typeface="Comfortaa" panose="020B0604020202020204" charset="0"/>
                <a:cs typeface="Verdana"/>
              </a:rPr>
              <a:t>é,</a:t>
            </a:r>
            <a:r>
              <a:rPr lang="fr-FR" sz="1100" spc="-140" dirty="0">
                <a:solidFill>
                  <a:schemeClr val="bg2"/>
                </a:solidFill>
                <a:latin typeface="Comfortaa" panose="020B0604020202020204" charset="0"/>
                <a:cs typeface="Verdana"/>
              </a:rPr>
              <a:t> </a:t>
            </a:r>
            <a:r>
              <a:rPr lang="fr-FR" sz="1100" spc="254" dirty="0">
                <a:solidFill>
                  <a:schemeClr val="bg2"/>
                </a:solidFill>
                <a:latin typeface="Comfortaa" panose="020B0604020202020204" charset="0"/>
                <a:cs typeface="Verdana"/>
              </a:rPr>
              <a:t>…</a:t>
            </a:r>
            <a:endParaRPr lang="fr-FR" sz="1100" dirty="0">
              <a:solidFill>
                <a:schemeClr val="bg2"/>
              </a:solidFill>
              <a:latin typeface="Comfortaa" panose="020B0604020202020204" charset="0"/>
              <a:cs typeface="Verdana"/>
            </a:endParaRPr>
          </a:p>
          <a:p>
            <a:pPr lvl="1">
              <a:lnSpc>
                <a:spcPct val="100000"/>
              </a:lnSpc>
              <a:spcBef>
                <a:spcPts val="40"/>
              </a:spcBef>
              <a:buClr>
                <a:srgbClr val="001F5F"/>
              </a:buClr>
              <a:buFont typeface="Arial MT"/>
              <a:buChar char="•"/>
            </a:pPr>
            <a:endParaRPr lang="fr-FR" sz="1100" dirty="0">
              <a:solidFill>
                <a:schemeClr val="bg2"/>
              </a:solidFill>
              <a:latin typeface="Comfortaa" panose="020B0604020202020204" charset="0"/>
              <a:cs typeface="Verdana"/>
            </a:endParaRPr>
          </a:p>
          <a:p>
            <a:pPr marL="299085" indent="-287020">
              <a:lnSpc>
                <a:spcPct val="100000"/>
              </a:lnSpc>
              <a:buFont typeface="Arial MT"/>
              <a:buChar char="•"/>
              <a:tabLst>
                <a:tab pos="299085" algn="l"/>
                <a:tab pos="299720" algn="l"/>
              </a:tabLst>
            </a:pPr>
            <a:r>
              <a:rPr lang="fr-FR" sz="1100" b="1" spc="-35" dirty="0">
                <a:solidFill>
                  <a:schemeClr val="bg2"/>
                </a:solidFill>
                <a:latin typeface="Comfortaa" panose="020B0604020202020204" charset="0"/>
                <a:cs typeface="Verdana"/>
              </a:rPr>
              <a:t>Ouverture</a:t>
            </a:r>
            <a:r>
              <a:rPr lang="fr-FR" sz="1100" b="1" spc="-120" dirty="0">
                <a:solidFill>
                  <a:schemeClr val="bg2"/>
                </a:solidFill>
                <a:latin typeface="Comfortaa" panose="020B0604020202020204" charset="0"/>
                <a:cs typeface="Verdana"/>
              </a:rPr>
              <a:t> </a:t>
            </a:r>
            <a:r>
              <a:rPr lang="fr-FR" sz="1100" b="1" spc="-85" dirty="0">
                <a:solidFill>
                  <a:schemeClr val="bg2"/>
                </a:solidFill>
                <a:latin typeface="Comfortaa" panose="020B0604020202020204" charset="0"/>
                <a:cs typeface="Verdana"/>
              </a:rPr>
              <a:t>vers</a:t>
            </a:r>
            <a:r>
              <a:rPr lang="fr-FR" sz="1100" b="1" spc="-125" dirty="0">
                <a:solidFill>
                  <a:schemeClr val="bg2"/>
                </a:solidFill>
                <a:latin typeface="Comfortaa" panose="020B0604020202020204" charset="0"/>
                <a:cs typeface="Verdana"/>
              </a:rPr>
              <a:t> </a:t>
            </a:r>
            <a:r>
              <a:rPr lang="fr-FR" sz="1100" b="1" spc="-45" dirty="0">
                <a:solidFill>
                  <a:schemeClr val="bg2"/>
                </a:solidFill>
                <a:latin typeface="Comfortaa" panose="020B0604020202020204" charset="0"/>
                <a:cs typeface="Verdana"/>
              </a:rPr>
              <a:t>l’extérieur</a:t>
            </a:r>
            <a:r>
              <a:rPr lang="fr-FR" sz="1100" b="1" spc="-135" dirty="0">
                <a:solidFill>
                  <a:schemeClr val="bg2"/>
                </a:solidFill>
                <a:latin typeface="Comfortaa" panose="020B0604020202020204" charset="0"/>
                <a:cs typeface="Verdana"/>
              </a:rPr>
              <a:t> </a:t>
            </a:r>
            <a:r>
              <a:rPr lang="fr-FR" sz="1100" b="1" spc="25" dirty="0">
                <a:solidFill>
                  <a:schemeClr val="bg2"/>
                </a:solidFill>
                <a:latin typeface="Comfortaa" panose="020B0604020202020204" charset="0"/>
                <a:cs typeface="Verdana"/>
              </a:rPr>
              <a:t>du</a:t>
            </a:r>
            <a:r>
              <a:rPr lang="fr-FR" sz="1100" b="1" spc="-110" dirty="0">
                <a:solidFill>
                  <a:schemeClr val="bg2"/>
                </a:solidFill>
                <a:latin typeface="Comfortaa" panose="020B0604020202020204" charset="0"/>
                <a:cs typeface="Verdana"/>
              </a:rPr>
              <a:t> </a:t>
            </a:r>
            <a:r>
              <a:rPr lang="fr-FR" sz="1100" b="1" spc="-75" dirty="0">
                <a:solidFill>
                  <a:schemeClr val="bg2"/>
                </a:solidFill>
                <a:latin typeface="Comfortaa" panose="020B0604020202020204" charset="0"/>
                <a:cs typeface="Verdana"/>
              </a:rPr>
              <a:t>site</a:t>
            </a:r>
            <a:r>
              <a:rPr lang="fr-FR" sz="1100" b="1" spc="-114" dirty="0">
                <a:solidFill>
                  <a:schemeClr val="bg2"/>
                </a:solidFill>
                <a:latin typeface="Comfortaa" panose="020B0604020202020204" charset="0"/>
                <a:cs typeface="Verdana"/>
              </a:rPr>
              <a:t> </a:t>
            </a:r>
            <a:r>
              <a:rPr lang="fr-FR" sz="1100" spc="-70" dirty="0">
                <a:solidFill>
                  <a:schemeClr val="bg2"/>
                </a:solidFill>
                <a:latin typeface="Comfortaa" panose="020B0604020202020204" charset="0"/>
                <a:cs typeface="Verdana"/>
              </a:rPr>
              <a:t>s’il</a:t>
            </a:r>
            <a:r>
              <a:rPr lang="fr-FR" sz="1100" spc="-135" dirty="0">
                <a:solidFill>
                  <a:schemeClr val="bg2"/>
                </a:solidFill>
                <a:latin typeface="Comfortaa" panose="020B0604020202020204" charset="0"/>
                <a:cs typeface="Verdana"/>
              </a:rPr>
              <a:t> </a:t>
            </a:r>
            <a:r>
              <a:rPr lang="fr-FR" sz="1100" spc="-80" dirty="0">
                <a:solidFill>
                  <a:schemeClr val="bg2"/>
                </a:solidFill>
                <a:latin typeface="Comfortaa" panose="020B0604020202020204" charset="0"/>
                <a:cs typeface="Verdana"/>
              </a:rPr>
              <a:t>y</a:t>
            </a:r>
            <a:r>
              <a:rPr lang="fr-FR" sz="1100" spc="-100" dirty="0">
                <a:solidFill>
                  <a:schemeClr val="bg2"/>
                </a:solidFill>
                <a:latin typeface="Comfortaa" panose="020B0604020202020204" charset="0"/>
                <a:cs typeface="Verdana"/>
              </a:rPr>
              <a:t> </a:t>
            </a:r>
            <a:r>
              <a:rPr lang="fr-FR" sz="1100" spc="114" dirty="0">
                <a:solidFill>
                  <a:schemeClr val="bg2"/>
                </a:solidFill>
                <a:latin typeface="Comfortaa" panose="020B0604020202020204" charset="0"/>
                <a:cs typeface="Verdana"/>
              </a:rPr>
              <a:t>a</a:t>
            </a:r>
            <a:r>
              <a:rPr lang="fr-FR" sz="1100" spc="-110" dirty="0">
                <a:solidFill>
                  <a:schemeClr val="bg2"/>
                </a:solidFill>
                <a:latin typeface="Comfortaa" panose="020B0604020202020204" charset="0"/>
                <a:cs typeface="Verdana"/>
              </a:rPr>
              <a:t> </a:t>
            </a:r>
            <a:r>
              <a:rPr lang="fr-FR" sz="1100" spc="-20" dirty="0">
                <a:solidFill>
                  <a:schemeClr val="bg2"/>
                </a:solidFill>
                <a:latin typeface="Comfortaa" panose="020B0604020202020204" charset="0"/>
                <a:cs typeface="Verdana"/>
              </a:rPr>
              <a:t>nécessité</a:t>
            </a:r>
            <a:r>
              <a:rPr lang="fr-FR" sz="1100" spc="-130" dirty="0">
                <a:solidFill>
                  <a:schemeClr val="bg2"/>
                </a:solidFill>
                <a:latin typeface="Comfortaa" panose="020B0604020202020204" charset="0"/>
                <a:cs typeface="Verdana"/>
              </a:rPr>
              <a:t> </a:t>
            </a:r>
            <a:r>
              <a:rPr lang="fr-FR" sz="1100" spc="80" dirty="0">
                <a:solidFill>
                  <a:schemeClr val="bg2"/>
                </a:solidFill>
                <a:latin typeface="Comfortaa" panose="020B0604020202020204" charset="0"/>
                <a:cs typeface="Verdana"/>
              </a:rPr>
              <a:t>de</a:t>
            </a:r>
            <a:r>
              <a:rPr lang="fr-FR" sz="1100" spc="-110" dirty="0">
                <a:solidFill>
                  <a:schemeClr val="bg2"/>
                </a:solidFill>
                <a:latin typeface="Comfortaa" panose="020B0604020202020204" charset="0"/>
                <a:cs typeface="Verdana"/>
              </a:rPr>
              <a:t> </a:t>
            </a:r>
            <a:r>
              <a:rPr lang="fr-FR" sz="1100" spc="-70" dirty="0">
                <a:solidFill>
                  <a:schemeClr val="bg2"/>
                </a:solidFill>
                <a:latin typeface="Comfortaa" panose="020B0604020202020204" charset="0"/>
                <a:cs typeface="Verdana"/>
              </a:rPr>
              <a:t>visibilité</a:t>
            </a:r>
            <a:r>
              <a:rPr lang="fr-FR" sz="1100" spc="-130" dirty="0">
                <a:solidFill>
                  <a:schemeClr val="bg2"/>
                </a:solidFill>
                <a:latin typeface="Comfortaa" panose="020B0604020202020204" charset="0"/>
                <a:cs typeface="Verdana"/>
              </a:rPr>
              <a:t> </a:t>
            </a:r>
            <a:r>
              <a:rPr lang="fr-FR" sz="1100" spc="-25" dirty="0">
                <a:solidFill>
                  <a:schemeClr val="bg2"/>
                </a:solidFill>
                <a:latin typeface="Comfortaa" panose="020B0604020202020204" charset="0"/>
                <a:cs typeface="Verdana"/>
              </a:rPr>
              <a:t>//</a:t>
            </a:r>
            <a:r>
              <a:rPr lang="fr-FR" sz="1100" spc="-100" dirty="0">
                <a:solidFill>
                  <a:schemeClr val="bg2"/>
                </a:solidFill>
                <a:latin typeface="Comfortaa" panose="020B0604020202020204" charset="0"/>
                <a:cs typeface="Verdana"/>
              </a:rPr>
              <a:t> </a:t>
            </a:r>
            <a:r>
              <a:rPr lang="fr-FR" sz="1100" b="1" spc="-45" dirty="0">
                <a:solidFill>
                  <a:schemeClr val="bg2"/>
                </a:solidFill>
                <a:latin typeface="Comfortaa" panose="020B0604020202020204" charset="0"/>
                <a:cs typeface="Verdana"/>
              </a:rPr>
              <a:t>Fermeture</a:t>
            </a:r>
            <a:r>
              <a:rPr lang="fr-FR" sz="1100" b="1" spc="-105" dirty="0">
                <a:solidFill>
                  <a:schemeClr val="bg2"/>
                </a:solidFill>
                <a:latin typeface="Comfortaa" panose="020B0604020202020204" charset="0"/>
                <a:cs typeface="Verdana"/>
              </a:rPr>
              <a:t> </a:t>
            </a:r>
            <a:r>
              <a:rPr lang="fr-FR" sz="1100" b="1" spc="114" dirty="0">
                <a:solidFill>
                  <a:schemeClr val="bg2"/>
                </a:solidFill>
                <a:latin typeface="Comfortaa" panose="020B0604020202020204" charset="0"/>
                <a:cs typeface="Verdana"/>
              </a:rPr>
              <a:t>à</a:t>
            </a:r>
            <a:r>
              <a:rPr lang="fr-FR" sz="1100" b="1" spc="-100" dirty="0">
                <a:solidFill>
                  <a:schemeClr val="bg2"/>
                </a:solidFill>
                <a:latin typeface="Comfortaa" panose="020B0604020202020204" charset="0"/>
                <a:cs typeface="Verdana"/>
              </a:rPr>
              <a:t> </a:t>
            </a:r>
            <a:r>
              <a:rPr lang="fr-FR" sz="1100" b="1" spc="-45" dirty="0">
                <a:solidFill>
                  <a:schemeClr val="bg2"/>
                </a:solidFill>
                <a:latin typeface="Comfortaa" panose="020B0604020202020204" charset="0"/>
                <a:cs typeface="Verdana"/>
              </a:rPr>
              <a:t>l’extérieur</a:t>
            </a:r>
            <a:r>
              <a:rPr lang="fr-FR" sz="1100" b="1" spc="-135" dirty="0">
                <a:solidFill>
                  <a:schemeClr val="bg2"/>
                </a:solidFill>
                <a:latin typeface="Comfortaa" panose="020B0604020202020204" charset="0"/>
                <a:cs typeface="Verdana"/>
              </a:rPr>
              <a:t> </a:t>
            </a:r>
            <a:r>
              <a:rPr lang="fr-FR" sz="1100" spc="-150" dirty="0">
                <a:solidFill>
                  <a:schemeClr val="bg2"/>
                </a:solidFill>
                <a:latin typeface="Comfortaa" panose="020B0604020202020204" charset="0"/>
                <a:cs typeface="Verdana"/>
              </a:rPr>
              <a:t>si</a:t>
            </a:r>
            <a:r>
              <a:rPr lang="fr-FR" sz="1100" spc="-114" dirty="0">
                <a:solidFill>
                  <a:schemeClr val="bg2"/>
                </a:solidFill>
                <a:latin typeface="Comfortaa" panose="020B0604020202020204" charset="0"/>
                <a:cs typeface="Verdana"/>
              </a:rPr>
              <a:t> </a:t>
            </a:r>
            <a:r>
              <a:rPr lang="fr-FR" sz="1100" spc="-5" dirty="0">
                <a:solidFill>
                  <a:schemeClr val="bg2"/>
                </a:solidFill>
                <a:latin typeface="Comfortaa" panose="020B0604020202020204" charset="0"/>
                <a:cs typeface="Verdana"/>
              </a:rPr>
              <a:t>le</a:t>
            </a:r>
            <a:r>
              <a:rPr lang="fr-FR" sz="1100" spc="-130" dirty="0">
                <a:solidFill>
                  <a:schemeClr val="bg2"/>
                </a:solidFill>
                <a:latin typeface="Comfortaa" panose="020B0604020202020204" charset="0"/>
                <a:cs typeface="Verdana"/>
              </a:rPr>
              <a:t> </a:t>
            </a:r>
            <a:r>
              <a:rPr lang="fr-FR" sz="1100" spc="-75" dirty="0">
                <a:solidFill>
                  <a:schemeClr val="bg2"/>
                </a:solidFill>
                <a:latin typeface="Comfortaa" panose="020B0604020202020204" charset="0"/>
                <a:cs typeface="Verdana"/>
              </a:rPr>
              <a:t>site</a:t>
            </a:r>
            <a:r>
              <a:rPr lang="fr-FR" sz="1100" spc="-114" dirty="0">
                <a:solidFill>
                  <a:schemeClr val="bg2"/>
                </a:solidFill>
                <a:latin typeface="Comfortaa" panose="020B0604020202020204" charset="0"/>
                <a:cs typeface="Verdana"/>
              </a:rPr>
              <a:t> </a:t>
            </a:r>
            <a:r>
              <a:rPr lang="fr-FR" sz="1100" spc="-5" dirty="0">
                <a:solidFill>
                  <a:schemeClr val="bg2"/>
                </a:solidFill>
                <a:latin typeface="Comfortaa" panose="020B0604020202020204" charset="0"/>
                <a:cs typeface="Verdana"/>
              </a:rPr>
              <a:t>devient</a:t>
            </a:r>
            <a:r>
              <a:rPr lang="fr-FR" sz="1100" spc="-140" dirty="0">
                <a:solidFill>
                  <a:schemeClr val="bg2"/>
                </a:solidFill>
                <a:latin typeface="Comfortaa" panose="020B0604020202020204" charset="0"/>
                <a:cs typeface="Verdana"/>
              </a:rPr>
              <a:t> </a:t>
            </a:r>
            <a:r>
              <a:rPr lang="fr-FR" sz="1100" dirty="0">
                <a:solidFill>
                  <a:schemeClr val="bg2"/>
                </a:solidFill>
                <a:latin typeface="Comfortaa" panose="020B0604020202020204" charset="0"/>
                <a:cs typeface="Verdana"/>
              </a:rPr>
              <a:t>une</a:t>
            </a:r>
          </a:p>
          <a:p>
            <a:pPr marL="299085">
              <a:lnSpc>
                <a:spcPct val="100000"/>
              </a:lnSpc>
            </a:pPr>
            <a:r>
              <a:rPr lang="fr-FR" sz="1100" spc="-30" dirty="0">
                <a:solidFill>
                  <a:schemeClr val="bg2"/>
                </a:solidFill>
                <a:latin typeface="Comfortaa" panose="020B0604020202020204" charset="0"/>
                <a:cs typeface="Verdana"/>
              </a:rPr>
              <a:t>destination</a:t>
            </a:r>
            <a:r>
              <a:rPr lang="fr-FR" sz="1100" spc="-140" dirty="0">
                <a:solidFill>
                  <a:schemeClr val="bg2"/>
                </a:solidFill>
                <a:latin typeface="Comfortaa" panose="020B0604020202020204" charset="0"/>
                <a:cs typeface="Verdana"/>
              </a:rPr>
              <a:t> </a:t>
            </a:r>
            <a:r>
              <a:rPr lang="fr-FR" sz="1100" spc="-310" dirty="0">
                <a:solidFill>
                  <a:schemeClr val="bg2"/>
                </a:solidFill>
                <a:latin typeface="Comfortaa" panose="020B0604020202020204" charset="0"/>
                <a:cs typeface="Verdana"/>
              </a:rPr>
              <a:t>«</a:t>
            </a:r>
            <a:r>
              <a:rPr lang="fr-FR" sz="1100" spc="-254" dirty="0">
                <a:solidFill>
                  <a:schemeClr val="bg2"/>
                </a:solidFill>
                <a:latin typeface="Comfortaa" panose="020B0604020202020204" charset="0"/>
                <a:cs typeface="Verdana"/>
              </a:rPr>
              <a:t> </a:t>
            </a:r>
            <a:r>
              <a:rPr lang="fr-FR" sz="1100" spc="-20" dirty="0">
                <a:solidFill>
                  <a:schemeClr val="bg2"/>
                </a:solidFill>
                <a:latin typeface="Comfortaa" panose="020B0604020202020204" charset="0"/>
                <a:cs typeface="Verdana"/>
              </a:rPr>
              <a:t>qualitative</a:t>
            </a:r>
            <a:r>
              <a:rPr lang="fr-FR" sz="1100" spc="-114" dirty="0">
                <a:solidFill>
                  <a:schemeClr val="bg2"/>
                </a:solidFill>
                <a:latin typeface="Comfortaa" panose="020B0604020202020204" charset="0"/>
                <a:cs typeface="Verdana"/>
              </a:rPr>
              <a:t> </a:t>
            </a:r>
            <a:r>
              <a:rPr lang="fr-FR" sz="1100" spc="-75" dirty="0">
                <a:solidFill>
                  <a:schemeClr val="bg2"/>
                </a:solidFill>
                <a:latin typeface="Comfortaa" panose="020B0604020202020204" charset="0"/>
                <a:cs typeface="Verdana"/>
              </a:rPr>
              <a:t>»(notion</a:t>
            </a:r>
            <a:r>
              <a:rPr lang="fr-FR" sz="1100" spc="-110" dirty="0">
                <a:solidFill>
                  <a:schemeClr val="bg2"/>
                </a:solidFill>
                <a:latin typeface="Comfortaa" panose="020B0604020202020204" charset="0"/>
                <a:cs typeface="Verdana"/>
              </a:rPr>
              <a:t> </a:t>
            </a:r>
            <a:r>
              <a:rPr lang="fr-FR" sz="1100" spc="-40" dirty="0">
                <a:solidFill>
                  <a:schemeClr val="bg2"/>
                </a:solidFill>
                <a:latin typeface="Comfortaa" panose="020B0604020202020204" charset="0"/>
                <a:cs typeface="Verdana"/>
              </a:rPr>
              <a:t>d’intimité)</a:t>
            </a:r>
            <a:endParaRPr lang="fr-FR" sz="1100" dirty="0">
              <a:solidFill>
                <a:schemeClr val="bg2"/>
              </a:solidFill>
              <a:latin typeface="Comfortaa" panose="020B0604020202020204" charset="0"/>
              <a:cs typeface="Verdana"/>
            </a:endParaRPr>
          </a:p>
        </p:txBody>
      </p:sp>
    </p:spTree>
    <p:extLst>
      <p:ext uri="{BB962C8B-B14F-4D97-AF65-F5344CB8AC3E}">
        <p14:creationId xmlns:p14="http://schemas.microsoft.com/office/powerpoint/2010/main" val="2884293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cxnSp>
        <p:nvCxnSpPr>
          <p:cNvPr id="136" name="Google Shape;136;p18"/>
          <p:cNvCxnSpPr/>
          <p:nvPr/>
        </p:nvCxnSpPr>
        <p:spPr>
          <a:xfrm rot="10800000" flipH="1">
            <a:off x="-34625" y="1054975"/>
            <a:ext cx="9194100" cy="330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7" name="Google Shape;137;p18"/>
          <p:cNvSpPr txBox="1"/>
          <p:nvPr/>
        </p:nvSpPr>
        <p:spPr>
          <a:xfrm>
            <a:off x="6961900" y="251125"/>
            <a:ext cx="193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latin typeface="Comfortaa"/>
                <a:ea typeface="Comfortaa"/>
                <a:cs typeface="Comfortaa"/>
                <a:sym typeface="Comfortaa"/>
              </a:rPr>
              <a:t>LA QUINTINIE</a:t>
            </a:r>
            <a:endParaRPr sz="1900">
              <a:latin typeface="Comfortaa"/>
              <a:ea typeface="Comfortaa"/>
              <a:cs typeface="Comfortaa"/>
              <a:sym typeface="Comfortaa"/>
            </a:endParaRPr>
          </a:p>
        </p:txBody>
      </p:sp>
      <p:sp>
        <p:nvSpPr>
          <p:cNvPr id="2" name="Google Shape;74;p14">
            <a:extLst>
              <a:ext uri="{FF2B5EF4-FFF2-40B4-BE49-F238E27FC236}">
                <a16:creationId xmlns:a16="http://schemas.microsoft.com/office/drawing/2014/main" id="{7969FBF6-F266-3786-3FEF-22DBAA4DE8D0}"/>
              </a:ext>
            </a:extLst>
          </p:cNvPr>
          <p:cNvSpPr txBox="1">
            <a:spLocks/>
          </p:cNvSpPr>
          <p:nvPr/>
        </p:nvSpPr>
        <p:spPr>
          <a:xfrm>
            <a:off x="5618450" y="503600"/>
            <a:ext cx="3204000" cy="47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r">
              <a:spcAft>
                <a:spcPts val="1600"/>
              </a:spcAft>
              <a:buFont typeface="Playfair Display"/>
              <a:buNone/>
            </a:pPr>
            <a:r>
              <a:rPr lang="fr-FR" sz="600">
                <a:latin typeface="Comfortaa"/>
                <a:ea typeface="Comfortaa"/>
                <a:cs typeface="Comfortaa"/>
                <a:sym typeface="Comfortaa"/>
              </a:rPr>
              <a:t>Lambersart | Saint-André  </a:t>
            </a:r>
            <a:r>
              <a:rPr lang="fr-FR" sz="600">
                <a:solidFill>
                  <a:srgbClr val="FFC000"/>
                </a:solidFill>
                <a:latin typeface="Comfortaa"/>
                <a:ea typeface="Comfortaa"/>
                <a:cs typeface="Comfortaa"/>
                <a:sym typeface="Comfortaa"/>
              </a:rPr>
              <a:t>Novembre 2022</a:t>
            </a:r>
            <a:endParaRPr lang="fr-FR" sz="600" dirty="0">
              <a:solidFill>
                <a:srgbClr val="FFC000"/>
              </a:solidFill>
              <a:latin typeface="Comfortaa"/>
              <a:ea typeface="Comfortaa"/>
              <a:cs typeface="Comfortaa"/>
              <a:sym typeface="Comfortaa"/>
            </a:endParaRPr>
          </a:p>
        </p:txBody>
      </p:sp>
      <p:sp>
        <p:nvSpPr>
          <p:cNvPr id="3" name="ZoneTexte 2">
            <a:extLst>
              <a:ext uri="{FF2B5EF4-FFF2-40B4-BE49-F238E27FC236}">
                <a16:creationId xmlns:a16="http://schemas.microsoft.com/office/drawing/2014/main" id="{F54F6DCF-E394-B3CB-7C05-3E01AA554C91}"/>
              </a:ext>
            </a:extLst>
          </p:cNvPr>
          <p:cNvSpPr txBox="1"/>
          <p:nvPr/>
        </p:nvSpPr>
        <p:spPr>
          <a:xfrm>
            <a:off x="113736" y="377866"/>
            <a:ext cx="3652148" cy="677108"/>
          </a:xfrm>
          <a:prstGeom prst="rect">
            <a:avLst/>
          </a:prstGeom>
          <a:noFill/>
        </p:spPr>
        <p:txBody>
          <a:bodyPr wrap="square" rtlCol="0">
            <a:spAutoFit/>
          </a:bodyPr>
          <a:lstStyle/>
          <a:p>
            <a:r>
              <a:rPr lang="fr-FR" dirty="0">
                <a:latin typeface="Bebas Neue" panose="020B0606020202050201" pitchFamily="34" charset="0"/>
              </a:rPr>
              <a:t>Synthèse des échanges</a:t>
            </a:r>
          </a:p>
          <a:p>
            <a:r>
              <a:rPr lang="fr-FR" sz="2400" dirty="0">
                <a:solidFill>
                  <a:srgbClr val="FFC000"/>
                </a:solidFill>
                <a:latin typeface="Bebas Neue" panose="020B0606020202050201" pitchFamily="34" charset="0"/>
              </a:rPr>
              <a:t>Concertation novembre 2021</a:t>
            </a:r>
          </a:p>
        </p:txBody>
      </p:sp>
      <p:sp>
        <p:nvSpPr>
          <p:cNvPr id="4" name="object 3">
            <a:extLst>
              <a:ext uri="{FF2B5EF4-FFF2-40B4-BE49-F238E27FC236}">
                <a16:creationId xmlns:a16="http://schemas.microsoft.com/office/drawing/2014/main" id="{21161282-11FA-EEDF-A17B-43C62C2696AB}"/>
              </a:ext>
            </a:extLst>
          </p:cNvPr>
          <p:cNvSpPr txBox="1"/>
          <p:nvPr/>
        </p:nvSpPr>
        <p:spPr>
          <a:xfrm>
            <a:off x="451308" y="1321340"/>
            <a:ext cx="2626261" cy="236603"/>
          </a:xfrm>
          <a:prstGeom prst="rect">
            <a:avLst/>
          </a:prstGeom>
          <a:solidFill>
            <a:schemeClr val="accent1"/>
          </a:solidFill>
        </p:spPr>
        <p:txBody>
          <a:bodyPr vert="horz" wrap="square" lIns="0" tIns="20955" rIns="0" bIns="0" rtlCol="0">
            <a:spAutoFit/>
          </a:bodyPr>
          <a:lstStyle/>
          <a:p>
            <a:pPr marL="90805">
              <a:lnSpc>
                <a:spcPct val="100000"/>
              </a:lnSpc>
              <a:spcBef>
                <a:spcPts val="165"/>
              </a:spcBef>
            </a:pPr>
            <a:r>
              <a:rPr lang="fr-FR" b="1" spc="-95" dirty="0">
                <a:solidFill>
                  <a:srgbClr val="FFFFFF"/>
                </a:solidFill>
                <a:latin typeface="Comfortaa" panose="020B0604020202020204" charset="0"/>
                <a:cs typeface="Tahoma"/>
              </a:rPr>
              <a:t>Types d’activités souhaitées </a:t>
            </a:r>
            <a:r>
              <a:rPr b="1" spc="-25" dirty="0">
                <a:solidFill>
                  <a:srgbClr val="FFFFFF"/>
                </a:solidFill>
                <a:latin typeface="Comfortaa" panose="020B0604020202020204" charset="0"/>
                <a:cs typeface="Tahoma"/>
              </a:rPr>
              <a:t> </a:t>
            </a:r>
            <a:r>
              <a:rPr b="1" spc="-155" dirty="0">
                <a:solidFill>
                  <a:srgbClr val="FFFFFF"/>
                </a:solidFill>
                <a:latin typeface="Comfortaa" panose="020B0604020202020204" charset="0"/>
                <a:cs typeface="Tahoma"/>
              </a:rPr>
              <a:t>:</a:t>
            </a:r>
            <a:endParaRPr dirty="0">
              <a:latin typeface="Comfortaa" panose="020B0604020202020204" charset="0"/>
              <a:cs typeface="Tahoma"/>
            </a:endParaRPr>
          </a:p>
        </p:txBody>
      </p:sp>
      <p:sp>
        <p:nvSpPr>
          <p:cNvPr id="7" name="ZoneTexte 6">
            <a:extLst>
              <a:ext uri="{FF2B5EF4-FFF2-40B4-BE49-F238E27FC236}">
                <a16:creationId xmlns:a16="http://schemas.microsoft.com/office/drawing/2014/main" id="{95A556FD-CD71-821E-851B-C8579E1DBECB}"/>
              </a:ext>
            </a:extLst>
          </p:cNvPr>
          <p:cNvSpPr txBox="1"/>
          <p:nvPr/>
        </p:nvSpPr>
        <p:spPr>
          <a:xfrm>
            <a:off x="-34625" y="1793597"/>
            <a:ext cx="8241384" cy="2970044"/>
          </a:xfrm>
          <a:prstGeom prst="rect">
            <a:avLst/>
          </a:prstGeom>
          <a:noFill/>
        </p:spPr>
        <p:txBody>
          <a:bodyPr wrap="square">
            <a:spAutoFit/>
          </a:bodyPr>
          <a:lstStyle/>
          <a:p>
            <a:pPr marL="470535" indent="-171450">
              <a:lnSpc>
                <a:spcPct val="100000"/>
              </a:lnSpc>
              <a:buFont typeface="Arial" panose="020B0604020202020204" pitchFamily="34" charset="0"/>
              <a:buChar char="•"/>
            </a:pPr>
            <a:r>
              <a:rPr lang="fr-FR" sz="1100" spc="-40" dirty="0">
                <a:solidFill>
                  <a:schemeClr val="bg2"/>
                </a:solidFill>
                <a:latin typeface="Comfortaa" panose="020B0604020202020204" charset="0"/>
                <a:cs typeface="Verdana"/>
              </a:rPr>
              <a:t>Notion de </a:t>
            </a:r>
            <a:r>
              <a:rPr lang="fr-FR" sz="1100" b="1" spc="-40" dirty="0">
                <a:solidFill>
                  <a:schemeClr val="bg2"/>
                </a:solidFill>
                <a:latin typeface="Comfortaa" panose="020B0604020202020204" charset="0"/>
                <a:cs typeface="Verdana"/>
              </a:rPr>
              <a:t>tiers-lieu</a:t>
            </a:r>
            <a:r>
              <a:rPr lang="fr-FR" sz="1100" spc="-40" dirty="0">
                <a:solidFill>
                  <a:schemeClr val="bg2"/>
                </a:solidFill>
                <a:latin typeface="Comfortaa" panose="020B0604020202020204" charset="0"/>
                <a:cs typeface="Verdana"/>
              </a:rPr>
              <a:t> </a:t>
            </a:r>
          </a:p>
          <a:p>
            <a:pPr marL="470535" indent="-171450">
              <a:lnSpc>
                <a:spcPct val="100000"/>
              </a:lnSpc>
              <a:buFont typeface="Arial" panose="020B0604020202020204" pitchFamily="34" charset="0"/>
              <a:buChar char="•"/>
            </a:pPr>
            <a:endParaRPr lang="fr-FR" sz="1100" spc="-40" dirty="0">
              <a:solidFill>
                <a:schemeClr val="bg2"/>
              </a:solidFill>
              <a:latin typeface="Comfortaa" panose="020B0604020202020204" charset="0"/>
              <a:cs typeface="Verdana"/>
            </a:endParaRPr>
          </a:p>
          <a:p>
            <a:pPr marL="470535" indent="-171450">
              <a:lnSpc>
                <a:spcPct val="100000"/>
              </a:lnSpc>
              <a:buFont typeface="Arial" panose="020B0604020202020204" pitchFamily="34" charset="0"/>
              <a:buChar char="•"/>
            </a:pPr>
            <a:r>
              <a:rPr lang="fr-FR" sz="1100" b="1" spc="-40" dirty="0">
                <a:solidFill>
                  <a:schemeClr val="bg2"/>
                </a:solidFill>
                <a:latin typeface="Comfortaa" panose="020B0604020202020204" charset="0"/>
                <a:cs typeface="Verdana"/>
              </a:rPr>
              <a:t>Activités conciliables </a:t>
            </a:r>
            <a:r>
              <a:rPr lang="fr-FR" sz="1100" spc="-40" dirty="0">
                <a:solidFill>
                  <a:schemeClr val="bg2"/>
                </a:solidFill>
                <a:latin typeface="Comfortaa" panose="020B0604020202020204" charset="0"/>
                <a:cs typeface="Verdana"/>
              </a:rPr>
              <a:t>avec la présence de logements</a:t>
            </a:r>
          </a:p>
          <a:p>
            <a:pPr marL="299085">
              <a:lnSpc>
                <a:spcPct val="100000"/>
              </a:lnSpc>
            </a:pPr>
            <a:endParaRPr lang="fr-FR" sz="1100" spc="-40" dirty="0">
              <a:solidFill>
                <a:schemeClr val="bg2"/>
              </a:solidFill>
              <a:latin typeface="Comfortaa" panose="020B0604020202020204" charset="0"/>
              <a:cs typeface="Verdana"/>
            </a:endParaRPr>
          </a:p>
          <a:p>
            <a:pPr marL="470535" indent="-171450">
              <a:lnSpc>
                <a:spcPct val="100000"/>
              </a:lnSpc>
              <a:buFont typeface="Arial" panose="020B0604020202020204" pitchFamily="34" charset="0"/>
              <a:buChar char="•"/>
            </a:pPr>
            <a:r>
              <a:rPr lang="fr-FR" sz="1100" b="1" spc="-40" dirty="0">
                <a:solidFill>
                  <a:schemeClr val="bg2"/>
                </a:solidFill>
                <a:latin typeface="Comfortaa" panose="020B0604020202020204" charset="0"/>
                <a:cs typeface="Verdana"/>
              </a:rPr>
              <a:t>Locaux d’activités </a:t>
            </a:r>
            <a:r>
              <a:rPr lang="fr-FR" sz="1100" spc="-40" dirty="0">
                <a:solidFill>
                  <a:schemeClr val="bg2"/>
                </a:solidFill>
                <a:latin typeface="Comfortaa" panose="020B0604020202020204" charset="0"/>
                <a:cs typeface="Verdana"/>
              </a:rPr>
              <a:t>pourraient intéresser </a:t>
            </a:r>
            <a:r>
              <a:rPr lang="fr-FR" sz="1100" spc="-40" dirty="0" err="1">
                <a:solidFill>
                  <a:schemeClr val="bg2"/>
                </a:solidFill>
                <a:latin typeface="Comfortaa" panose="020B0604020202020204" charset="0"/>
                <a:cs typeface="Verdana"/>
              </a:rPr>
              <a:t>Lemahieu</a:t>
            </a:r>
            <a:r>
              <a:rPr lang="fr-FR" sz="1100" spc="-40" dirty="0">
                <a:solidFill>
                  <a:schemeClr val="bg2"/>
                </a:solidFill>
                <a:latin typeface="Comfortaa" panose="020B0604020202020204" charset="0"/>
                <a:cs typeface="Verdana"/>
              </a:rPr>
              <a:t> (en face du site)</a:t>
            </a:r>
          </a:p>
          <a:p>
            <a:pPr marL="470535" indent="-171450">
              <a:lnSpc>
                <a:spcPct val="100000"/>
              </a:lnSpc>
              <a:buFont typeface="Arial" panose="020B0604020202020204" pitchFamily="34" charset="0"/>
              <a:buChar char="•"/>
            </a:pPr>
            <a:endParaRPr lang="fr-FR" sz="1100" spc="-40" dirty="0">
              <a:solidFill>
                <a:schemeClr val="bg2"/>
              </a:solidFill>
              <a:latin typeface="Comfortaa" panose="020B0604020202020204" charset="0"/>
              <a:cs typeface="Verdana"/>
            </a:endParaRPr>
          </a:p>
          <a:p>
            <a:pPr marL="470535" indent="-171450">
              <a:lnSpc>
                <a:spcPct val="100000"/>
              </a:lnSpc>
              <a:buFont typeface="Arial" panose="020B0604020202020204" pitchFamily="34" charset="0"/>
              <a:buChar char="•"/>
            </a:pPr>
            <a:r>
              <a:rPr lang="fr-FR" sz="1100" spc="-40" dirty="0">
                <a:solidFill>
                  <a:schemeClr val="bg2"/>
                </a:solidFill>
                <a:latin typeface="Comfortaa" panose="020B0604020202020204" charset="0"/>
                <a:cs typeface="Verdana"/>
              </a:rPr>
              <a:t>Lien autour du textile ?</a:t>
            </a:r>
          </a:p>
          <a:p>
            <a:pPr marL="470535" indent="-171450">
              <a:lnSpc>
                <a:spcPct val="100000"/>
              </a:lnSpc>
              <a:buFont typeface="Arial" panose="020B0604020202020204" pitchFamily="34" charset="0"/>
              <a:buChar char="•"/>
            </a:pPr>
            <a:endParaRPr lang="fr-FR" sz="1100" spc="-40" dirty="0">
              <a:solidFill>
                <a:schemeClr val="bg2"/>
              </a:solidFill>
              <a:latin typeface="Comfortaa" panose="020B0604020202020204" charset="0"/>
              <a:cs typeface="Verdana"/>
            </a:endParaRPr>
          </a:p>
          <a:p>
            <a:pPr marL="470535" indent="-171450">
              <a:lnSpc>
                <a:spcPct val="100000"/>
              </a:lnSpc>
              <a:buFont typeface="Arial" panose="020B0604020202020204" pitchFamily="34" charset="0"/>
              <a:buChar char="•"/>
            </a:pPr>
            <a:r>
              <a:rPr lang="fr-FR" sz="1100" spc="-40" dirty="0">
                <a:solidFill>
                  <a:schemeClr val="bg2"/>
                </a:solidFill>
                <a:latin typeface="Comfortaa" panose="020B0604020202020204" charset="0"/>
                <a:cs typeface="Verdana"/>
              </a:rPr>
              <a:t>Plein de choses à imaginer mais </a:t>
            </a:r>
            <a:r>
              <a:rPr lang="fr-FR" sz="1100" b="1" spc="-40" dirty="0">
                <a:solidFill>
                  <a:schemeClr val="bg2"/>
                </a:solidFill>
                <a:latin typeface="Comfortaa" panose="020B0604020202020204" charset="0"/>
                <a:cs typeface="Verdana"/>
              </a:rPr>
              <a:t>problématique des porteurs de projets</a:t>
            </a:r>
          </a:p>
          <a:p>
            <a:pPr marL="470535" indent="-171450">
              <a:lnSpc>
                <a:spcPct val="100000"/>
              </a:lnSpc>
              <a:buFont typeface="Arial" panose="020B0604020202020204" pitchFamily="34" charset="0"/>
              <a:buChar char="•"/>
            </a:pPr>
            <a:endParaRPr lang="fr-FR" sz="1100" spc="-40" dirty="0">
              <a:solidFill>
                <a:schemeClr val="bg2"/>
              </a:solidFill>
              <a:latin typeface="Comfortaa" panose="020B0604020202020204" charset="0"/>
              <a:cs typeface="Verdana"/>
            </a:endParaRPr>
          </a:p>
          <a:p>
            <a:pPr marL="470535" indent="-171450">
              <a:lnSpc>
                <a:spcPct val="100000"/>
              </a:lnSpc>
              <a:buFont typeface="Arial" panose="020B0604020202020204" pitchFamily="34" charset="0"/>
              <a:buChar char="•"/>
            </a:pPr>
            <a:r>
              <a:rPr lang="fr-FR" sz="1100" b="1" spc="-40" dirty="0">
                <a:solidFill>
                  <a:schemeClr val="bg2"/>
                </a:solidFill>
                <a:latin typeface="Comfortaa" panose="020B0604020202020204" charset="0"/>
                <a:cs typeface="Verdana"/>
              </a:rPr>
              <a:t>Lieu hybride / lieu modulaire</a:t>
            </a:r>
            <a:r>
              <a:rPr lang="fr-FR" sz="1100" spc="-40" dirty="0">
                <a:solidFill>
                  <a:schemeClr val="bg2"/>
                </a:solidFill>
                <a:latin typeface="Comfortaa" panose="020B0604020202020204" charset="0"/>
                <a:cs typeface="Verdana"/>
              </a:rPr>
              <a:t>, adaptable en fonction des usages du moment</a:t>
            </a:r>
          </a:p>
          <a:p>
            <a:pPr marL="470535" indent="-171450">
              <a:lnSpc>
                <a:spcPct val="100000"/>
              </a:lnSpc>
              <a:buFont typeface="Arial" panose="020B0604020202020204" pitchFamily="34" charset="0"/>
              <a:buChar char="•"/>
            </a:pPr>
            <a:endParaRPr lang="fr-FR" sz="1100" spc="-40" dirty="0">
              <a:solidFill>
                <a:schemeClr val="bg2"/>
              </a:solidFill>
              <a:latin typeface="Comfortaa" panose="020B0604020202020204" charset="0"/>
              <a:cs typeface="Verdana"/>
            </a:endParaRPr>
          </a:p>
          <a:p>
            <a:pPr marL="470535" indent="-171450">
              <a:lnSpc>
                <a:spcPct val="100000"/>
              </a:lnSpc>
              <a:buFont typeface="Arial" panose="020B0604020202020204" pitchFamily="34" charset="0"/>
              <a:buChar char="•"/>
            </a:pPr>
            <a:r>
              <a:rPr lang="fr-FR" sz="1100" b="1" spc="-40" dirty="0">
                <a:solidFill>
                  <a:schemeClr val="bg2"/>
                </a:solidFill>
                <a:latin typeface="Comfortaa" panose="020B0604020202020204" charset="0"/>
                <a:cs typeface="Verdana"/>
              </a:rPr>
              <a:t>Un restaurant</a:t>
            </a:r>
            <a:r>
              <a:rPr lang="fr-FR" sz="1100" spc="-40" dirty="0">
                <a:solidFill>
                  <a:schemeClr val="bg2"/>
                </a:solidFill>
                <a:latin typeface="Comfortaa" panose="020B0604020202020204" charset="0"/>
                <a:cs typeface="Verdana"/>
              </a:rPr>
              <a:t> ou des espaces de restauration semblent faire sens :</a:t>
            </a:r>
          </a:p>
          <a:p>
            <a:pPr marL="299085">
              <a:lnSpc>
                <a:spcPct val="100000"/>
              </a:lnSpc>
            </a:pPr>
            <a:r>
              <a:rPr lang="fr-FR" sz="1100" spc="-40" dirty="0">
                <a:solidFill>
                  <a:schemeClr val="bg2"/>
                </a:solidFill>
                <a:latin typeface="Comfortaa" panose="020B0604020202020204" charset="0"/>
                <a:cs typeface="Verdana"/>
              </a:rPr>
              <a:t>	-Recherche d’</a:t>
            </a:r>
            <a:r>
              <a:rPr lang="fr-FR" sz="1100" b="1" spc="-40" dirty="0">
                <a:solidFill>
                  <a:schemeClr val="bg2"/>
                </a:solidFill>
                <a:latin typeface="Comfortaa" panose="020B0604020202020204" charset="0"/>
                <a:cs typeface="Verdana"/>
              </a:rPr>
              <a:t>authenticité</a:t>
            </a:r>
            <a:r>
              <a:rPr lang="fr-FR" sz="1100" spc="-40" dirty="0">
                <a:solidFill>
                  <a:schemeClr val="bg2"/>
                </a:solidFill>
                <a:latin typeface="Comfortaa" panose="020B0604020202020204" charset="0"/>
                <a:cs typeface="Verdana"/>
              </a:rPr>
              <a:t>/de </a:t>
            </a:r>
            <a:r>
              <a:rPr lang="fr-FR" sz="1100" b="1" spc="-40" dirty="0">
                <a:solidFill>
                  <a:schemeClr val="bg2"/>
                </a:solidFill>
                <a:latin typeface="Comfortaa" panose="020B0604020202020204" charset="0"/>
                <a:cs typeface="Verdana"/>
              </a:rPr>
              <a:t>tradition</a:t>
            </a:r>
            <a:r>
              <a:rPr lang="fr-FR" sz="1100" spc="-40" dirty="0">
                <a:solidFill>
                  <a:schemeClr val="bg2"/>
                </a:solidFill>
                <a:latin typeface="Comfortaa" panose="020B0604020202020204" charset="0"/>
                <a:cs typeface="Verdana"/>
              </a:rPr>
              <a:t> : estaminet, …</a:t>
            </a:r>
          </a:p>
          <a:p>
            <a:pPr marL="299085">
              <a:lnSpc>
                <a:spcPct val="100000"/>
              </a:lnSpc>
            </a:pPr>
            <a:r>
              <a:rPr lang="fr-FR" sz="1100" spc="-40" dirty="0">
                <a:solidFill>
                  <a:schemeClr val="bg2"/>
                </a:solidFill>
                <a:latin typeface="Comfortaa" panose="020B0604020202020204" charset="0"/>
                <a:cs typeface="Verdana"/>
              </a:rPr>
              <a:t>	-Pertinent car </a:t>
            </a:r>
            <a:r>
              <a:rPr lang="fr-FR" sz="1100" b="1" spc="-40" dirty="0">
                <a:solidFill>
                  <a:schemeClr val="bg2"/>
                </a:solidFill>
                <a:latin typeface="Comfortaa" panose="020B0604020202020204" charset="0"/>
                <a:cs typeface="Verdana"/>
              </a:rPr>
              <a:t>proche d’entreprises </a:t>
            </a:r>
            <a:r>
              <a:rPr lang="fr-FR" sz="1100" spc="-40" dirty="0">
                <a:solidFill>
                  <a:schemeClr val="bg2"/>
                </a:solidFill>
                <a:latin typeface="Comfortaa" panose="020B0604020202020204" charset="0"/>
                <a:cs typeface="Verdana"/>
              </a:rPr>
              <a:t>et d’éventuels </a:t>
            </a:r>
            <a:r>
              <a:rPr lang="fr-FR" sz="1100" b="1" spc="-40" dirty="0">
                <a:solidFill>
                  <a:schemeClr val="bg2"/>
                </a:solidFill>
                <a:latin typeface="Comfortaa" panose="020B0604020202020204" charset="0"/>
                <a:cs typeface="Verdana"/>
              </a:rPr>
              <a:t>espaces de </a:t>
            </a:r>
            <a:r>
              <a:rPr lang="fr-FR" sz="1100" b="1" spc="-40" dirty="0" err="1">
                <a:solidFill>
                  <a:schemeClr val="bg2"/>
                </a:solidFill>
                <a:latin typeface="Comfortaa" panose="020B0604020202020204" charset="0"/>
                <a:cs typeface="Verdana"/>
              </a:rPr>
              <a:t>co-working</a:t>
            </a:r>
            <a:endParaRPr lang="fr-FR" sz="1100" b="1" spc="-40" dirty="0">
              <a:solidFill>
                <a:schemeClr val="bg2"/>
              </a:solidFill>
              <a:latin typeface="Comfortaa" panose="020B0604020202020204" charset="0"/>
              <a:cs typeface="Verdana"/>
            </a:endParaRPr>
          </a:p>
          <a:p>
            <a:pPr marL="470535" indent="-171450">
              <a:lnSpc>
                <a:spcPct val="100000"/>
              </a:lnSpc>
              <a:buFont typeface="Arial" panose="020B0604020202020204" pitchFamily="34" charset="0"/>
              <a:buChar char="•"/>
            </a:pPr>
            <a:endParaRPr lang="fr-FR" sz="1100" spc="-40" dirty="0">
              <a:solidFill>
                <a:schemeClr val="bg2"/>
              </a:solidFill>
              <a:latin typeface="Comfortaa" panose="020B0604020202020204" charset="0"/>
              <a:cs typeface="Verdana"/>
            </a:endParaRPr>
          </a:p>
          <a:p>
            <a:pPr marL="470535" indent="-171450">
              <a:lnSpc>
                <a:spcPct val="100000"/>
              </a:lnSpc>
              <a:buFont typeface="Arial" panose="020B0604020202020204" pitchFamily="34" charset="0"/>
              <a:buChar char="•"/>
            </a:pPr>
            <a:r>
              <a:rPr lang="fr-FR" sz="1100" b="1" spc="-40" dirty="0">
                <a:solidFill>
                  <a:schemeClr val="bg2"/>
                </a:solidFill>
                <a:latin typeface="Comfortaa" panose="020B0604020202020204" charset="0"/>
                <a:cs typeface="Verdana"/>
              </a:rPr>
              <a:t>Lien avec l’environnement/les pratiques agricoles</a:t>
            </a:r>
            <a:endParaRPr lang="fr-FR" sz="1100" b="1" dirty="0">
              <a:solidFill>
                <a:schemeClr val="bg2"/>
              </a:solidFill>
              <a:latin typeface="Comfortaa" panose="020B0604020202020204" charset="0"/>
              <a:cs typeface="Verdana"/>
            </a:endParaRPr>
          </a:p>
        </p:txBody>
      </p:sp>
    </p:spTree>
    <p:extLst>
      <p:ext uri="{BB962C8B-B14F-4D97-AF65-F5344CB8AC3E}">
        <p14:creationId xmlns:p14="http://schemas.microsoft.com/office/powerpoint/2010/main" val="3416878991"/>
      </p:ext>
    </p:extLst>
  </p:cSld>
  <p:clrMapOvr>
    <a:masterClrMapping/>
  </p:clrMapOvr>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857</TotalTime>
  <Words>2553</Words>
  <Application>Microsoft Office PowerPoint</Application>
  <PresentationFormat>Affichage à l'écran (16:9)</PresentationFormat>
  <Paragraphs>518</Paragraphs>
  <Slides>29</Slides>
  <Notes>28</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29</vt:i4>
      </vt:variant>
    </vt:vector>
  </HeadingPairs>
  <TitlesOfParts>
    <vt:vector size="43" baseType="lpstr">
      <vt:lpstr>Playfair Display</vt:lpstr>
      <vt:lpstr>Comfortaa</vt:lpstr>
      <vt:lpstr>Wingdings</vt:lpstr>
      <vt:lpstr>Tahoma</vt:lpstr>
      <vt:lpstr>Courier New</vt:lpstr>
      <vt:lpstr>Montserrat</vt:lpstr>
      <vt:lpstr>Oswald</vt:lpstr>
      <vt:lpstr>Bebas Neue</vt:lpstr>
      <vt:lpstr>Barlow</vt:lpstr>
      <vt:lpstr>Calibri</vt:lpstr>
      <vt:lpstr>Arial</vt:lpstr>
      <vt:lpstr>Arial MT</vt:lpstr>
      <vt:lpstr>Verdana</vt:lpstr>
      <vt:lpstr>Pop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Marjorie COUROUBLE</dc:creator>
  <cp:lastModifiedBy>Aude FERET</cp:lastModifiedBy>
  <cp:revision>22</cp:revision>
  <dcterms:modified xsi:type="dcterms:W3CDTF">2022-11-16T16:49:48Z</dcterms:modified>
</cp:coreProperties>
</file>